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</p:sldIdLst>
  <p:sldSz cx="9144000" cy="6858000" type="screen4x3"/>
  <p:notesSz cx="6669088" cy="97758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37" userDrawn="1">
          <p15:clr>
            <a:srgbClr val="A4A3A4"/>
          </p15:clr>
        </p15:guide>
        <p15:guide id="2" pos="212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3" autoAdjust="0"/>
    <p:restoredTop sz="94712" autoAdjust="0"/>
  </p:normalViewPr>
  <p:slideViewPr>
    <p:cSldViewPr>
      <p:cViewPr varScale="1">
        <p:scale>
          <a:sx n="104" d="100"/>
          <a:sy n="104" d="100"/>
        </p:scale>
        <p:origin x="123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37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88950"/>
          </a:xfrm>
          <a:prstGeom prst="rect">
            <a:avLst/>
          </a:prstGeom>
        </p:spPr>
        <p:txBody>
          <a:bodyPr vert="horz" lIns="89914" tIns="44957" rIns="89914" bIns="44957" rtlCol="0"/>
          <a:lstStyle>
            <a:lvl1pPr algn="l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1" y="1"/>
            <a:ext cx="2889250" cy="488950"/>
          </a:xfrm>
          <a:prstGeom prst="rect">
            <a:avLst/>
          </a:prstGeom>
        </p:spPr>
        <p:txBody>
          <a:bodyPr vert="horz" lIns="89914" tIns="44957" rIns="89914" bIns="44957" rtlCol="0"/>
          <a:lstStyle>
            <a:lvl1pPr algn="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/>
            </a:lvl1pPr>
          </a:lstStyle>
          <a:p>
            <a:pPr>
              <a:defRPr/>
            </a:pPr>
            <a:fld id="{E8DD57EA-D585-4D4A-93F9-C47D7206AAC9}" type="datetimeFigureOut">
              <a:rPr lang="de-DE"/>
              <a:pPr>
                <a:defRPr/>
              </a:pPr>
              <a:t>31.05.2017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286875"/>
            <a:ext cx="2889250" cy="488950"/>
          </a:xfrm>
          <a:prstGeom prst="rect">
            <a:avLst/>
          </a:prstGeom>
        </p:spPr>
        <p:txBody>
          <a:bodyPr vert="horz" lIns="89914" tIns="44957" rIns="89914" bIns="44957" rtlCol="0" anchor="b"/>
          <a:lstStyle>
            <a:lvl1pPr algn="l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1" y="9286875"/>
            <a:ext cx="2889250" cy="488950"/>
          </a:xfrm>
          <a:prstGeom prst="rect">
            <a:avLst/>
          </a:prstGeom>
        </p:spPr>
        <p:txBody>
          <a:bodyPr vert="horz" lIns="89914" tIns="44957" rIns="89914" bIns="44957" rtlCol="0" anchor="b"/>
          <a:lstStyle>
            <a:lvl1pPr algn="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/>
            </a:lvl1pPr>
          </a:lstStyle>
          <a:p>
            <a:pPr>
              <a:defRPr/>
            </a:pPr>
            <a:fld id="{A19CA103-E98F-452C-898E-AB695FD227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1"/>
            <a:ext cx="6669088" cy="97758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1"/>
            <a:ext cx="6669088" cy="97758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88766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98" tIns="46019" rIns="88498" bIns="46019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441767" algn="l"/>
                <a:tab pos="883533" algn="l"/>
                <a:tab pos="1325300" algn="l"/>
                <a:tab pos="1767066" algn="l"/>
                <a:tab pos="2208833" algn="l"/>
                <a:tab pos="2650599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779838" y="0"/>
            <a:ext cx="2887662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98" tIns="46019" rIns="88498" bIns="46019" numCol="1" anchor="t" anchorCtr="0" compatLnSpc="1">
            <a:prstTxWarp prst="textNoShape">
              <a:avLst/>
            </a:prstTxWarp>
          </a:bodyPr>
          <a:lstStyle>
            <a:lvl1pPr algn="r" eaLnBrk="1">
              <a:buClrTx/>
              <a:buSzPct val="100000"/>
              <a:buFontTx/>
              <a:buNone/>
              <a:tabLst>
                <a:tab pos="441767" algn="l"/>
                <a:tab pos="883533" algn="l"/>
                <a:tab pos="1325300" algn="l"/>
                <a:tab pos="1767066" algn="l"/>
                <a:tab pos="2208833" algn="l"/>
                <a:tab pos="2650599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0588" y="733425"/>
            <a:ext cx="4886325" cy="36639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889000" y="4643439"/>
            <a:ext cx="4889500" cy="43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98" tIns="46019" rIns="88498" bIns="46019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1" y="9288464"/>
            <a:ext cx="288766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98" tIns="46019" rIns="88498" bIns="46019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441767" algn="l"/>
                <a:tab pos="883533" algn="l"/>
                <a:tab pos="1325300" algn="l"/>
                <a:tab pos="1767066" algn="l"/>
                <a:tab pos="2208833" algn="l"/>
                <a:tab pos="2650599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779838" y="9288464"/>
            <a:ext cx="2887662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498" tIns="46019" rIns="88498" bIns="46019" numCol="1" anchor="b" anchorCtr="0" compatLnSpc="1">
            <a:prstTxWarp prst="textNoShape">
              <a:avLst/>
            </a:prstTxWarp>
          </a:bodyPr>
          <a:lstStyle>
            <a:lvl1pPr algn="r" eaLnBrk="1">
              <a:buClrTx/>
              <a:buSzPct val="100000"/>
              <a:buFontTx/>
              <a:buNone/>
              <a:tabLst>
                <a:tab pos="441767" algn="l"/>
                <a:tab pos="883533" algn="l"/>
                <a:tab pos="1325300" algn="l"/>
                <a:tab pos="1767066" algn="l"/>
                <a:tab pos="2208833" algn="l"/>
                <a:tab pos="2650599" algn="l"/>
              </a:tabLst>
              <a:defRPr sz="1200" smtClean="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0FB73A97-2CB2-4466-A754-C0E18C7C741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C74CDA2E-28E6-4309-9BA1-395A1486F92F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1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51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945D5D9C-5D84-491E-8CFB-CC32A246FBDC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2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9219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9D62A531-DFEE-4383-A89D-B1CC1B532A99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3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7171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7412D457-2D23-4A72-AC85-32D0BE9E9743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4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11267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8C5EC7C5-5CD8-4F60-9742-C03F22D69379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5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E4A0DDAE-80C1-4315-84A8-7B14F24DCBB9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6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08850185-79E2-42C0-9203-2BDC22D8AB32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7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08850185-79E2-42C0-9203-2BDC22D8AB32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8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62300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38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543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870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5864" indent="-228580" defTabSz="449224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287" algn="l"/>
                <a:tab pos="882574" algn="l"/>
                <a:tab pos="1323861" algn="l"/>
                <a:tab pos="1766735" algn="l"/>
                <a:tab pos="2208022" algn="l"/>
                <a:tab pos="2649309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fld id="{9D14C253-C614-4B7E-8817-61AB737B0D2B}" type="slidenum">
              <a:rPr lang="de-DE" altLang="de-DE" sz="1200">
                <a:solidFill>
                  <a:srgbClr val="000000"/>
                </a:solidFill>
              </a:rPr>
              <a:pPr>
                <a:buClrTx/>
                <a:buFontTx/>
                <a:buNone/>
              </a:pPr>
              <a:t>9</a:t>
            </a:fld>
            <a:endParaRPr lang="de-DE" altLang="de-DE" sz="1200">
              <a:solidFill>
                <a:srgbClr val="000000"/>
              </a:solidFill>
            </a:endParaRPr>
          </a:p>
        </p:txBody>
      </p:sp>
      <p:sp>
        <p:nvSpPr>
          <p:cNvPr id="21507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3425"/>
            <a:ext cx="4887912" cy="366553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9001" y="4643438"/>
            <a:ext cx="4891088" cy="4398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14" tIns="44957" rIns="89914" bIns="44957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38616232"/>
      </p:ext>
    </p:extLst>
  </p:cSld>
  <p:clrMapOvr>
    <a:masterClrMapping/>
  </p:clrMapOvr>
  <p:transition spd="med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45295090"/>
      </p:ext>
    </p:extLst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8034897"/>
      </p:ext>
    </p:extLst>
  </p:cSld>
  <p:clrMapOvr>
    <a:masterClrMapping/>
  </p:clrMapOvr>
  <p:transition spd="med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03271279"/>
      </p:ext>
    </p:extLst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33347292"/>
      </p:ext>
    </p:extLst>
  </p:cSld>
  <p:clrMapOvr>
    <a:masterClrMapping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41809559"/>
      </p:ext>
    </p:extLst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7440848"/>
      </p:ext>
    </p:extLst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15385376"/>
      </p:ext>
    </p:extLst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597809"/>
      </p:ext>
    </p:extLst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44060965"/>
      </p:ext>
    </p:extLst>
  </p:cSld>
  <p:clrMapOvr>
    <a:masterClrMapping/>
  </p:clrMapOvr>
  <p:transition spd="med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545944755"/>
      </p:ext>
    </p:extLst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431800" y="6527800"/>
            <a:ext cx="3778250" cy="1588"/>
          </a:xfrm>
          <a:prstGeom prst="line">
            <a:avLst/>
          </a:prstGeom>
          <a:noFill/>
          <a:ln w="50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62163" y="6315075"/>
            <a:ext cx="22399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buSzPct val="100000"/>
              <a:defRPr/>
            </a:pPr>
            <a:r>
              <a:rPr lang="de-DE" altLang="de-DE" sz="800">
                <a:latin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832350" y="6315075"/>
            <a:ext cx="27130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buSzPct val="100000"/>
              <a:defRPr/>
            </a:pPr>
            <a:r>
              <a:rPr lang="it-IT" altLang="de-DE" sz="800">
                <a:latin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832350" y="6484938"/>
            <a:ext cx="118745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1275"/>
              </a:lnSpc>
              <a:buSzPct val="100000"/>
              <a:defRPr/>
            </a:pPr>
            <a:r>
              <a:rPr lang="it-IT" altLang="de-DE" sz="700" b="1">
                <a:latin typeface="Arial" panose="020B0604020202020204" pitchFamily="34" charset="0"/>
              </a:rPr>
              <a:t>Consulta per la famiglia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517900" y="6484938"/>
            <a:ext cx="785813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lnSpc>
                <a:spcPts val="1275"/>
              </a:lnSpc>
              <a:buSzPct val="100000"/>
              <a:defRPr/>
            </a:pPr>
            <a:r>
              <a:rPr lang="de-DE" altLang="de-DE" sz="700" b="1">
                <a:latin typeface="Arial" panose="020B0604020202020204" pitchFamily="34" charset="0"/>
              </a:rPr>
              <a:t>Familienbeirat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929188" y="6527800"/>
            <a:ext cx="3778250" cy="1588"/>
          </a:xfrm>
          <a:prstGeom prst="line">
            <a:avLst/>
          </a:prstGeom>
          <a:noFill/>
          <a:ln w="50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95288" y="692150"/>
            <a:ext cx="3705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pic>
        <p:nvPicPr>
          <p:cNvPr id="1035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6310313"/>
            <a:ext cx="3460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r"/>
  </p:transition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9pPr>
    </p:titleStyle>
    <p:bodyStyle>
      <a:lvl1pPr marL="342900" indent="-342900" algn="ctr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ctr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ctr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ctr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.pons.com/&#252;bersetzung/italienisch-deutsch/l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8280400" cy="39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Zukünftige Wohnpolitik in Südtirol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Familienbeirat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------------------------------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Future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politiche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abitative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in Alto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Adige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Consulta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per la 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1. Juni/</a:t>
            </a:r>
            <a:r>
              <a:rPr lang="de-DE" altLang="de-DE" dirty="0" err="1">
                <a:solidFill>
                  <a:schemeClr val="tx1"/>
                </a:solidFill>
                <a:latin typeface="Arial" panose="020B0604020202020204" pitchFamily="34" charset="0"/>
              </a:rPr>
              <a:t>giugno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2017</a:t>
            </a:r>
          </a:p>
        </p:txBody>
      </p:sp>
      <p:pic>
        <p:nvPicPr>
          <p:cNvPr id="4099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941888"/>
            <a:ext cx="76581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7544" y="404664"/>
            <a:ext cx="8208143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92075" indent="-92075"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DE" altLang="de-DE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Der Familienbeirat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DE" altLang="de-DE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ist ein beratendes Organ der Landesregierung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setzt sich aus 19 Mitgliedern zusammen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unterbreitet Vorschläge, Gutachten, Empfehlungen im Bereich Familie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Präsidentin ist Familienlandesrätin Waltraud Deeg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gesetzliche Grundlage: Landesgesetz Nr. 8/2013, Artikel 12.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sz="2000" dirty="0">
                <a:solidFill>
                  <a:schemeClr val="tx1"/>
                </a:solidFill>
                <a:latin typeface="Arial" panose="020B0604020202020204" pitchFamily="34" charset="0"/>
              </a:rPr>
              <a:t>-----------------------</a:t>
            </a:r>
          </a:p>
          <a:p>
            <a:pPr marL="0" indent="0"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La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Consulta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per la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r>
              <a:rPr lang="de-DE" altLang="de-DE" sz="2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funge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organo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consultivo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della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Giunta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provinciale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per le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tematiche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rilevanti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per 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è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composta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da 19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membri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elabora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sottopone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proposte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pareri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per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tematiche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per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il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sostegno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della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Presidente è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l'Assessora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alla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Waltraud Deeg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Base </a:t>
            </a:r>
            <a:r>
              <a:rPr lang="de-DE" altLang="de-DE" sz="1200" i="1" dirty="0" err="1">
                <a:solidFill>
                  <a:schemeClr val="tx1"/>
                </a:solidFill>
                <a:latin typeface="Arial" panose="020B0604020202020204" pitchFamily="34" charset="0"/>
              </a:rPr>
              <a:t>normativa</a:t>
            </a: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lang="de-DE" altLang="de-DE" sz="1200" i="1" dirty="0" err="1">
                <a:solidFill>
                  <a:schemeClr val="tx1"/>
                </a:solidFill>
                <a:latin typeface="Arial" panose="020B0604020202020204" pitchFamily="34" charset="0"/>
              </a:rPr>
              <a:t>legge</a:t>
            </a: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200" i="1" dirty="0" err="1">
                <a:solidFill>
                  <a:schemeClr val="tx1"/>
                </a:solidFill>
                <a:latin typeface="Arial" panose="020B0604020202020204" pitchFamily="34" charset="0"/>
              </a:rPr>
              <a:t>provinciale</a:t>
            </a: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 n. 8/2013, </a:t>
            </a:r>
            <a:r>
              <a:rPr lang="de-DE" altLang="de-DE" sz="1200" i="1" dirty="0" err="1">
                <a:solidFill>
                  <a:schemeClr val="tx1"/>
                </a:solidFill>
                <a:latin typeface="Arial" panose="020B0604020202020204" pitchFamily="34" charset="0"/>
              </a:rPr>
              <a:t>articolo</a:t>
            </a:r>
            <a:r>
              <a:rPr lang="de-DE" altLang="de-DE" sz="1200" i="1" dirty="0">
                <a:solidFill>
                  <a:schemeClr val="tx1"/>
                </a:solidFill>
                <a:latin typeface="Arial" panose="020B0604020202020204" pitchFamily="34" charset="0"/>
              </a:rPr>
              <a:t> 12.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68313" y="260350"/>
            <a:ext cx="8207375" cy="592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2075" indent="-92075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de-DE" altLang="de-DE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Familienpolitisches Ziel </a:t>
            </a:r>
          </a:p>
          <a:p>
            <a:pPr algn="ctr"/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der Südtiroler Landesregierung</a:t>
            </a:r>
          </a:p>
          <a:p>
            <a:endParaRPr lang="de-DE" altLang="de-DE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Die Landesregierung schafft bestmögliche Rahmenbedingungen für Familien, unterstützt und fördert sie</a:t>
            </a:r>
          </a:p>
          <a:p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Landesgesetz 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vom 17. Mai 2013, Nr. 8 „Förderung und Unterstützung der Familien in Südtirol“</a:t>
            </a:r>
          </a:p>
          <a:p>
            <a:pPr marL="936625" lvl="1">
              <a:buFont typeface="Wingdings" panose="05000000000000000000" pitchFamily="2" charset="2"/>
              <a:buChar char="Ø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Artikel 6: „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Wohn- und Lebensräume für Familien“</a:t>
            </a:r>
          </a:p>
          <a:p>
            <a:pPr algn="ctr"/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de-DE" altLang="de-DE" sz="2000" dirty="0">
                <a:solidFill>
                  <a:schemeClr val="tx1"/>
                </a:solidFill>
                <a:latin typeface="Arial" panose="020B0604020202020204" pitchFamily="34" charset="0"/>
              </a:rPr>
              <a:t>-----------------------</a:t>
            </a:r>
          </a:p>
          <a:p>
            <a:pPr algn="ctr"/>
            <a:endParaRPr lang="de-DE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/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Le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politiche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familiari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obiettivi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della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Giunta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2200" b="1" dirty="0" err="1">
                <a:solidFill>
                  <a:schemeClr val="tx1"/>
                </a:solidFill>
                <a:latin typeface="Arial" panose="020B0604020202020204" pitchFamily="34" charset="0"/>
              </a:rPr>
              <a:t>provinciale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algn="ctr"/>
            <a:endParaRPr lang="de-DE" altLang="de-DE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Provincia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Bolzano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crea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le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migliori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condizioni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possibili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per le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famiglie</a:t>
            </a: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Legge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provinciale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17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maggio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2013, n. 8, „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Sviluppo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sostegno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della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in Alto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Adige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</a:p>
          <a:p>
            <a:pPr marL="936625" lvl="1">
              <a:buFont typeface="Wingdings" panose="05000000000000000000" pitchFamily="2" charset="2"/>
              <a:buChar char="Ø"/>
            </a:pP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articolo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6 „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Spazi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abitativi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e 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ambienti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vita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 per </a:t>
            </a:r>
            <a:r>
              <a:rPr lang="de-DE" altLang="de-DE" sz="1800" b="1" dirty="0" err="1">
                <a:solidFill>
                  <a:schemeClr val="tx1"/>
                </a:solidFill>
                <a:latin typeface="Arial" panose="020B0604020202020204" pitchFamily="34" charset="0"/>
              </a:rPr>
              <a:t>famiglie</a:t>
            </a: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67544" y="549275"/>
            <a:ext cx="8136904" cy="55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92075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de-DE" altLang="de-DE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Der Familienbeirat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hat sich in den vergangenen Wochen mit der Wohnungspolitik in Südtirol befasst und ein Positionspapier erarbeitet: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>
                <a:solidFill>
                  <a:schemeClr val="tx1"/>
                </a:solidFill>
                <a:latin typeface="Arial" panose="020B0604020202020204" pitchFamily="34" charset="0"/>
              </a:rPr>
              <a:t>„</a:t>
            </a: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Zukünftige Wohnpolitik in Südtirol“</a:t>
            </a:r>
            <a:r>
              <a:rPr lang="de-DE" altLang="de-DE" sz="22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de-DE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7 Punkte für leistbares Wohnen der Südtiroler Familien</a:t>
            </a:r>
            <a:endParaRPr lang="de-DE" altLang="de-DE" sz="2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de-DE" altLang="de-DE" sz="2000" dirty="0">
                <a:solidFill>
                  <a:schemeClr val="tx1"/>
                </a:solidFill>
                <a:latin typeface="Arial" panose="020B0604020202020204" pitchFamily="34" charset="0"/>
              </a:rPr>
              <a:t>-----------------------</a:t>
            </a:r>
          </a:p>
          <a:p>
            <a:pPr algn="ctr">
              <a:spcBef>
                <a:spcPct val="50000"/>
              </a:spcBef>
            </a:pPr>
            <a:r>
              <a:rPr lang="de-DE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La </a:t>
            </a:r>
            <a:r>
              <a:rPr lang="de-DE" altLang="de-DE" b="1" dirty="0" err="1">
                <a:solidFill>
                  <a:schemeClr val="tx1"/>
                </a:solidFill>
                <a:latin typeface="Arial" panose="020B0604020202020204" pitchFamily="34" charset="0"/>
              </a:rPr>
              <a:t>Consulta</a:t>
            </a:r>
            <a:r>
              <a:rPr lang="de-DE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 per la </a:t>
            </a:r>
            <a:r>
              <a:rPr lang="de-DE" altLang="de-DE" b="1" dirty="0" err="1">
                <a:solidFill>
                  <a:schemeClr val="tx1"/>
                </a:solidFill>
                <a:latin typeface="Arial" panose="020B0604020202020204" pitchFamily="34" charset="0"/>
              </a:rPr>
              <a:t>famiglia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Nelle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ultime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settimane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si è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occupata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delle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politiche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abitative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in Alto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Adige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ed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ha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elaborato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un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documento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posizionamento</a:t>
            </a: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:</a:t>
            </a:r>
          </a:p>
          <a:p>
            <a:pPr algn="ctr">
              <a:spcBef>
                <a:spcPct val="50000"/>
              </a:spcBef>
            </a:pPr>
            <a:r>
              <a:rPr lang="de-DE" altLang="de-DE" sz="2200" dirty="0">
                <a:solidFill>
                  <a:schemeClr val="tx1"/>
                </a:solidFill>
                <a:latin typeface="Arial" panose="020B0604020202020204" pitchFamily="34" charset="0"/>
              </a:rPr>
              <a:t>„</a:t>
            </a:r>
            <a:r>
              <a:rPr lang="it-IT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Le future politiche abitative in Alto Adige</a:t>
            </a:r>
            <a:r>
              <a:rPr lang="de-DE" altLang="de-DE" sz="2200" dirty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</a:p>
          <a:p>
            <a:pPr algn="ctr">
              <a:spcBef>
                <a:spcPct val="50000"/>
              </a:spcBef>
            </a:pPr>
            <a:r>
              <a:rPr lang="it-IT" altLang="de-DE" sz="2200" b="1" dirty="0">
                <a:solidFill>
                  <a:schemeClr val="tx1"/>
                </a:solidFill>
                <a:latin typeface="Arial" panose="020B0604020202020204" pitchFamily="34" charset="0"/>
              </a:rPr>
              <a:t>7 punti per rendere accessibile l’abitare delle famiglie in Alto Adige</a:t>
            </a:r>
            <a:endParaRPr lang="de-DE" altLang="de-DE" sz="2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549275"/>
            <a:ext cx="8280400" cy="597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274638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1093788" indent="-4572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marL="1730375" indent="-4572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 marL="2366963" indent="-4572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 marL="3003550" indent="-4572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34607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39179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43751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48323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Wohnen ist Wandel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Wohnen in Südtirol ist im Wandel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die Bedürfnisse haben sich geändert und bedürfen einer Korrektur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die Familienzusammensetzungen haben sich geändert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die Arbeitsvoraussetzungen sind im Wandel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sehr hoher Eigenheimprozentsatz von fast 70 % 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Weniger als 25 % sind in einem Mietverhältnis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Preise im Immobilienmarkt sind europäische Spitze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etliche Millionen Euro an Wohnbauförderungen und Investitionen in Bauprogramme im sozialen und geförderten Wohnbau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Wohnen ist Familie, ob Jung oder Alt, Wohnen muss leistbar werden</a:t>
            </a:r>
          </a:p>
          <a:p>
            <a:pPr marL="265113" indent="-173038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182563" algn="l"/>
              </a:tabLst>
              <a:defRPr/>
            </a:pPr>
            <a:r>
              <a:rPr lang="de-DE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Vorschläge von Familienbeirat sollen in dem neuen Wohnbauförderungs- und Raumordnungsgesetz berücksichtigt werden </a:t>
            </a:r>
          </a:p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DE" altLang="de-DE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13593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1730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1093788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marL="1730375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 marL="2366963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 marL="300355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34607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39179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43751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483235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5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L‘abitare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sta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cambiando</a:t>
            </a:r>
            <a:endParaRPr lang="de-DE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it-IT" altLang="de-DE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l’abitare in Alto Adige sta cambiando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le esigenze di una volta sono mutate e necessitano una nuove misure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la composizione della famiglia è variata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le condizioni di lavoro sono cambiate </a:t>
            </a:r>
            <a:endParaRPr lang="it-IT" altLang="de-DE" sz="1600" dirty="0">
              <a:solidFill>
                <a:schemeClr val="tx1"/>
              </a:solidFill>
              <a:latin typeface="Arial" panose="020B0604020202020204" pitchFamily="34" charset="0"/>
              <a:hlinkClick r:id="rId3"/>
            </a:endParaRP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percentuale molto alta delle case di proprietà ( circa il 70%)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meno del 25 % sono in affitto, prezzi del mercato immobiliare molto alti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tanti milioni di euro in sussidi per la casa e investimenti nell’edilizia abitativa agevolata 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abitare significa famiglia e questo vale per giovani ed anziani per i quali devono cambiare e aumentare le condizioni di accessibilità</a:t>
            </a:r>
          </a:p>
          <a:p>
            <a:pPr>
              <a:lnSpc>
                <a:spcPct val="150000"/>
              </a:lnSpc>
              <a:buFont typeface="Times New Roman" panose="02020603050405020304" pitchFamily="18" charset="0"/>
              <a:buChar char="•"/>
            </a:pPr>
            <a:r>
              <a:rPr lang="it-IT" altLang="de-DE" sz="1600" dirty="0">
                <a:solidFill>
                  <a:schemeClr val="tx1"/>
                </a:solidFill>
                <a:latin typeface="Arial" panose="020B0604020202020204" pitchFamily="34" charset="0"/>
              </a:rPr>
              <a:t>consulta per la famiglia: prendere in considerazione i seguenti punti quando vengono modificate le leggi provinciali sull’urbanistica e sulle politiche abitative.</a:t>
            </a:r>
            <a:r>
              <a:rPr lang="it-IT" altLang="de-DE" sz="1600" dirty="0"/>
              <a:t> </a:t>
            </a:r>
            <a:endParaRPr lang="de-DE" altLang="de-DE" sz="1600" dirty="0"/>
          </a:p>
        </p:txBody>
      </p:sp>
    </p:spTree>
  </p:cSld>
  <p:clrMapOvr>
    <a:masterClrMapping/>
  </p:clrMapOvr>
  <p:transition spd="med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467544" y="692696"/>
            <a:ext cx="8064500" cy="504031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Positionspapier – 7 Punkte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endParaRPr lang="de-DE" altLang="de-DE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Erhebung des effektiven Bedarfs an Miet- und Eigentumswohnungen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Leistbare Mietwohnungen schaffen und fördern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Baugrund soll leistbarer werden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Mitsprache bei Raumentwicklungsprogrammen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Mitsprache in Raumordnungskommissionen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Familiengerechte Berechnung bei Wohnbauförderung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de-DE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Bausparen weiterführen </a:t>
            </a:r>
          </a:p>
        </p:txBody>
      </p:sp>
    </p:spTree>
  </p:cSld>
  <p:clrMapOvr>
    <a:masterClrMapping/>
  </p:clrMapOvr>
  <p:transition spd="med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467544" y="692696"/>
            <a:ext cx="8064500" cy="504031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Presa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di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posizione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</a:rPr>
              <a:t> – 7 </a:t>
            </a:r>
            <a:r>
              <a:rPr lang="de-DE" altLang="de-DE" sz="2800" b="1" dirty="0" err="1">
                <a:solidFill>
                  <a:schemeClr val="tx1"/>
                </a:solidFill>
                <a:latin typeface="Arial" panose="020B0604020202020204" pitchFamily="34" charset="0"/>
              </a:rPr>
              <a:t>punti</a:t>
            </a:r>
            <a:r>
              <a:rPr lang="de-DE" altLang="de-DE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endParaRPr lang="de-DE" altLang="de-DE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Rilevazione del fabbisogno di alloggi in affitto e di proprietà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Creare e promuovere affitti accessibili 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Il terreno deve costare meno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Coinvolgimento nei programmi di sviluppo urbanistico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Partecipazione nelle Commissioni urbanistiche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Edilizia agevolata: valutazione economica più equa per le famiglie</a:t>
            </a:r>
          </a:p>
          <a:p>
            <a:pPr lvl="1"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lang="it-IT" altLang="de-DE" sz="1800" dirty="0">
                <a:solidFill>
                  <a:schemeClr val="tx1"/>
                </a:solidFill>
                <a:latin typeface="Arial" panose="020B0604020202020204" pitchFamily="34" charset="0"/>
              </a:rPr>
              <a:t>Risparmio casa</a:t>
            </a:r>
            <a:endParaRPr lang="de-DE" altLang="de-DE" sz="1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803141"/>
      </p:ext>
    </p:extLst>
  </p:cSld>
  <p:clrMapOvr>
    <a:masterClrMapping/>
  </p:clrMapOvr>
  <p:transition spd="med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13_84_Geburtstagsfeier_i6i32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800" y="-406400"/>
            <a:ext cx="9575800" cy="635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-828675" y="3783013"/>
            <a:ext cx="9972675" cy="544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91440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marL="137160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 marL="182880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 marL="2286000" indent="-457200"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74320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320040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65760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4114800" indent="-4572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ct val="50000"/>
              </a:spcBef>
            </a:pPr>
            <a:endParaRPr lang="it-IT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it-IT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it-IT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it-IT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it-IT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20484" name="Rechteck 1"/>
          <p:cNvSpPr>
            <a:spLocks noChangeArrowheads="1"/>
          </p:cNvSpPr>
          <p:nvPr/>
        </p:nvSpPr>
        <p:spPr bwMode="auto">
          <a:xfrm>
            <a:off x="0" y="0"/>
            <a:ext cx="7956550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180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800" i="1">
                <a:solidFill>
                  <a:schemeClr val="tx1"/>
                </a:solidFill>
                <a:latin typeface="Arial" panose="020B0604020202020204" pitchFamily="34" charset="0"/>
              </a:rPr>
              <a:t>Wohnen in Südtirol muss für Familien leistbar sein</a:t>
            </a: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800" i="1">
                <a:solidFill>
                  <a:schemeClr val="tx1"/>
                </a:solidFill>
                <a:latin typeface="Arial" panose="020B0604020202020204" pitchFamily="34" charset="0"/>
              </a:rPr>
              <a:t>Abitare in Alto Adige deve essere accessibile alle famiglie</a:t>
            </a:r>
          </a:p>
        </p:txBody>
      </p:sp>
      <p:sp>
        <p:nvSpPr>
          <p:cNvPr id="20485" name="Rechteck 2"/>
          <p:cNvSpPr>
            <a:spLocks noChangeArrowheads="1"/>
          </p:cNvSpPr>
          <p:nvPr/>
        </p:nvSpPr>
        <p:spPr bwMode="auto">
          <a:xfrm>
            <a:off x="0" y="4437063"/>
            <a:ext cx="9144000" cy="1800225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2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de-DE" b="1" dirty="0" err="1">
                <a:solidFill>
                  <a:schemeClr val="tx1"/>
                </a:solidFill>
                <a:latin typeface="Arial" panose="020B0604020202020204" pitchFamily="34" charset="0"/>
              </a:rPr>
              <a:t>Wohnen</a:t>
            </a:r>
            <a:r>
              <a:rPr lang="it-IT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it-IT" altLang="de-DE" b="1" dirty="0" err="1">
                <a:solidFill>
                  <a:schemeClr val="tx1"/>
                </a:solidFill>
                <a:latin typeface="Arial" panose="020B0604020202020204" pitchFamily="34" charset="0"/>
              </a:rPr>
              <a:t>ist</a:t>
            </a:r>
            <a:r>
              <a:rPr lang="it-IT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it-IT" altLang="de-DE" b="1" dirty="0" err="1">
                <a:solidFill>
                  <a:schemeClr val="tx1"/>
                </a:solidFill>
                <a:latin typeface="Arial" panose="020B0604020202020204" pitchFamily="34" charset="0"/>
              </a:rPr>
              <a:t>Familie</a:t>
            </a:r>
            <a:endParaRPr lang="it-IT" altLang="de-DE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de-DE" b="1" dirty="0">
                <a:solidFill>
                  <a:schemeClr val="tx1"/>
                </a:solidFill>
                <a:latin typeface="Arial" panose="020B0604020202020204" pitchFamily="34" charset="0"/>
              </a:rPr>
              <a:t>Abitare significa famiglia</a:t>
            </a:r>
            <a:endParaRPr lang="it-IT" altLang="de-DE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de-DE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Wohnen in Südtirol muss für Familien leistbar sein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Abitare</a:t>
            </a: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 in Alto </a:t>
            </a: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Adige</a:t>
            </a: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deve</a:t>
            </a: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essere</a:t>
            </a: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accessibile</a:t>
            </a:r>
            <a:r>
              <a:rPr lang="de-DE" altLang="de-DE" sz="1800" i="1" dirty="0">
                <a:solidFill>
                  <a:schemeClr val="tx1"/>
                </a:solidFill>
                <a:latin typeface="Arial" panose="020B0604020202020204" pitchFamily="34" charset="0"/>
              </a:rPr>
              <a:t> per le </a:t>
            </a:r>
            <a:r>
              <a:rPr lang="de-DE" altLang="de-DE" sz="1800" i="1" dirty="0" err="1">
                <a:solidFill>
                  <a:schemeClr val="tx1"/>
                </a:solidFill>
                <a:latin typeface="Arial" panose="020B0604020202020204" pitchFamily="34" charset="0"/>
              </a:rPr>
              <a:t>famiglie</a:t>
            </a:r>
            <a:endParaRPr lang="de-DE" altLang="de-DE" sz="1800" i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over dir="r"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Microsoft YaHei"/>
        <a:cs typeface=""/>
      </a:majorFont>
      <a:minorFont>
        <a:latin typeface="Times New Roman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630</Words>
  <Application>Microsoft Office PowerPoint</Application>
  <PresentationFormat>Bildschirmpräsentation (4:3)</PresentationFormat>
  <Paragraphs>133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Microsoft YaHei</vt:lpstr>
      <vt:lpstr>Arial</vt:lpstr>
      <vt:lpstr>Segoe UI</vt:lpstr>
      <vt:lpstr>Times New Roman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subject/>
  <dc:creator>Parteli, Elisabeth</dc:creator>
  <cp:keywords/>
  <dc:description/>
  <cp:lastModifiedBy>Parteli, Elisabeth</cp:lastModifiedBy>
  <cp:revision>228</cp:revision>
  <cp:lastPrinted>2017-05-31T13:27:18Z</cp:lastPrinted>
  <dcterms:created xsi:type="dcterms:W3CDTF">2007-11-06T16:11:52Z</dcterms:created>
  <dcterms:modified xsi:type="dcterms:W3CDTF">2017-05-31T15:18:19Z</dcterms:modified>
</cp:coreProperties>
</file>