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3" saveSubsetFonts="1">
  <p:sldMasterIdLst>
    <p:sldMasterId id="2147483651" r:id="rId1"/>
    <p:sldMasterId id="2147483649" r:id="rId2"/>
  </p:sldMasterIdLst>
  <p:notesMasterIdLst>
    <p:notesMasterId r:id="rId6"/>
  </p:notesMasterIdLst>
  <p:sldIdLst>
    <p:sldId id="262" r:id="rId3"/>
    <p:sldId id="264" r:id="rId4"/>
    <p:sldId id="263" r:id="rId5"/>
  </p:sldIdLst>
  <p:sldSz cx="10693400" cy="7561263"/>
  <p:notesSz cx="9928225" cy="666908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6600"/>
    <a:srgbClr val="FFFF00"/>
    <a:srgbClr val="333333"/>
    <a:srgbClr val="FF9933"/>
    <a:srgbClr val="00595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881" autoAdjust="0"/>
    <p:restoredTop sz="91826" autoAdjust="0"/>
  </p:normalViewPr>
  <p:slideViewPr>
    <p:cSldViewPr snapToGrid="0">
      <p:cViewPr>
        <p:scale>
          <a:sx n="100" d="100"/>
          <a:sy n="100" d="100"/>
        </p:scale>
        <p:origin x="540" y="1248"/>
      </p:cViewPr>
      <p:guideLst>
        <p:guide orient="horz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53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14" tIns="45906" rIns="91814" bIns="45906" numCol="1" anchor="t" anchorCtr="0" compatLnSpc="1">
            <a:prstTxWarp prst="textNoShape">
              <a:avLst/>
            </a:prstTxWarp>
          </a:bodyPr>
          <a:lstStyle>
            <a:lvl1pPr defTabSz="9175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513" y="0"/>
            <a:ext cx="43021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14" tIns="45906" rIns="91814" bIns="45906" numCol="1" anchor="t" anchorCtr="0" compatLnSpc="1">
            <a:prstTxWarp prst="textNoShape">
              <a:avLst/>
            </a:prstTxWarp>
          </a:bodyPr>
          <a:lstStyle>
            <a:lvl1pPr algn="r" defTabSz="9175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97225" y="500063"/>
            <a:ext cx="3536950" cy="2500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167063"/>
            <a:ext cx="7940675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14" tIns="45906" rIns="91814" bIns="459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860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34125"/>
            <a:ext cx="430053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14" tIns="45906" rIns="91814" bIns="45906" numCol="1" anchor="b" anchorCtr="0" compatLnSpc="1">
            <a:prstTxWarp prst="textNoShape">
              <a:avLst/>
            </a:prstTxWarp>
          </a:bodyPr>
          <a:lstStyle>
            <a:lvl1pPr defTabSz="9175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60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513" y="6334125"/>
            <a:ext cx="430212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14" tIns="45906" rIns="91814" bIns="45906" numCol="1" anchor="b" anchorCtr="0" compatLnSpc="1">
            <a:prstTxWarp prst="textNoShape">
              <a:avLst/>
            </a:prstTxWarp>
          </a:bodyPr>
          <a:lstStyle>
            <a:lvl1pPr algn="r" defTabSz="9175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FCD9478-8FEB-4688-B0A1-614FA2EBE483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8674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  <p:sp>
        <p:nvSpPr>
          <p:cNvPr id="28675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D87598-3CA8-48B5-B4EA-426442DCC77D}" type="slidenum">
              <a:rPr lang="it-IT" smtClean="0">
                <a:cs typeface="Arial" charset="0"/>
              </a:rPr>
              <a:pPr/>
              <a:t>3</a:t>
            </a:fld>
            <a:endParaRPr lang="it-IT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egnaposto immagine diapositiva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30722" name="Segnaposto note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 smtClean="0"/>
          </a:p>
        </p:txBody>
      </p:sp>
      <p:sp>
        <p:nvSpPr>
          <p:cNvPr id="30723" name="Segnaposto numero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9F8A5F-473C-4F1C-B420-94001E081236}" type="slidenum">
              <a:rPr lang="it-IT" smtClean="0">
                <a:cs typeface="Arial" charset="0"/>
              </a:rPr>
              <a:pPr/>
              <a:t>4</a:t>
            </a:fld>
            <a:endParaRPr lang="it-IT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A9597-DD00-4FD0-B988-5D43FD89A008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2EA45-EC29-4FED-96B8-F135695B4389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2496F-C0C2-45B0-A2A1-989F429D279E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371B8-E8ED-463B-9965-0258E58A9D00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A7F5B-279C-42D0-95F1-FC7E6929E5B7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9226D-4D5E-4F94-BF44-6A4B169ADDA5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65413-5817-4803-97C2-905B569AE627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3C7469-DC69-44EB-A8FB-AF4A77C35225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1B797-ECD8-4ADE-AB88-D4EB0B1DCB3B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D660F-4D86-4F22-BD8A-064500AD5368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2D4BC-586E-428D-B597-72CB0DE8DFE1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534988" y="303213"/>
            <a:ext cx="9623425" cy="64516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B9D6C-7915-481D-9EB7-6ACEBD62B03A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03375" y="4284663"/>
            <a:ext cx="7486650" cy="193198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FC507-22D0-454E-9BF7-D12963C8017F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8704C-83D2-453E-BED3-E363B0DFA186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4550" y="4859338"/>
            <a:ext cx="9090025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4550" y="3205163"/>
            <a:ext cx="9090025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3BFE8-D891-4A93-ABC0-9EB06EDA1976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F4E14-2B08-4A2C-BC7A-C0A505A47AC0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534988" y="1692275"/>
            <a:ext cx="4724400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34988" y="2397125"/>
            <a:ext cx="4724400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5432425" y="1692275"/>
            <a:ext cx="472598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5432425" y="2397125"/>
            <a:ext cx="4725988" cy="43576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123C8-D7E3-436F-AA4E-671258B27CA3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B36B8-C018-460C-8254-3D141852B706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DDFA3-61B5-4A23-A8B5-171BB7A10B60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4988" y="301625"/>
            <a:ext cx="3517900" cy="12811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181475" y="301625"/>
            <a:ext cx="5976938" cy="64531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534988" y="1582738"/>
            <a:ext cx="3517900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DEAAB7-4170-4973-9F60-F18AAF6EBC2C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095500" y="5292725"/>
            <a:ext cx="64166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095500" y="676275"/>
            <a:ext cx="6416675" cy="4535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095500" y="5918200"/>
            <a:ext cx="6416675" cy="887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5CAB0-1E38-4E4B-9F22-BF3418B7594C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31CB7-D917-4ABE-8096-D74754B2141C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94246-0740-40E9-B8D4-427B842D7F23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07B48EE5-30CE-4028-8236-702ECD90FDA5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6884988"/>
            <a:ext cx="338772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6884988"/>
            <a:ext cx="2495550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D53F4D1-0D40-405C-9EEB-74E91482A233}" type="slidenum">
              <a:rPr lang="it-IT"/>
              <a:pPr>
                <a:defRPr/>
              </a:pPr>
              <a:t>‹Nr.›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2" r:id="rId3"/>
    <p:sldLayoutId id="2147483671" r:id="rId4"/>
    <p:sldLayoutId id="2147483670" r:id="rId5"/>
    <p:sldLayoutId id="2147483669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01_TRENITALIA - Avviso provvedimenti - orizzontale SINGOLO FOGLIO e DOPPIO FOGLIO - Italiano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88638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Rectangle 4"/>
          <p:cNvSpPr>
            <a:spLocks noChangeArrowheads="1"/>
          </p:cNvSpPr>
          <p:nvPr/>
        </p:nvSpPr>
        <p:spPr bwMode="auto">
          <a:xfrm>
            <a:off x="300038" y="6632575"/>
            <a:ext cx="2262187" cy="7286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1042988"/>
            <a:endParaRPr lang="de-DE"/>
          </a:p>
        </p:txBody>
      </p:sp>
      <p:pic>
        <p:nvPicPr>
          <p:cNvPr id="27651" name="Picture 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96350" y="6754813"/>
            <a:ext cx="1501775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3213" y="6754813"/>
            <a:ext cx="1724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Text Box 124"/>
          <p:cNvSpPr txBox="1">
            <a:spLocks noChangeArrowheads="1"/>
          </p:cNvSpPr>
          <p:nvPr/>
        </p:nvSpPr>
        <p:spPr bwMode="auto">
          <a:xfrm>
            <a:off x="1395413" y="515938"/>
            <a:ext cx="3673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defTabSz="1042988">
              <a:spcBef>
                <a:spcPct val="50000"/>
              </a:spcBef>
            </a:pPr>
            <a:r>
              <a:rPr lang="it-IT" sz="2400" b="1">
                <a:solidFill>
                  <a:schemeClr val="bg1"/>
                </a:solidFill>
              </a:rPr>
              <a:t>12-13 APRILE 2014</a:t>
            </a:r>
          </a:p>
        </p:txBody>
      </p:sp>
      <p:sp>
        <p:nvSpPr>
          <p:cNvPr id="27654" name="Text Box 123"/>
          <p:cNvSpPr txBox="1">
            <a:spLocks noChangeArrowheads="1"/>
          </p:cNvSpPr>
          <p:nvPr/>
        </p:nvSpPr>
        <p:spPr bwMode="auto">
          <a:xfrm>
            <a:off x="1350963" y="919163"/>
            <a:ext cx="9159875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algn="just" defTabSz="1042988">
              <a:lnSpc>
                <a:spcPts val="2300"/>
              </a:lnSpc>
            </a:pPr>
            <a:r>
              <a:rPr lang="it-IT" sz="2200" b="1"/>
              <a:t>SCIOPERO NAZIONALE TRASPORTO FERROVIARIO</a:t>
            </a:r>
          </a:p>
          <a:p>
            <a:pPr algn="just" defTabSz="1042988">
              <a:lnSpc>
                <a:spcPts val="2200"/>
              </a:lnSpc>
            </a:pPr>
            <a:r>
              <a:rPr lang="it-IT" sz="2200" b="1"/>
              <a:t>GRUPPO FERROVIE DELLO STATO ITALIANE S.P.A. </a:t>
            </a:r>
          </a:p>
          <a:p>
            <a:pPr algn="just" defTabSz="1042988">
              <a:lnSpc>
                <a:spcPts val="2200"/>
              </a:lnSpc>
            </a:pPr>
            <a:r>
              <a:rPr lang="it-IT" sz="1800" b="1"/>
              <a:t>(escluse regioni Piemonte e Valle d’Aosta)</a:t>
            </a:r>
          </a:p>
        </p:txBody>
      </p:sp>
      <p:sp>
        <p:nvSpPr>
          <p:cNvPr id="27655" name="Rectangle 122"/>
          <p:cNvSpPr>
            <a:spLocks noChangeArrowheads="1"/>
          </p:cNvSpPr>
          <p:nvPr/>
        </p:nvSpPr>
        <p:spPr bwMode="auto">
          <a:xfrm>
            <a:off x="1343025" y="1851025"/>
            <a:ext cx="9105900" cy="375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042988"/>
            <a:r>
              <a:rPr lang="it-IT" sz="1700" b="1"/>
              <a:t>Dalle ore 21.00 di sabato 12 aprile alle ore 21.00 di domenica 13 aprile 2014 </a:t>
            </a:r>
            <a:r>
              <a:rPr lang="it-IT" sz="1700"/>
              <a:t>è stato indetto uno sciopero nazionale del personale del Gruppo Ferrovie dello Stato Italiane S.p.A. (escluse le regioni Piemonte e Valle d’Aosta).</a:t>
            </a:r>
          </a:p>
          <a:p>
            <a:pPr algn="just" defTabSz="1042988"/>
            <a:endParaRPr lang="it-IT" sz="1700"/>
          </a:p>
          <a:p>
            <a:pPr algn="just" defTabSz="1042988"/>
            <a:r>
              <a:rPr lang="it-IT" sz="1700"/>
              <a:t>I treni a </a:t>
            </a:r>
            <a:r>
              <a:rPr lang="it-IT" sz="1700" b="1"/>
              <a:t>Lunga Percorrenza</a:t>
            </a:r>
            <a:r>
              <a:rPr lang="it-IT" sz="1700"/>
              <a:t> subiranno le </a:t>
            </a:r>
            <a:r>
              <a:rPr lang="it-IT" sz="1700" b="1"/>
              <a:t>modifiche </a:t>
            </a:r>
            <a:r>
              <a:rPr lang="it-IT" sz="1700" u="sng"/>
              <a:t>indicate nei fogli 2 e 3.</a:t>
            </a:r>
            <a:endParaRPr lang="it-IT" sz="1700"/>
          </a:p>
          <a:p>
            <a:pPr algn="just" defTabSz="1042988"/>
            <a:r>
              <a:rPr lang="it-IT" altLang="it-IT" sz="1700"/>
              <a:t>Per i </a:t>
            </a:r>
            <a:r>
              <a:rPr lang="it-IT" altLang="it-IT" sz="1700" b="1"/>
              <a:t>treni Regionali,</a:t>
            </a:r>
            <a:r>
              <a:rPr lang="it-IT" altLang="it-IT" sz="1700"/>
              <a:t> potranno verificarsi </a:t>
            </a:r>
            <a:r>
              <a:rPr lang="it-IT" altLang="it-IT" sz="1700" b="1"/>
              <a:t>cancellazioni o variazioni </a:t>
            </a:r>
            <a:r>
              <a:rPr lang="it-IT" altLang="it-IT" sz="1700"/>
              <a:t>anche</a:t>
            </a:r>
            <a:r>
              <a:rPr lang="it-IT" altLang="it-IT" sz="1700" b="1"/>
              <a:t> </a:t>
            </a:r>
            <a:r>
              <a:rPr lang="it-IT" altLang="it-IT" sz="1700"/>
              <a:t>nelle regioni limitrofe</a:t>
            </a:r>
            <a:r>
              <a:rPr lang="it-IT" altLang="it-IT" sz="1700" b="1"/>
              <a:t>.</a:t>
            </a:r>
            <a:endParaRPr lang="it-IT" sz="1700"/>
          </a:p>
          <a:p>
            <a:pPr algn="just" defTabSz="1042988"/>
            <a:r>
              <a:rPr lang="it-IT" sz="1700"/>
              <a:t>L’agitazione sindacale potrà comportare ulteriori modifiche al servizio anche prima dell’inizio e dopo la sua conclusione.</a:t>
            </a:r>
          </a:p>
          <a:p>
            <a:pPr algn="just" defTabSz="1042988"/>
            <a:endParaRPr lang="it-IT" sz="1700"/>
          </a:p>
          <a:p>
            <a:pPr algn="just" defTabSz="1042988"/>
            <a:endParaRPr lang="it-IT" sz="1700"/>
          </a:p>
          <a:p>
            <a:pPr algn="just" defTabSz="1042988"/>
            <a:r>
              <a:rPr lang="it-IT" sz="1700"/>
              <a:t>Nel corso dello sciopero sarà garantito il collegamento tra Roma Termini e l’aeroporto di Fiumicino, con il treno “Leonardo Express” o con autobus sostitutivi.</a:t>
            </a:r>
          </a:p>
          <a:p>
            <a:pPr algn="just" defTabSz="1042988"/>
            <a:endParaRPr lang="it-IT" sz="1700"/>
          </a:p>
        </p:txBody>
      </p:sp>
      <p:sp>
        <p:nvSpPr>
          <p:cNvPr id="27656" name="Rectangle 403"/>
          <p:cNvSpPr>
            <a:spLocks noChangeArrowheads="1"/>
          </p:cNvSpPr>
          <p:nvPr/>
        </p:nvSpPr>
        <p:spPr bwMode="auto">
          <a:xfrm>
            <a:off x="198438" y="5969000"/>
            <a:ext cx="1020762" cy="285750"/>
          </a:xfrm>
          <a:prstGeom prst="rect">
            <a:avLst/>
          </a:prstGeom>
          <a:solidFill>
            <a:srgbClr val="ED7701"/>
          </a:solidFill>
          <a:ln w="9525">
            <a:noFill/>
            <a:miter lim="800000"/>
            <a:headEnd/>
            <a:tailEnd/>
          </a:ln>
        </p:spPr>
        <p:txBody>
          <a:bodyPr lIns="83969" tIns="41985" rIns="83969" bIns="41985" anchor="ctr"/>
          <a:lstStyle/>
          <a:p>
            <a:pPr algn="ctr" defTabSz="957263"/>
            <a:r>
              <a:rPr lang="it-IT" sz="1000" b="1"/>
              <a:t>Foglio 1 di 3</a:t>
            </a:r>
            <a:endParaRPr lang="it-IT" sz="1000"/>
          </a:p>
        </p:txBody>
      </p:sp>
      <p:sp>
        <p:nvSpPr>
          <p:cNvPr id="27657" name="Rettangolo 13"/>
          <p:cNvSpPr>
            <a:spLocks noChangeArrowheads="1"/>
          </p:cNvSpPr>
          <p:nvPr/>
        </p:nvSpPr>
        <p:spPr bwMode="auto">
          <a:xfrm>
            <a:off x="1295400" y="5726113"/>
            <a:ext cx="9024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defTabSz="1042988"/>
            <a:r>
              <a:rPr lang="it-IT" sz="1600" u="sng"/>
              <a:t>Informazioni</a:t>
            </a:r>
            <a:r>
              <a:rPr lang="it-IT" sz="1600"/>
              <a:t>: </a:t>
            </a:r>
            <a:r>
              <a:rPr lang="it-IT" sz="1600" b="1"/>
              <a:t>www.fsitaliane.it, www.trenitalia.com, uffici informazioni, assistenza clienti e biglietterie</a:t>
            </a:r>
            <a:endParaRPr lang="it-IT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01_TRENITALIA - Avviso provvedimenti - orizzontale SINGOLO FOGLIO e DOPPIO FOGLIO - Italiano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88638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287338" y="6556375"/>
            <a:ext cx="2274887" cy="7286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1042988"/>
            <a:endParaRPr lang="de-DE"/>
          </a:p>
        </p:txBody>
      </p:sp>
      <p:pic>
        <p:nvPicPr>
          <p:cNvPr id="29699" name="Picture 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896350" y="6754813"/>
            <a:ext cx="1501775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3213" y="6754813"/>
            <a:ext cx="1724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403"/>
          <p:cNvSpPr>
            <a:spLocks noChangeArrowheads="1"/>
          </p:cNvSpPr>
          <p:nvPr/>
        </p:nvSpPr>
        <p:spPr bwMode="auto">
          <a:xfrm>
            <a:off x="211138" y="5969000"/>
            <a:ext cx="1020762" cy="285750"/>
          </a:xfrm>
          <a:prstGeom prst="rect">
            <a:avLst/>
          </a:prstGeom>
          <a:solidFill>
            <a:srgbClr val="ED7701"/>
          </a:solidFill>
          <a:ln w="9525">
            <a:noFill/>
            <a:miter lim="800000"/>
            <a:headEnd/>
            <a:tailEnd/>
          </a:ln>
        </p:spPr>
        <p:txBody>
          <a:bodyPr lIns="83969" tIns="41985" rIns="83969" bIns="41985" anchor="ctr"/>
          <a:lstStyle/>
          <a:p>
            <a:pPr algn="ctr" defTabSz="957263"/>
            <a:r>
              <a:rPr lang="it-IT" sz="1000" b="1"/>
              <a:t>Foglio 2 di 3</a:t>
            </a:r>
            <a:endParaRPr lang="it-IT" sz="1000"/>
          </a:p>
        </p:txBody>
      </p:sp>
      <p:sp>
        <p:nvSpPr>
          <p:cNvPr id="29702" name="Text Box 124"/>
          <p:cNvSpPr txBox="1">
            <a:spLocks noChangeArrowheads="1"/>
          </p:cNvSpPr>
          <p:nvPr/>
        </p:nvSpPr>
        <p:spPr bwMode="auto">
          <a:xfrm>
            <a:off x="1395413" y="515938"/>
            <a:ext cx="3673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defTabSz="1042988">
              <a:spcBef>
                <a:spcPct val="50000"/>
              </a:spcBef>
            </a:pPr>
            <a:r>
              <a:rPr lang="it-IT" sz="2400" b="1">
                <a:solidFill>
                  <a:schemeClr val="bg1"/>
                </a:solidFill>
              </a:rPr>
              <a:t>12-13 APRILE 2014</a:t>
            </a:r>
          </a:p>
        </p:txBody>
      </p:sp>
      <p:graphicFrame>
        <p:nvGraphicFramePr>
          <p:cNvPr id="12" name="Group 171"/>
          <p:cNvGraphicFramePr>
            <a:graphicFrameLocks noGrp="1"/>
          </p:cNvGraphicFramePr>
          <p:nvPr/>
        </p:nvGraphicFramePr>
        <p:xfrm>
          <a:off x="1427163" y="1308100"/>
          <a:ext cx="8897937" cy="1939925"/>
        </p:xfrm>
        <a:graphic>
          <a:graphicData uri="http://schemas.openxmlformats.org/drawingml/2006/table">
            <a:tbl>
              <a:tblPr/>
              <a:tblGrid>
                <a:gridCol w="1046550"/>
                <a:gridCol w="1250213"/>
                <a:gridCol w="514350"/>
                <a:gridCol w="1171575"/>
                <a:gridCol w="552450"/>
                <a:gridCol w="4362450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Treno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Partenza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Arrivo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Provvedimenti</a:t>
                      </a:r>
                      <a:endParaRPr kumimoji="0" lang="it-IT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</a:tr>
              <a:tr h="206976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597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14:50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NAPOLI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23:31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da ROMA TIBURTINA a NAPOLI C.LE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704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BARI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16:05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22:20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CASERTA a ROMA T.NI.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</a:t>
                      </a:r>
                      <a:r>
                        <a:rPr lang="it-IT" sz="1000" b="1" i="0" u="none" strike="noStrike" baseline="0" dirty="0" smtClean="0">
                          <a:effectLst/>
                          <a:latin typeface="Arial"/>
                        </a:rPr>
                        <a:t>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1910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SALERNO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20:38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TORINO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P.N.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9:20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689/690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21:10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1:05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</a:t>
                      </a:r>
                      <a:r>
                        <a:rPr lang="it-IT" sz="1000" b="1" i="0" u="none" strike="noStrike" baseline="0" dirty="0" smtClean="0">
                          <a:effectLst/>
                          <a:latin typeface="Arial"/>
                        </a:rPr>
                        <a:t>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1958/1960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PALERMO </a:t>
                      </a:r>
                      <a:r>
                        <a:rPr lang="it-IT" sz="1000" b="1" i="0" u="none" strike="noStrike" dirty="0" err="1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 smtClean="0">
                        <a:effectLst/>
                        <a:latin typeface="Arial"/>
                      </a:endParaRPr>
                    </a:p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SIRACUSA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21:10</a:t>
                      </a:r>
                    </a:p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21:45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TERMINI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9:51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1911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TORINO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P.N.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21:25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SALERNO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10:32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1955/1957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21:31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SIRACUSA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9:35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13013/13014</a:t>
                      </a:r>
                      <a:br>
                        <a:rPr lang="it-IT" sz="1000" b="1" i="0" u="none" strike="noStrike" dirty="0">
                          <a:effectLst/>
                          <a:latin typeface="Arial"/>
                        </a:rPr>
                      </a:b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/13015/13016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22:00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BRENNERO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300"/>
                        </a:lnSpc>
                      </a:pP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6:55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VENTIMIGLIA a GENOVA P.P.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 GENOVA P.P. alle ore 0.48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75" name="Rectangle 4215"/>
          <p:cNvSpPr>
            <a:spLocks noChangeArrowheads="1"/>
          </p:cNvSpPr>
          <p:nvPr/>
        </p:nvSpPr>
        <p:spPr bwMode="auto">
          <a:xfrm>
            <a:off x="1954213" y="923925"/>
            <a:ext cx="2020887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69" tIns="41985" rIns="83969" bIns="41985" anchor="ctr">
            <a:spAutoFit/>
          </a:bodyPr>
          <a:lstStyle/>
          <a:p>
            <a:pPr defTabSz="839788">
              <a:spcBef>
                <a:spcPct val="50000"/>
              </a:spcBef>
            </a:pPr>
            <a:r>
              <a:rPr lang="it-IT" sz="1600" b="1">
                <a:solidFill>
                  <a:srgbClr val="FF6600"/>
                </a:solidFill>
              </a:rPr>
              <a:t> </a:t>
            </a:r>
            <a:r>
              <a:rPr lang="it-IT" sz="1800" b="1" u="sng">
                <a:solidFill>
                  <a:srgbClr val="FF6600"/>
                </a:solidFill>
              </a:rPr>
              <a:t>Sabato 12 aprile </a:t>
            </a:r>
          </a:p>
        </p:txBody>
      </p:sp>
      <p:sp>
        <p:nvSpPr>
          <p:cNvPr id="29776" name="Rectangle 4215"/>
          <p:cNvSpPr>
            <a:spLocks noChangeArrowheads="1"/>
          </p:cNvSpPr>
          <p:nvPr/>
        </p:nvSpPr>
        <p:spPr bwMode="auto">
          <a:xfrm>
            <a:off x="1954213" y="3260725"/>
            <a:ext cx="60737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69" tIns="41985" rIns="83969" bIns="41985" anchor="ctr">
            <a:spAutoFit/>
          </a:bodyPr>
          <a:lstStyle/>
          <a:p>
            <a:pPr defTabSz="839788">
              <a:spcBef>
                <a:spcPct val="50000"/>
              </a:spcBef>
            </a:pPr>
            <a:r>
              <a:rPr lang="it-IT" sz="1600" b="1">
                <a:solidFill>
                  <a:srgbClr val="FF6600"/>
                </a:solidFill>
              </a:rPr>
              <a:t> </a:t>
            </a:r>
            <a:r>
              <a:rPr lang="it-IT" sz="1800" b="1" u="sng">
                <a:solidFill>
                  <a:srgbClr val="FF6600"/>
                </a:solidFill>
              </a:rPr>
              <a:t>Domenica 13 aprile</a:t>
            </a:r>
            <a:r>
              <a:rPr lang="it-IT" sz="1800" b="1">
                <a:solidFill>
                  <a:srgbClr val="FF6600"/>
                </a:solidFill>
              </a:rPr>
              <a:t>       </a:t>
            </a:r>
            <a:r>
              <a:rPr lang="it-IT" sz="1400" b="1">
                <a:solidFill>
                  <a:srgbClr val="FF6600"/>
                </a:solidFill>
              </a:rPr>
              <a:t>Linea Milano-Genova-Ventimiglia</a:t>
            </a:r>
            <a:r>
              <a:rPr lang="it-IT" sz="1400" b="1" u="sng">
                <a:solidFill>
                  <a:srgbClr val="FF6600"/>
                </a:solidFill>
              </a:rPr>
              <a:t> </a:t>
            </a:r>
          </a:p>
        </p:txBody>
      </p:sp>
      <p:graphicFrame>
        <p:nvGraphicFramePr>
          <p:cNvPr id="16" name="Group 171"/>
          <p:cNvGraphicFramePr>
            <a:graphicFrameLocks noGrp="1"/>
          </p:cNvGraphicFramePr>
          <p:nvPr/>
        </p:nvGraphicFramePr>
        <p:xfrm>
          <a:off x="1403350" y="3646488"/>
          <a:ext cx="8969375" cy="2559050"/>
        </p:xfrm>
        <a:graphic>
          <a:graphicData uri="http://schemas.openxmlformats.org/drawingml/2006/table">
            <a:tbl>
              <a:tblPr/>
              <a:tblGrid>
                <a:gridCol w="1073772"/>
                <a:gridCol w="1247775"/>
                <a:gridCol w="533400"/>
                <a:gridCol w="1152525"/>
                <a:gridCol w="561975"/>
                <a:gridCol w="4400779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Treno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Partenza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Arrivo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Provvedimenti</a:t>
                      </a:r>
                      <a:endParaRPr kumimoji="0" lang="it-IT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</a:tr>
              <a:tr h="21551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653/654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07:05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11:04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 VENTIMIGLIA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1535/1536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09:10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13:15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 VENTIMIGLIA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741/742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11:10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15:04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 VENTIMIGLIA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075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743/744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15:10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19:04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 VENTIMIGLIA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745/746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10:59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14:50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da VENTIMIGLIA a SAVONA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alle ore 12.33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355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1539/1540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12:50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16:50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677/678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14:59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18:55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VENTIMIGLIA a SAVONA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alle ore 16.33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1537/1538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effectLst/>
                          <a:latin typeface="Arial"/>
                        </a:rPr>
                        <a:t>16:38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20:50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VENTIMIGLIA a SAVONA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alle ore 18.30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747/748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VENTIMIGLIA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18:59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22:50</a:t>
                      </a:r>
                    </a:p>
                  </a:txBody>
                  <a:tcPr marL="9525" marR="9525" marT="7200" marB="72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VENTIMIGLIA a SAVONA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SAVONA alle ore 20.33</a:t>
                      </a:r>
                    </a:p>
                  </a:txBody>
                  <a:tcPr marL="80147" marR="80147" marT="7200" marB="72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01_TRENITALIA - Avviso provvedimenti - orizzontale SINGOLO FOGLIO e DOPPIO FOGLIO - Italiano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88638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287338" y="6556375"/>
            <a:ext cx="2274887" cy="7286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1042988"/>
            <a:endParaRPr lang="de-DE"/>
          </a:p>
        </p:txBody>
      </p:sp>
      <p:pic>
        <p:nvPicPr>
          <p:cNvPr id="31747" name="Picture 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96350" y="6754813"/>
            <a:ext cx="1501775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3213" y="6754813"/>
            <a:ext cx="1724025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Rectangle 403"/>
          <p:cNvSpPr>
            <a:spLocks noChangeArrowheads="1"/>
          </p:cNvSpPr>
          <p:nvPr/>
        </p:nvSpPr>
        <p:spPr bwMode="auto">
          <a:xfrm>
            <a:off x="220663" y="5969000"/>
            <a:ext cx="1020762" cy="285750"/>
          </a:xfrm>
          <a:prstGeom prst="rect">
            <a:avLst/>
          </a:prstGeom>
          <a:solidFill>
            <a:srgbClr val="ED7701"/>
          </a:solidFill>
          <a:ln w="9525">
            <a:noFill/>
            <a:miter lim="800000"/>
            <a:headEnd/>
            <a:tailEnd/>
          </a:ln>
        </p:spPr>
        <p:txBody>
          <a:bodyPr lIns="83969" tIns="41985" rIns="83969" bIns="41985" anchor="ctr"/>
          <a:lstStyle/>
          <a:p>
            <a:pPr algn="ctr" defTabSz="957263"/>
            <a:r>
              <a:rPr lang="it-IT" sz="1000" b="1"/>
              <a:t>Foglio 3 di 3</a:t>
            </a:r>
            <a:endParaRPr lang="it-IT" sz="1000"/>
          </a:p>
        </p:txBody>
      </p:sp>
      <p:sp>
        <p:nvSpPr>
          <p:cNvPr id="31750" name="Text Box 124"/>
          <p:cNvSpPr txBox="1">
            <a:spLocks noChangeArrowheads="1"/>
          </p:cNvSpPr>
          <p:nvPr/>
        </p:nvSpPr>
        <p:spPr bwMode="auto">
          <a:xfrm>
            <a:off x="1395413" y="515938"/>
            <a:ext cx="3673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4" tIns="45712" rIns="91424" bIns="45712">
            <a:spAutoFit/>
          </a:bodyPr>
          <a:lstStyle/>
          <a:p>
            <a:pPr defTabSz="1042988">
              <a:spcBef>
                <a:spcPct val="50000"/>
              </a:spcBef>
            </a:pPr>
            <a:r>
              <a:rPr lang="it-IT" sz="2400" b="1">
                <a:solidFill>
                  <a:schemeClr val="bg1"/>
                </a:solidFill>
              </a:rPr>
              <a:t>12-13 APRILE 2014</a:t>
            </a:r>
          </a:p>
        </p:txBody>
      </p:sp>
      <p:sp>
        <p:nvSpPr>
          <p:cNvPr id="31751" name="Rectangle 4215"/>
          <p:cNvSpPr>
            <a:spLocks noChangeArrowheads="1"/>
          </p:cNvSpPr>
          <p:nvPr/>
        </p:nvSpPr>
        <p:spPr bwMode="auto">
          <a:xfrm>
            <a:off x="1462088" y="1055688"/>
            <a:ext cx="3862387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69" tIns="41985" rIns="83969" bIns="41985" anchor="ctr">
            <a:spAutoFit/>
          </a:bodyPr>
          <a:lstStyle/>
          <a:p>
            <a:pPr defTabSz="839788">
              <a:spcBef>
                <a:spcPct val="50000"/>
              </a:spcBef>
            </a:pPr>
            <a:r>
              <a:rPr lang="it-IT" sz="1600" b="1">
                <a:solidFill>
                  <a:srgbClr val="FF6600"/>
                </a:solidFill>
              </a:rPr>
              <a:t> </a:t>
            </a:r>
            <a:r>
              <a:rPr lang="it-IT" sz="1800" b="1">
                <a:solidFill>
                  <a:srgbClr val="FF6600"/>
                </a:solidFill>
              </a:rPr>
              <a:t>segue </a:t>
            </a:r>
            <a:r>
              <a:rPr lang="it-IT" sz="1800" b="1" u="sng">
                <a:solidFill>
                  <a:srgbClr val="FF6600"/>
                </a:solidFill>
              </a:rPr>
              <a:t>Domenica 13 aprile </a:t>
            </a:r>
          </a:p>
        </p:txBody>
      </p:sp>
      <p:graphicFrame>
        <p:nvGraphicFramePr>
          <p:cNvPr id="10" name="Group 171"/>
          <p:cNvGraphicFramePr>
            <a:graphicFrameLocks noGrp="1"/>
          </p:cNvGraphicFramePr>
          <p:nvPr/>
        </p:nvGraphicFramePr>
        <p:xfrm>
          <a:off x="1474788" y="1495425"/>
          <a:ext cx="8878887" cy="3973513"/>
        </p:xfrm>
        <a:graphic>
          <a:graphicData uri="http://schemas.openxmlformats.org/drawingml/2006/table">
            <a:tbl>
              <a:tblPr/>
              <a:tblGrid>
                <a:gridCol w="1010888"/>
                <a:gridCol w="1257300"/>
                <a:gridCol w="504825"/>
                <a:gridCol w="1171575"/>
                <a:gridCol w="571500"/>
                <a:gridCol w="4362450"/>
              </a:tblGrid>
              <a:tr h="1955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Treno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Partenza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Arrivo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Ora</a:t>
                      </a:r>
                      <a:endParaRPr kumimoji="0" lang="it-IT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Provvedimenti</a:t>
                      </a:r>
                      <a:endParaRPr kumimoji="0" lang="it-IT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A65"/>
                    </a:solidFill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701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6:26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TARANTO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12:53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da ROMA T.NI a NAPOLI C.LE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NAPOLI C.LE alle ore 8.45</a:t>
                      </a: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IC 1957</a:t>
                      </a:r>
                      <a:endParaRPr lang="it-IT" sz="1000" b="1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MESSINA </a:t>
                      </a:r>
                      <a:r>
                        <a:rPr lang="it-IT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6:35</a:t>
                      </a:r>
                      <a:endParaRPr lang="it-IT" sz="1000" b="1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PALERMO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10:02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CANCELLATO</a:t>
                      </a: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583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6:50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NAPOLI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15:29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723/721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7:26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PALERMO </a:t>
                      </a:r>
                      <a:r>
                        <a:rPr lang="it-IT" sz="1000" b="1" i="0" u="none" strike="noStrike" dirty="0" err="1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 smtClean="0"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SIRACUSA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19:00</a:t>
                      </a:r>
                    </a:p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18:29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603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BOLOGNA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8:00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LECCE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16:48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703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8:14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BARI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14:21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608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LECCE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6:25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BOLOGNA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15:00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728/722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PALERMO </a:t>
                      </a:r>
                      <a:r>
                        <a:rPr lang="it-IT" sz="1000" b="1" i="0" u="none" strike="noStrike" dirty="0" err="1" smtClean="0">
                          <a:effectLst/>
                          <a:latin typeface="Arial"/>
                        </a:rPr>
                        <a:t>C.LE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 SIRACUSA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7:00</a:t>
                      </a:r>
                    </a:p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7:33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18:34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590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NAPOLI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10:31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19:15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 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 NAPOLI C.LE  a ROMA TIBURTINA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PARTE</a:t>
                      </a: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da ROMA TIBURTINA alle ore 12.41</a:t>
                      </a:r>
                      <a:endParaRPr kumimoji="0" lang="it-IT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596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NAPOLI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14:31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MILANO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C.LE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23:15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8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IC 704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BARI C.LE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16:05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ROMA </a:t>
                      </a:r>
                      <a:r>
                        <a:rPr lang="it-IT" sz="1000" b="1" i="0" u="none" strike="noStrike" dirty="0" smtClean="0">
                          <a:effectLst/>
                          <a:latin typeface="Arial"/>
                        </a:rPr>
                        <a:t>T.NI</a:t>
                      </a:r>
                      <a:endParaRPr lang="it-IT" sz="10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effectLst/>
                          <a:latin typeface="Arial"/>
                        </a:rPr>
                        <a:t>22:20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" charset="0"/>
                        </a:rPr>
                        <a:t>CANCELLATO</a:t>
                      </a:r>
                      <a:endParaRPr kumimoji="0" lang="it-IT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80147" marR="80147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Personalizza struttura">
  <a:themeElements>
    <a:clrScheme name="1_Personalizza struttu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Personalizza struttu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Personalizza strut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ersonalizza strut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ersonalizza strut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ersonalizza strut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ersonalizza strut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ersonalizza strut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ersonalizza strut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ersonalizza struttura">
  <a:themeElements>
    <a:clrScheme name="Personalizza struttu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za struttu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2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ersonalizza struttu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za struttu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za struttu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527</Words>
  <Application>Microsoft Office PowerPoint</Application>
  <PresentationFormat>Benutzerdefiniert</PresentationFormat>
  <Paragraphs>221</Paragraphs>
  <Slides>3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Modello struttura</vt:lpstr>
      </vt:variant>
      <vt:variant>
        <vt:i4>2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Arial</vt:lpstr>
      <vt:lpstr>Times New Roman</vt:lpstr>
      <vt:lpstr>1_Personalizza struttura</vt:lpstr>
      <vt:lpstr>Personalizza struttura</vt:lpstr>
      <vt:lpstr>Diapositiva 3</vt:lpstr>
      <vt:lpstr>Diapositiva 4</vt:lpstr>
      <vt:lpstr>Diapositiva 5</vt:lpstr>
    </vt:vector>
  </TitlesOfParts>
  <Company>fre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4931287</dc:creator>
  <cp:lastModifiedBy>Silvana Amistadi</cp:lastModifiedBy>
  <cp:revision>1070</cp:revision>
  <dcterms:created xsi:type="dcterms:W3CDTF">2007-11-19T13:36:57Z</dcterms:created>
  <dcterms:modified xsi:type="dcterms:W3CDTF">2014-04-11T09:10:04Z</dcterms:modified>
</cp:coreProperties>
</file>