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drawings/drawing2.xml" ContentType="application/vnd.openxmlformats-officedocument.drawingml.chartshapes+xml"/>
  <Override PartName="/ppt/charts/chart3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4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92" r:id="rId2"/>
    <p:sldId id="438" r:id="rId3"/>
    <p:sldId id="285" r:id="rId4"/>
    <p:sldId id="443" r:id="rId5"/>
    <p:sldId id="441" r:id="rId6"/>
    <p:sldId id="439" r:id="rId7"/>
    <p:sldId id="442" r:id="rId8"/>
    <p:sldId id="440" r:id="rId9"/>
  </p:sldIdLst>
  <p:sldSz cx="9144000" cy="6858000" type="screen4x3"/>
  <p:notesSz cx="7102475" cy="10234613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E001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99" autoAdjust="0"/>
    <p:restoredTop sz="94606" autoAdjust="0"/>
  </p:normalViewPr>
  <p:slideViewPr>
    <p:cSldViewPr>
      <p:cViewPr varScale="1">
        <p:scale>
          <a:sx n="68" d="100"/>
          <a:sy n="68" d="100"/>
        </p:scale>
        <p:origin x="1428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D:\Daten\Daten.xls" TargetMode="Externa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Microsoft_Excel_Worksheet.xlsx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1"/>
  <mc:AlternateContent xmlns:mc="http://schemas.openxmlformats.org/markup-compatibility/2006">
    <mc:Choice xmlns:c14="http://schemas.microsoft.com/office/drawing/2007/8/2/chart" Requires="c14">
      <c14:style val="128"/>
    </mc:Choice>
    <mc:Fallback>
      <c:style val="28"/>
    </mc:Fallback>
  </mc:AlternateContent>
  <c:chart>
    <c:autoTitleDeleted val="0"/>
    <c:plotArea>
      <c:layout>
        <c:manualLayout>
          <c:layoutTarget val="inner"/>
          <c:xMode val="edge"/>
          <c:yMode val="edge"/>
          <c:x val="7.1422484880320741E-2"/>
          <c:y val="0.18190443689886071"/>
          <c:w val="0.8312611012433393"/>
          <c:h val="0.79676935113422354"/>
        </c:manualLayout>
      </c:layout>
      <c:barChart>
        <c:barDir val="col"/>
        <c:grouping val="clustered"/>
        <c:varyColors val="0"/>
        <c:ser>
          <c:idx val="0"/>
          <c:order val="0"/>
          <c:spPr>
            <a:gradFill rotWithShape="0">
              <a:gsLst>
                <a:gs pos="0">
                  <a:srgbClr val="993300"/>
                </a:gs>
                <a:gs pos="100000">
                  <a:srgbClr val="C0C0C0"/>
                </a:gs>
              </a:gsLst>
              <a:lin ang="5400000" scaled="1"/>
            </a:gradFill>
            <a:ln w="25400">
              <a:noFill/>
            </a:ln>
            <a:effectLst>
              <a:outerShdw dist="35921" dir="2700000" algn="br">
                <a:srgbClr val="000000"/>
              </a:outerShdw>
            </a:effectLst>
          </c:spPr>
          <c:invertIfNegative val="0"/>
          <c:cat>
            <c:numRef>
              <c:f>'Südtirol - Tirol '!$B$1:$AB$1</c:f>
              <c:numCache>
                <c:formatCode>General</c:formatCode>
                <c:ptCount val="27"/>
                <c:pt idx="0">
                  <c:v>1990</c:v>
                </c:pt>
                <c:pt idx="1">
                  <c:v>1993</c:v>
                </c:pt>
                <c:pt idx="2">
                  <c:v>1994</c:v>
                </c:pt>
                <c:pt idx="3">
                  <c:v>1995</c:v>
                </c:pt>
                <c:pt idx="4">
                  <c:v>1996</c:v>
                </c:pt>
                <c:pt idx="5">
                  <c:v>1997</c:v>
                </c:pt>
                <c:pt idx="6">
                  <c:v>1998</c:v>
                </c:pt>
                <c:pt idx="7">
                  <c:v>1999</c:v>
                </c:pt>
                <c:pt idx="8">
                  <c:v>2000</c:v>
                </c:pt>
                <c:pt idx="9">
                  <c:v>2001</c:v>
                </c:pt>
                <c:pt idx="10">
                  <c:v>2002</c:v>
                </c:pt>
                <c:pt idx="11">
                  <c:v>2003</c:v>
                </c:pt>
                <c:pt idx="12">
                  <c:v>2004</c:v>
                </c:pt>
                <c:pt idx="13">
                  <c:v>2005</c:v>
                </c:pt>
                <c:pt idx="14">
                  <c:v>2006</c:v>
                </c:pt>
                <c:pt idx="15">
                  <c:v>2007</c:v>
                </c:pt>
                <c:pt idx="16">
                  <c:v>2008</c:v>
                </c:pt>
                <c:pt idx="17">
                  <c:v>2009</c:v>
                </c:pt>
                <c:pt idx="18">
                  <c:v>2010</c:v>
                </c:pt>
                <c:pt idx="19">
                  <c:v>2011</c:v>
                </c:pt>
                <c:pt idx="20">
                  <c:v>2012</c:v>
                </c:pt>
                <c:pt idx="21">
                  <c:v>2013</c:v>
                </c:pt>
                <c:pt idx="22">
                  <c:v>2014</c:v>
                </c:pt>
                <c:pt idx="23">
                  <c:v>2015</c:v>
                </c:pt>
                <c:pt idx="24">
                  <c:v>2016</c:v>
                </c:pt>
                <c:pt idx="25">
                  <c:v>2017</c:v>
                </c:pt>
                <c:pt idx="26">
                  <c:v>2018</c:v>
                </c:pt>
              </c:numCache>
            </c:numRef>
          </c:cat>
          <c:val>
            <c:numRef>
              <c:f>'Südtirol - Tirol '!$B$2:$AB$2</c:f>
              <c:numCache>
                <c:formatCode>#,##0</c:formatCode>
                <c:ptCount val="27"/>
                <c:pt idx="0">
                  <c:v>5099</c:v>
                </c:pt>
                <c:pt idx="1">
                  <c:v>6456</c:v>
                </c:pt>
                <c:pt idx="2">
                  <c:v>7255</c:v>
                </c:pt>
                <c:pt idx="3">
                  <c:v>8243</c:v>
                </c:pt>
                <c:pt idx="4">
                  <c:v>9461</c:v>
                </c:pt>
                <c:pt idx="5">
                  <c:v>10625</c:v>
                </c:pt>
                <c:pt idx="6">
                  <c:v>11622</c:v>
                </c:pt>
                <c:pt idx="7">
                  <c:v>12702</c:v>
                </c:pt>
                <c:pt idx="8">
                  <c:v>13900</c:v>
                </c:pt>
                <c:pt idx="9">
                  <c:v>15402</c:v>
                </c:pt>
                <c:pt idx="10">
                  <c:v>16971</c:v>
                </c:pt>
                <c:pt idx="11">
                  <c:v>19185</c:v>
                </c:pt>
                <c:pt idx="12">
                  <c:v>22154</c:v>
                </c:pt>
                <c:pt idx="13">
                  <c:v>25466</c:v>
                </c:pt>
                <c:pt idx="14">
                  <c:v>28394</c:v>
                </c:pt>
                <c:pt idx="15">
                  <c:v>32945</c:v>
                </c:pt>
                <c:pt idx="16">
                  <c:v>36284</c:v>
                </c:pt>
                <c:pt idx="17">
                  <c:v>39156</c:v>
                </c:pt>
                <c:pt idx="18">
                  <c:v>41699</c:v>
                </c:pt>
                <c:pt idx="19">
                  <c:v>44362</c:v>
                </c:pt>
                <c:pt idx="20">
                  <c:v>42522</c:v>
                </c:pt>
                <c:pt idx="21">
                  <c:v>45469</c:v>
                </c:pt>
                <c:pt idx="22">
                  <c:v>46045</c:v>
                </c:pt>
                <c:pt idx="23">
                  <c:v>46454</c:v>
                </c:pt>
                <c:pt idx="24">
                  <c:v>46794</c:v>
                </c:pt>
                <c:pt idx="25">
                  <c:v>48018</c:v>
                </c:pt>
                <c:pt idx="26">
                  <c:v>50333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90C-412A-A125-B5F13CC23980}"/>
            </c:ext>
          </c:extLst>
        </c:ser>
        <c:ser>
          <c:idx val="1"/>
          <c:order val="1"/>
          <c:spPr>
            <a:gradFill rotWithShape="0">
              <a:gsLst>
                <a:gs pos="0">
                  <a:srgbClr val="FFFF00"/>
                </a:gs>
                <a:gs pos="100000">
                  <a:srgbClr val="FFFFFF"/>
                </a:gs>
              </a:gsLst>
              <a:lin ang="5400000" scaled="1"/>
            </a:gradFill>
            <a:ln w="12700">
              <a:solidFill>
                <a:srgbClr val="000000"/>
              </a:solidFill>
              <a:prstDash val="solid"/>
            </a:ln>
          </c:spPr>
          <c:invertIfNegative val="0"/>
          <c:dPt>
            <c:idx val="12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1-890C-412A-A125-B5F13CC23980}"/>
              </c:ext>
            </c:extLst>
          </c:dPt>
          <c:cat>
            <c:numRef>
              <c:f>'Südtirol - Tirol '!$B$1:$AB$1</c:f>
              <c:numCache>
                <c:formatCode>General</c:formatCode>
                <c:ptCount val="27"/>
                <c:pt idx="0">
                  <c:v>1990</c:v>
                </c:pt>
                <c:pt idx="1">
                  <c:v>1993</c:v>
                </c:pt>
                <c:pt idx="2">
                  <c:v>1994</c:v>
                </c:pt>
                <c:pt idx="3">
                  <c:v>1995</c:v>
                </c:pt>
                <c:pt idx="4">
                  <c:v>1996</c:v>
                </c:pt>
                <c:pt idx="5">
                  <c:v>1997</c:v>
                </c:pt>
                <c:pt idx="6">
                  <c:v>1998</c:v>
                </c:pt>
                <c:pt idx="7">
                  <c:v>1999</c:v>
                </c:pt>
                <c:pt idx="8">
                  <c:v>2000</c:v>
                </c:pt>
                <c:pt idx="9">
                  <c:v>2001</c:v>
                </c:pt>
                <c:pt idx="10">
                  <c:v>2002</c:v>
                </c:pt>
                <c:pt idx="11">
                  <c:v>2003</c:v>
                </c:pt>
                <c:pt idx="12">
                  <c:v>2004</c:v>
                </c:pt>
                <c:pt idx="13">
                  <c:v>2005</c:v>
                </c:pt>
                <c:pt idx="14">
                  <c:v>2006</c:v>
                </c:pt>
                <c:pt idx="15">
                  <c:v>2007</c:v>
                </c:pt>
                <c:pt idx="16">
                  <c:v>2008</c:v>
                </c:pt>
                <c:pt idx="17">
                  <c:v>2009</c:v>
                </c:pt>
                <c:pt idx="18">
                  <c:v>2010</c:v>
                </c:pt>
                <c:pt idx="19">
                  <c:v>2011</c:v>
                </c:pt>
                <c:pt idx="20">
                  <c:v>2012</c:v>
                </c:pt>
                <c:pt idx="21">
                  <c:v>2013</c:v>
                </c:pt>
                <c:pt idx="22">
                  <c:v>2014</c:v>
                </c:pt>
                <c:pt idx="23">
                  <c:v>2015</c:v>
                </c:pt>
                <c:pt idx="24">
                  <c:v>2016</c:v>
                </c:pt>
                <c:pt idx="25">
                  <c:v>2017</c:v>
                </c:pt>
                <c:pt idx="26">
                  <c:v>2018</c:v>
                </c:pt>
              </c:numCache>
            </c:numRef>
          </c:cat>
          <c:val>
            <c:numRef>
              <c:f>'Südtirol - Tirol '!$B$3:$AA$3</c:f>
              <c:numCache>
                <c:formatCode>#,##0</c:formatCode>
                <c:ptCount val="26"/>
                <c:pt idx="1">
                  <c:v>1357</c:v>
                </c:pt>
                <c:pt idx="2">
                  <c:v>799</c:v>
                </c:pt>
                <c:pt idx="3">
                  <c:v>988</c:v>
                </c:pt>
                <c:pt idx="4">
                  <c:v>1218</c:v>
                </c:pt>
                <c:pt idx="5">
                  <c:v>1164</c:v>
                </c:pt>
                <c:pt idx="6">
                  <c:v>997</c:v>
                </c:pt>
                <c:pt idx="7">
                  <c:v>1080</c:v>
                </c:pt>
                <c:pt idx="8">
                  <c:v>1198</c:v>
                </c:pt>
                <c:pt idx="9">
                  <c:v>1502</c:v>
                </c:pt>
                <c:pt idx="10">
                  <c:v>1569</c:v>
                </c:pt>
                <c:pt idx="11">
                  <c:v>2214</c:v>
                </c:pt>
                <c:pt idx="12">
                  <c:v>2969</c:v>
                </c:pt>
                <c:pt idx="13">
                  <c:v>3312</c:v>
                </c:pt>
                <c:pt idx="14">
                  <c:v>2928</c:v>
                </c:pt>
                <c:pt idx="15">
                  <c:v>4551</c:v>
                </c:pt>
                <c:pt idx="16">
                  <c:v>3339</c:v>
                </c:pt>
                <c:pt idx="17">
                  <c:v>2872</c:v>
                </c:pt>
                <c:pt idx="18">
                  <c:v>2543</c:v>
                </c:pt>
                <c:pt idx="19">
                  <c:v>2663</c:v>
                </c:pt>
                <c:pt idx="20">
                  <c:v>-1840</c:v>
                </c:pt>
                <c:pt idx="21">
                  <c:v>2947</c:v>
                </c:pt>
                <c:pt idx="22">
                  <c:v>576</c:v>
                </c:pt>
                <c:pt idx="23">
                  <c:v>409</c:v>
                </c:pt>
                <c:pt idx="24">
                  <c:v>340</c:v>
                </c:pt>
                <c:pt idx="25">
                  <c:v>1224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890C-412A-A125-B5F13CC2398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027512944"/>
        <c:axId val="1"/>
      </c:barChart>
      <c:catAx>
        <c:axId val="202751294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-5400000" vert="horz"/>
          <a:lstStyle/>
          <a:p>
            <a:pPr>
              <a:defRPr/>
            </a:pPr>
            <a:endParaRPr lang="it-IT"/>
          </a:p>
        </c:txPr>
        <c:crossAx val="1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1"/>
        <c:scaling>
          <c:orientation val="minMax"/>
        </c:scaling>
        <c:delete val="0"/>
        <c:axPos val="l"/>
        <c:majorGridlines/>
        <c:numFmt formatCode="#,##0" sourceLinked="1"/>
        <c:majorTickMark val="out"/>
        <c:minorTickMark val="none"/>
        <c:tickLblPos val="nextTo"/>
        <c:txPr>
          <a:bodyPr rot="0" vert="horz"/>
          <a:lstStyle/>
          <a:p>
            <a:pPr>
              <a:defRPr/>
            </a:pPr>
            <a:endParaRPr lang="it-IT"/>
          </a:p>
        </c:txPr>
        <c:crossAx val="2027512944"/>
        <c:crosses val="autoZero"/>
        <c:crossBetween val="between"/>
      </c:valAx>
    </c:plotArea>
    <c:plotVisOnly val="1"/>
    <c:dispBlanksAs val="gap"/>
    <c:showDLblsOverMax val="0"/>
  </c:chart>
  <c:spPr>
    <a:gradFill flip="none" rotWithShape="1">
      <a:gsLst>
        <a:gs pos="0">
          <a:srgbClr val="E7BCBB">
            <a:shade val="30000"/>
            <a:satMod val="115000"/>
          </a:srgbClr>
        </a:gs>
        <a:gs pos="50000">
          <a:srgbClr val="E7BCBB">
            <a:shade val="67500"/>
            <a:satMod val="115000"/>
          </a:srgbClr>
        </a:gs>
        <a:gs pos="100000">
          <a:srgbClr val="E7BCBB">
            <a:shade val="100000"/>
            <a:satMod val="115000"/>
          </a:srgbClr>
        </a:gs>
      </a:gsLst>
      <a:lin ang="16200000" scaled="1"/>
      <a:tileRect/>
    </a:gradFill>
  </c:sp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1818181818181818"/>
          <c:y val="7.1428571428571425E-2"/>
          <c:w val="0.85"/>
          <c:h val="0.85915773352915503"/>
        </c:manualLayout>
      </c:layout>
      <c:areaChart>
        <c:grouping val="stacked"/>
        <c:varyColors val="0"/>
        <c:ser>
          <c:idx val="0"/>
          <c:order val="0"/>
          <c:spPr>
            <a:gradFill>
              <a:gsLst>
                <a:gs pos="7000">
                  <a:schemeClr val="accent1">
                    <a:lumMod val="5000"/>
                    <a:lumOff val="95000"/>
                  </a:schemeClr>
                </a:gs>
                <a:gs pos="4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ln>
              <a:solidFill>
                <a:srgbClr val="000000"/>
              </a:solidFill>
            </a:ln>
          </c:spPr>
          <c:cat>
            <c:numRef>
              <c:f>'Südtirol - Tirol '!$C$1:$AB$1</c:f>
              <c:numCache>
                <c:formatCode>General</c:formatCode>
                <c:ptCount val="26"/>
                <c:pt idx="0">
                  <c:v>1993</c:v>
                </c:pt>
                <c:pt idx="1">
                  <c:v>1994</c:v>
                </c:pt>
                <c:pt idx="2">
                  <c:v>1995</c:v>
                </c:pt>
                <c:pt idx="3">
                  <c:v>1996</c:v>
                </c:pt>
                <c:pt idx="4">
                  <c:v>1997</c:v>
                </c:pt>
                <c:pt idx="5">
                  <c:v>1998</c:v>
                </c:pt>
                <c:pt idx="6">
                  <c:v>1999</c:v>
                </c:pt>
                <c:pt idx="7">
                  <c:v>2000</c:v>
                </c:pt>
                <c:pt idx="8">
                  <c:v>2001</c:v>
                </c:pt>
                <c:pt idx="9">
                  <c:v>2002</c:v>
                </c:pt>
                <c:pt idx="10">
                  <c:v>2003</c:v>
                </c:pt>
                <c:pt idx="11">
                  <c:v>2004</c:v>
                </c:pt>
                <c:pt idx="12">
                  <c:v>2005</c:v>
                </c:pt>
                <c:pt idx="13">
                  <c:v>2006</c:v>
                </c:pt>
                <c:pt idx="14">
                  <c:v>2007</c:v>
                </c:pt>
                <c:pt idx="15">
                  <c:v>2008</c:v>
                </c:pt>
                <c:pt idx="16">
                  <c:v>2009</c:v>
                </c:pt>
                <c:pt idx="17">
                  <c:v>2010</c:v>
                </c:pt>
                <c:pt idx="18">
                  <c:v>2011</c:v>
                </c:pt>
                <c:pt idx="19">
                  <c:v>2012</c:v>
                </c:pt>
                <c:pt idx="20">
                  <c:v>2013</c:v>
                </c:pt>
                <c:pt idx="21">
                  <c:v>2014</c:v>
                </c:pt>
                <c:pt idx="22">
                  <c:v>2015</c:v>
                </c:pt>
                <c:pt idx="23">
                  <c:v>2016</c:v>
                </c:pt>
                <c:pt idx="24">
                  <c:v>2017</c:v>
                </c:pt>
                <c:pt idx="25">
                  <c:v>2018</c:v>
                </c:pt>
              </c:numCache>
            </c:numRef>
          </c:cat>
          <c:val>
            <c:numRef>
              <c:f>'Südtirol - Tirol '!$C$3:$AB$3</c:f>
              <c:numCache>
                <c:formatCode>#,##0</c:formatCode>
                <c:ptCount val="26"/>
                <c:pt idx="0">
                  <c:v>1357</c:v>
                </c:pt>
                <c:pt idx="1">
                  <c:v>799</c:v>
                </c:pt>
                <c:pt idx="2">
                  <c:v>988</c:v>
                </c:pt>
                <c:pt idx="3">
                  <c:v>1218</c:v>
                </c:pt>
                <c:pt idx="4">
                  <c:v>1164</c:v>
                </c:pt>
                <c:pt idx="5">
                  <c:v>997</c:v>
                </c:pt>
                <c:pt idx="6">
                  <c:v>1080</c:v>
                </c:pt>
                <c:pt idx="7">
                  <c:v>1198</c:v>
                </c:pt>
                <c:pt idx="8">
                  <c:v>1502</c:v>
                </c:pt>
                <c:pt idx="9">
                  <c:v>1569</c:v>
                </c:pt>
                <c:pt idx="10">
                  <c:v>2214</c:v>
                </c:pt>
                <c:pt idx="11">
                  <c:v>2969</c:v>
                </c:pt>
                <c:pt idx="12">
                  <c:v>3312</c:v>
                </c:pt>
                <c:pt idx="13">
                  <c:v>2928</c:v>
                </c:pt>
                <c:pt idx="14">
                  <c:v>4551</c:v>
                </c:pt>
                <c:pt idx="15">
                  <c:v>3339</c:v>
                </c:pt>
                <c:pt idx="16">
                  <c:v>2872</c:v>
                </c:pt>
                <c:pt idx="17">
                  <c:v>2543</c:v>
                </c:pt>
                <c:pt idx="18">
                  <c:v>2663</c:v>
                </c:pt>
                <c:pt idx="19">
                  <c:v>-1840</c:v>
                </c:pt>
                <c:pt idx="20">
                  <c:v>2947</c:v>
                </c:pt>
                <c:pt idx="21">
                  <c:v>576</c:v>
                </c:pt>
                <c:pt idx="22">
                  <c:v>409</c:v>
                </c:pt>
                <c:pt idx="23">
                  <c:v>340</c:v>
                </c:pt>
                <c:pt idx="24">
                  <c:v>1224</c:v>
                </c:pt>
                <c:pt idx="25">
                  <c:v>2315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B45-4A56-8802-3B9EF138ECE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027519344"/>
        <c:axId val="1"/>
      </c:areaChart>
      <c:catAx>
        <c:axId val="202751934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-5160000" vert="horz"/>
          <a:lstStyle/>
          <a:p>
            <a:pPr>
              <a:defRPr sz="8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it-IT"/>
          </a:p>
        </c:txPr>
        <c:crossAx val="1"/>
        <c:crosses val="autoZero"/>
        <c:auto val="1"/>
        <c:lblAlgn val="ctr"/>
        <c:lblOffset val="100"/>
        <c:noMultiLvlLbl val="0"/>
      </c:catAx>
      <c:valAx>
        <c:axId val="1"/>
        <c:scaling>
          <c:orientation val="minMax"/>
        </c:scaling>
        <c:delete val="0"/>
        <c:axPos val="l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numFmt formatCode="#,##0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8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it-IT"/>
          </a:p>
        </c:txPr>
        <c:crossAx val="2027519344"/>
        <c:crosses val="autoZero"/>
        <c:crossBetween val="midCat"/>
      </c:valAx>
      <c:spPr>
        <a:noFill/>
        <a:ln w="12700">
          <a:solidFill>
            <a:schemeClr val="accent1">
              <a:lumMod val="40000"/>
              <a:lumOff val="60000"/>
            </a:schemeClr>
          </a:solidFill>
          <a:prstDash val="solid"/>
        </a:ln>
      </c:spPr>
    </c:plotArea>
    <c:plotVisOnly val="1"/>
    <c:dispBlanksAs val="gap"/>
    <c:showDLblsOverMax val="0"/>
  </c:chart>
  <c:spPr>
    <a:gradFill rotWithShape="0">
      <a:gsLst>
        <a:gs pos="0">
          <a:schemeClr val="accent2">
            <a:lumMod val="60000"/>
            <a:lumOff val="40000"/>
          </a:schemeClr>
        </a:gs>
        <a:gs pos="100000">
          <a:srgbClr val="FFFFFF"/>
        </a:gs>
      </a:gsLst>
      <a:lin ang="5400000" scaled="1"/>
    </a:gradFill>
    <a:ln w="3175">
      <a:solidFill>
        <a:schemeClr val="accent2">
          <a:lumMod val="60000"/>
          <a:lumOff val="40000"/>
        </a:schemeClr>
      </a:solidFill>
      <a:prstDash val="solid"/>
    </a:ln>
  </c:spPr>
  <c:txPr>
    <a:bodyPr/>
    <a:lstStyle/>
    <a:p>
      <a:pPr>
        <a:defRPr sz="8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it-IT"/>
    </a:p>
  </c:txPr>
  <c:externalData r:id="rId1">
    <c:autoUpdate val="0"/>
  </c:externalData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Kontinente!$I$5</c:f>
              <c:strCache>
                <c:ptCount val="1"/>
                <c:pt idx="0">
                  <c:v>2018</c:v>
                </c:pt>
              </c:strCache>
            </c:strRef>
          </c:tx>
          <c:spPr>
            <a:solidFill>
              <a:schemeClr val="tx1">
                <a:lumMod val="85000"/>
                <a:lumOff val="15000"/>
              </a:schemeClr>
            </a:solidFill>
            <a:ln>
              <a:noFill/>
            </a:ln>
            <a:effectLst/>
          </c:spPr>
          <c:invertIfNegative val="0"/>
          <c:cat>
            <c:strRef>
              <c:f>Kontinente!$C$1:$C$6</c:f>
              <c:strCache>
                <c:ptCount val="6"/>
                <c:pt idx="0">
                  <c:v>EU</c:v>
                </c:pt>
                <c:pt idx="1">
                  <c:v>nicht EU </c:v>
                </c:pt>
                <c:pt idx="2">
                  <c:v>Asien</c:v>
                </c:pt>
                <c:pt idx="3">
                  <c:v>Afrika</c:v>
                </c:pt>
                <c:pt idx="4">
                  <c:v>Amerika </c:v>
                </c:pt>
                <c:pt idx="5">
                  <c:v>Andere </c:v>
                </c:pt>
              </c:strCache>
            </c:strRef>
          </c:cat>
          <c:val>
            <c:numRef>
              <c:f>Kontinente!$D$1:$D$6</c:f>
              <c:numCache>
                <c:formatCode>General</c:formatCode>
                <c:ptCount val="6"/>
                <c:pt idx="0">
                  <c:v>16052</c:v>
                </c:pt>
                <c:pt idx="1">
                  <c:v>14848</c:v>
                </c:pt>
                <c:pt idx="2">
                  <c:v>8678</c:v>
                </c:pt>
                <c:pt idx="3">
                  <c:v>6410</c:v>
                </c:pt>
                <c:pt idx="4">
                  <c:v>2003</c:v>
                </c:pt>
                <c:pt idx="5">
                  <c:v>27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457-49C1-9BF5-3FD9A66B175B}"/>
            </c:ext>
          </c:extLst>
        </c:ser>
        <c:ser>
          <c:idx val="1"/>
          <c:order val="1"/>
          <c:tx>
            <c:strRef>
              <c:f>Kontinente!$I$6</c:f>
              <c:strCache>
                <c:ptCount val="1"/>
                <c:pt idx="0">
                  <c:v>2019</c:v>
                </c:pt>
              </c:strCache>
            </c:strRef>
          </c:tx>
          <c:spPr>
            <a:solidFill>
              <a:srgbClr val="913533"/>
            </a:solidFill>
            <a:ln>
              <a:noFill/>
            </a:ln>
            <a:effectLst/>
          </c:spPr>
          <c:invertIfNegative val="0"/>
          <c:cat>
            <c:strRef>
              <c:f>Kontinente!$C$1:$C$6</c:f>
              <c:strCache>
                <c:ptCount val="6"/>
                <c:pt idx="0">
                  <c:v>EU</c:v>
                </c:pt>
                <c:pt idx="1">
                  <c:v>nicht EU </c:v>
                </c:pt>
                <c:pt idx="2">
                  <c:v>Asien</c:v>
                </c:pt>
                <c:pt idx="3">
                  <c:v>Afrika</c:v>
                </c:pt>
                <c:pt idx="4">
                  <c:v>Amerika </c:v>
                </c:pt>
                <c:pt idx="5">
                  <c:v>Andere </c:v>
                </c:pt>
              </c:strCache>
            </c:strRef>
          </c:cat>
          <c:val>
            <c:numRef>
              <c:f>Kontinente!$G$1:$G$6</c:f>
              <c:numCache>
                <c:formatCode>General</c:formatCode>
                <c:ptCount val="6"/>
                <c:pt idx="0">
                  <c:v>16288</c:v>
                </c:pt>
                <c:pt idx="1">
                  <c:v>15497</c:v>
                </c:pt>
                <c:pt idx="2">
                  <c:v>9377</c:v>
                </c:pt>
                <c:pt idx="3">
                  <c:v>7075</c:v>
                </c:pt>
                <c:pt idx="4">
                  <c:v>2076</c:v>
                </c:pt>
                <c:pt idx="5">
                  <c:v>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457-49C1-9BF5-3FD9A66B175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81461264"/>
        <c:axId val="267402512"/>
      </c:barChart>
      <c:catAx>
        <c:axId val="2814612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267402512"/>
        <c:crosses val="autoZero"/>
        <c:auto val="1"/>
        <c:lblAlgn val="ctr"/>
        <c:lblOffset val="100"/>
        <c:noMultiLvlLbl val="0"/>
      </c:catAx>
      <c:valAx>
        <c:axId val="26740251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28146126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title>
    <c:autoTitleDeleted val="0"/>
    <c:plotArea>
      <c:layout>
        <c:manualLayout>
          <c:layoutTarget val="inner"/>
          <c:xMode val="edge"/>
          <c:yMode val="edge"/>
          <c:x val="9.3032791678117621E-2"/>
          <c:y val="0.17693513864120261"/>
          <c:w val="0.89768461399025834"/>
          <c:h val="0.6543654784547303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Tabelle5!$B$1</c:f>
              <c:strCache>
                <c:ptCount val="1"/>
                <c:pt idx="0">
                  <c:v>Erweb der Staatbürgerschaft</c:v>
                </c:pt>
              </c:strCache>
            </c:strRef>
          </c:tx>
          <c:spPr>
            <a:solidFill>
              <a:schemeClr val="tx1">
                <a:lumMod val="85000"/>
                <a:lumOff val="15000"/>
              </a:schemeClr>
            </a:solidFill>
            <a:ln>
              <a:noFill/>
            </a:ln>
            <a:effectLst/>
          </c:spPr>
          <c:invertIfNegative val="0"/>
          <c:dPt>
            <c:idx val="1"/>
            <c:invertIfNegative val="0"/>
            <c:bubble3D val="0"/>
            <c:spPr>
              <a:solidFill>
                <a:srgbClr val="913533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63EF-477C-9451-90EA7EF41CFC}"/>
              </c:ext>
            </c:extLst>
          </c:dPt>
          <c:cat>
            <c:numRef>
              <c:f>Tabelle5!$B$2:$B$3</c:f>
              <c:numCache>
                <c:formatCode>General</c:formatCode>
                <c:ptCount val="2"/>
                <c:pt idx="0">
                  <c:v>2018</c:v>
                </c:pt>
                <c:pt idx="1">
                  <c:v>2019</c:v>
                </c:pt>
              </c:numCache>
            </c:numRef>
          </c:cat>
          <c:val>
            <c:numRef>
              <c:f>Tabelle5!$A$2:$A$3</c:f>
              <c:numCache>
                <c:formatCode>General</c:formatCode>
                <c:ptCount val="2"/>
                <c:pt idx="0">
                  <c:v>2377</c:v>
                </c:pt>
                <c:pt idx="1">
                  <c:v>1115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63EF-477C-9451-90EA7EF41CF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overlap val="-25"/>
        <c:axId val="404482944"/>
        <c:axId val="267431216"/>
      </c:barChart>
      <c:catAx>
        <c:axId val="4044829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267431216"/>
        <c:crosses val="autoZero"/>
        <c:auto val="1"/>
        <c:lblAlgn val="ctr"/>
        <c:lblOffset val="100"/>
        <c:noMultiLvlLbl val="0"/>
      </c:catAx>
      <c:valAx>
        <c:axId val="26743121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40448294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0.05172</cdr:x>
      <cdr:y>0.86858</cdr:y>
    </cdr:from>
    <cdr:to>
      <cdr:x>0.41969</cdr:x>
      <cdr:y>0.99777</cdr:y>
    </cdr:to>
    <cdr:sp macro="" textlink="">
      <cdr:nvSpPr>
        <cdr:cNvPr id="2" name="Textfeld 1"/>
        <cdr:cNvSpPr txBox="1"/>
      </cdr:nvSpPr>
      <cdr:spPr>
        <a:xfrm xmlns:a="http://schemas.openxmlformats.org/drawingml/2006/main">
          <a:off x="391794" y="3712668"/>
          <a:ext cx="2695489" cy="54500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de-DE" sz="800"/>
            <a:t>Daten:</a:t>
          </a:r>
          <a:r>
            <a:rPr lang="de-DE" sz="800" baseline="0"/>
            <a:t> Astat</a:t>
          </a:r>
        </a:p>
        <a:p xmlns:a="http://schemas.openxmlformats.org/drawingml/2006/main">
          <a:r>
            <a:rPr lang="de-DE" sz="800" baseline="0"/>
            <a:t>Grafik: M.Oberbacher  </a:t>
          </a:r>
          <a:endParaRPr lang="de-DE" sz="80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0.51464</cdr:x>
      <cdr:y>0.01425</cdr:y>
    </cdr:from>
    <cdr:to>
      <cdr:x>0.98868</cdr:x>
      <cdr:y>0.14541</cdr:y>
    </cdr:to>
    <cdr:sp macro="" textlink="">
      <cdr:nvSpPr>
        <cdr:cNvPr id="253953" name="Textfeld 1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2176306" y="50800"/>
          <a:ext cx="1978743" cy="449039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Overflow="clip" wrap="square" lIns="0" tIns="22860" rIns="27432" bIns="0" anchor="t" upright="1"/>
        <a:lstStyle xmlns:a="http://schemas.openxmlformats.org/drawingml/2006/main"/>
        <a:p xmlns:a="http://schemas.openxmlformats.org/drawingml/2006/main">
          <a:pPr algn="r" rtl="0">
            <a:lnSpc>
              <a:spcPts val="900"/>
            </a:lnSpc>
            <a:defRPr sz="1000"/>
          </a:pPr>
          <a:r>
            <a:rPr lang="de-DE" sz="800" b="0" i="0" u="none" strike="noStrike" baseline="0" dirty="0">
              <a:solidFill>
                <a:srgbClr val="000000"/>
              </a:solidFill>
              <a:latin typeface="Calibri"/>
            </a:rPr>
            <a:t>Daten: </a:t>
          </a:r>
          <a:r>
            <a:rPr lang="de-DE" sz="800" dirty="0" err="1">
              <a:solidFill>
                <a:srgbClr val="000000"/>
              </a:solidFill>
              <a:latin typeface="Calibri"/>
            </a:rPr>
            <a:t>Istat</a:t>
          </a:r>
          <a:endParaRPr lang="de-DE" sz="800" b="0" i="0" u="none" strike="noStrike" baseline="0" dirty="0">
            <a:solidFill>
              <a:srgbClr val="000000"/>
            </a:solidFill>
            <a:latin typeface="Calibri"/>
          </a:endParaRPr>
        </a:p>
        <a:p xmlns:a="http://schemas.openxmlformats.org/drawingml/2006/main">
          <a:pPr algn="r" rtl="0">
            <a:defRPr sz="1000"/>
          </a:pPr>
          <a:r>
            <a:rPr lang="de-DE" sz="800" b="0" i="0" u="none" strike="noStrike" baseline="0" dirty="0">
              <a:solidFill>
                <a:srgbClr val="000000"/>
              </a:solidFill>
              <a:latin typeface="Calibri"/>
            </a:rPr>
            <a:t>Grafik: </a:t>
          </a:r>
          <a:r>
            <a:rPr lang="de-DE" sz="800" b="0" i="0" u="none" strike="noStrike" baseline="0" dirty="0" err="1">
              <a:solidFill>
                <a:srgbClr val="000000"/>
              </a:solidFill>
              <a:latin typeface="Calibri"/>
            </a:rPr>
            <a:t>M.Oberbacher</a:t>
          </a:r>
          <a:r>
            <a:rPr lang="de-DE" sz="800" b="0" i="0" u="none" strike="noStrike" baseline="0" dirty="0">
              <a:solidFill>
                <a:srgbClr val="000000"/>
              </a:solidFill>
              <a:latin typeface="Calibri"/>
            </a:rPr>
            <a:t>  </a:t>
          </a: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7739" cy="511731"/>
          </a:xfrm>
          <a:prstGeom prst="rect">
            <a:avLst/>
          </a:prstGeom>
        </p:spPr>
        <p:txBody>
          <a:bodyPr vert="horz" lIns="99066" tIns="49533" rIns="99066" bIns="49533" rtlCol="0"/>
          <a:lstStyle>
            <a:lvl1pPr algn="l">
              <a:defRPr sz="1300"/>
            </a:lvl1pPr>
          </a:lstStyle>
          <a:p>
            <a:r>
              <a:rPr lang="de-DE"/>
              <a:t>Matthias Oberbacher 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4023092" y="0"/>
            <a:ext cx="3077739" cy="511731"/>
          </a:xfrm>
          <a:prstGeom prst="rect">
            <a:avLst/>
          </a:prstGeom>
        </p:spPr>
        <p:txBody>
          <a:bodyPr vert="horz" lIns="99066" tIns="49533" rIns="99066" bIns="49533" rtlCol="0"/>
          <a:lstStyle>
            <a:lvl1pPr algn="r">
              <a:defRPr sz="1300"/>
            </a:lvl1pPr>
          </a:lstStyle>
          <a:p>
            <a:fld id="{D4551CC0-AA5E-4C7C-A97D-CA16662EAB97}" type="datetimeFigureOut">
              <a:rPr lang="de-DE" smtClean="0"/>
              <a:pPr/>
              <a:t>24.10.2019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721106"/>
            <a:ext cx="3077739" cy="511731"/>
          </a:xfrm>
          <a:prstGeom prst="rect">
            <a:avLst/>
          </a:prstGeom>
        </p:spPr>
        <p:txBody>
          <a:bodyPr vert="horz" lIns="99066" tIns="49533" rIns="99066" bIns="49533" rtlCol="0" anchor="b"/>
          <a:lstStyle>
            <a:lvl1pPr algn="l">
              <a:defRPr sz="1300"/>
            </a:lvl1pPr>
          </a:lstStyle>
          <a:p>
            <a:r>
              <a:rPr lang="de-DE"/>
              <a:t>oberbacher@gmail.com 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4023092" y="9721106"/>
            <a:ext cx="3077739" cy="511731"/>
          </a:xfrm>
          <a:prstGeom prst="rect">
            <a:avLst/>
          </a:prstGeom>
        </p:spPr>
        <p:txBody>
          <a:bodyPr vert="horz" lIns="99066" tIns="49533" rIns="99066" bIns="49533" rtlCol="0" anchor="b"/>
          <a:lstStyle>
            <a:lvl1pPr algn="r">
              <a:defRPr sz="1300"/>
            </a:lvl1pPr>
          </a:lstStyle>
          <a:p>
            <a:fld id="{C4A8BE20-51DA-43F5-970F-5F8073BC6790}" type="slidenum">
              <a:rPr lang="de-DE" smtClean="0"/>
              <a:pPr/>
              <a:t>‹N›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87297058"/>
      </p:ext>
    </p:extLst>
  </p:cSld>
  <p:clrMap bg1="lt1" tx1="dk1" bg2="lt2" tx2="dk2" accent1="accent1" accent2="accent2" accent3="accent3" accent4="accent4" accent5="accent5" accent6="accent6" hlink="hlink" folHlink="folHlink"/>
  <p:hf sldNum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7739" cy="513508"/>
          </a:xfrm>
          <a:prstGeom prst="rect">
            <a:avLst/>
          </a:prstGeom>
        </p:spPr>
        <p:txBody>
          <a:bodyPr vert="horz" lIns="99066" tIns="49533" rIns="99066" bIns="49533" rtlCol="0"/>
          <a:lstStyle>
            <a:lvl1pPr algn="l">
              <a:defRPr sz="1300"/>
            </a:lvl1pPr>
          </a:lstStyle>
          <a:p>
            <a:r>
              <a:rPr lang="de-DE"/>
              <a:t>Matthias Oberbacher 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4023092" y="0"/>
            <a:ext cx="3077739" cy="513508"/>
          </a:xfrm>
          <a:prstGeom prst="rect">
            <a:avLst/>
          </a:prstGeom>
        </p:spPr>
        <p:txBody>
          <a:bodyPr vert="horz" lIns="99066" tIns="49533" rIns="99066" bIns="49533" rtlCol="0"/>
          <a:lstStyle>
            <a:lvl1pPr algn="r">
              <a:defRPr sz="1300"/>
            </a:lvl1pPr>
          </a:lstStyle>
          <a:p>
            <a:fld id="{5ACB9ACB-4DE1-4E90-A032-2F9897BEB746}" type="datetimeFigureOut">
              <a:rPr lang="de-DE" smtClean="0"/>
              <a:pPr/>
              <a:t>24.10.2019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249363" y="1279525"/>
            <a:ext cx="46037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66" tIns="49533" rIns="99066" bIns="49533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710248" y="4925407"/>
            <a:ext cx="5681980" cy="4029879"/>
          </a:xfrm>
          <a:prstGeom prst="rect">
            <a:avLst/>
          </a:prstGeom>
        </p:spPr>
        <p:txBody>
          <a:bodyPr vert="horz" lIns="99066" tIns="49533" rIns="99066" bIns="49533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721107"/>
            <a:ext cx="3077739" cy="513507"/>
          </a:xfrm>
          <a:prstGeom prst="rect">
            <a:avLst/>
          </a:prstGeom>
        </p:spPr>
        <p:txBody>
          <a:bodyPr vert="horz" lIns="99066" tIns="49533" rIns="99066" bIns="49533" rtlCol="0" anchor="b"/>
          <a:lstStyle>
            <a:lvl1pPr algn="l">
              <a:defRPr sz="1300"/>
            </a:lvl1pPr>
          </a:lstStyle>
          <a:p>
            <a:r>
              <a:rPr lang="de-DE"/>
              <a:t>oberbacher@gmail.com 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4023092" y="9721107"/>
            <a:ext cx="3077739" cy="513507"/>
          </a:xfrm>
          <a:prstGeom prst="rect">
            <a:avLst/>
          </a:prstGeom>
        </p:spPr>
        <p:txBody>
          <a:bodyPr vert="horz" lIns="99066" tIns="49533" rIns="99066" bIns="49533" rtlCol="0" anchor="b"/>
          <a:lstStyle>
            <a:lvl1pPr algn="r">
              <a:defRPr sz="1300"/>
            </a:lvl1pPr>
          </a:lstStyle>
          <a:p>
            <a:fld id="{7C054F5C-C01F-429B-BD57-75FA58DAE435}" type="slidenum">
              <a:rPr lang="de-DE" smtClean="0"/>
              <a:pPr/>
              <a:t>‹N›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99089014"/>
      </p:ext>
    </p:extLst>
  </p:cSld>
  <p:clrMap bg1="lt1" tx1="dk1" bg2="lt2" tx2="dk2" accent1="accent1" accent2="accent2" accent3="accent3" accent4="accent4" accent5="accent5" accent6="accent6" hlink="hlink" folHlink="folHlink"/>
  <p:hf sldNum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0FF187-8451-4F8C-8C20-7AC29884CD33}" type="datetime1">
              <a:rPr lang="de-DE" smtClean="0"/>
              <a:pPr/>
              <a:t>24.10.2019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6D1B2-7DC5-410F-A47C-93649B8B691B}" type="slidenum">
              <a:rPr lang="de-DE" smtClean="0"/>
              <a:pPr/>
              <a:t>‹N›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06DF8-EBE9-47C5-895D-3627881F2783}" type="datetime1">
              <a:rPr lang="de-DE" smtClean="0"/>
              <a:pPr/>
              <a:t>24.10.2019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6D1B2-7DC5-410F-A47C-93649B8B691B}" type="slidenum">
              <a:rPr lang="de-DE" smtClean="0"/>
              <a:pPr/>
              <a:t>‹N›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48C0A-B726-40BE-B369-294241048798}" type="datetime1">
              <a:rPr lang="de-DE" smtClean="0"/>
              <a:pPr/>
              <a:t>24.10.2019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6D1B2-7DC5-410F-A47C-93649B8B691B}" type="slidenum">
              <a:rPr lang="de-DE" smtClean="0"/>
              <a:pPr/>
              <a:t>‹N›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1B007-74FA-4BA8-9362-1ECB5178E327}" type="datetime1">
              <a:rPr lang="de-DE" smtClean="0"/>
              <a:pPr/>
              <a:t>24.10.2019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6D1B2-7DC5-410F-A47C-93649B8B691B}" type="slidenum">
              <a:rPr lang="de-DE" smtClean="0"/>
              <a:pPr/>
              <a:t>‹N›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AF7EB-DA07-4DF2-800E-34D849489E54}" type="datetime1">
              <a:rPr lang="de-DE" smtClean="0"/>
              <a:pPr/>
              <a:t>24.10.2019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6D1B2-7DC5-410F-A47C-93649B8B691B}" type="slidenum">
              <a:rPr lang="de-DE" smtClean="0"/>
              <a:pPr/>
              <a:t>‹N›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054BDB-5C45-4A55-B347-E0FBE1A4736A}" type="datetime1">
              <a:rPr lang="de-DE" smtClean="0"/>
              <a:pPr/>
              <a:t>24.10.2019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6D1B2-7DC5-410F-A47C-93649B8B691B}" type="slidenum">
              <a:rPr lang="de-DE" smtClean="0"/>
              <a:pPr/>
              <a:t>‹N›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830B8-69AC-4F58-8749-631640EB6642}" type="datetime1">
              <a:rPr lang="de-DE" smtClean="0"/>
              <a:pPr/>
              <a:t>24.10.2019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6D1B2-7DC5-410F-A47C-93649B8B691B}" type="slidenum">
              <a:rPr lang="de-DE" smtClean="0"/>
              <a:pPr/>
              <a:t>‹N›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458DB-BE57-4D47-B98C-3B31DA0C5312}" type="datetime1">
              <a:rPr lang="de-DE" smtClean="0"/>
              <a:pPr/>
              <a:t>24.10.2019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6D1B2-7DC5-410F-A47C-93649B8B691B}" type="slidenum">
              <a:rPr lang="de-DE" smtClean="0"/>
              <a:pPr/>
              <a:t>‹N›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9763F-6A82-4FEF-9E11-804CF3B13FD3}" type="datetime1">
              <a:rPr lang="de-DE" smtClean="0"/>
              <a:pPr/>
              <a:t>24.10.2019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6D1B2-7DC5-410F-A47C-93649B8B691B}" type="slidenum">
              <a:rPr lang="de-DE" smtClean="0"/>
              <a:pPr/>
              <a:t>‹N›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11BD6-2033-4325-AF6D-24764EF86E16}" type="datetime1">
              <a:rPr lang="de-DE" smtClean="0"/>
              <a:pPr/>
              <a:t>24.10.2019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6D1B2-7DC5-410F-A47C-93649B8B691B}" type="slidenum">
              <a:rPr lang="de-DE" smtClean="0"/>
              <a:pPr/>
              <a:t>‹N›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64CBD-DEDE-4E3B-9D0F-7F4C27170D24}" type="datetime1">
              <a:rPr lang="de-DE" smtClean="0"/>
              <a:pPr/>
              <a:t>24.10.2019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6D1B2-7DC5-410F-A47C-93649B8B691B}" type="slidenum">
              <a:rPr lang="de-DE" smtClean="0"/>
              <a:pPr/>
              <a:t>‹N›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982973-13F6-431C-85F3-2BD99F1191C4}" type="datetime1">
              <a:rPr lang="de-DE" smtClean="0"/>
              <a:pPr/>
              <a:t>24.10.2019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36D1B2-7DC5-410F-A47C-93649B8B691B}" type="slidenum">
              <a:rPr lang="de-DE" smtClean="0"/>
              <a:pPr/>
              <a:t>‹N›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2.jpeg"/><Relationship Id="rId7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10" Type="http://schemas.openxmlformats.org/officeDocument/2006/relationships/chart" Target="../charts/chart3.xml"/><Relationship Id="rId4" Type="http://schemas.openxmlformats.org/officeDocument/2006/relationships/image" Target="../media/image4.png"/><Relationship Id="rId9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4.xm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82799" cy="6926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Segnaposto contenuto 3" descr="logo-idos-biancoetrasp (2)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51521" y="6375316"/>
            <a:ext cx="432048" cy="395979"/>
          </a:xfrm>
        </p:spPr>
      </p:pic>
      <p:sp>
        <p:nvSpPr>
          <p:cNvPr id="7" name="CasellaDiTesto 6"/>
          <p:cNvSpPr txBox="1"/>
          <p:nvPr/>
        </p:nvSpPr>
        <p:spPr>
          <a:xfrm>
            <a:off x="6588224" y="6453336"/>
            <a:ext cx="23042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i="1" dirty="0"/>
              <a:t>Fonte: Istat </a:t>
            </a:r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A4635B6F-A10F-4CD9-B15F-5CA2F3301221}"/>
              </a:ext>
            </a:extLst>
          </p:cNvPr>
          <p:cNvSpPr txBox="1">
            <a:spLocks/>
          </p:cNvSpPr>
          <p:nvPr/>
        </p:nvSpPr>
        <p:spPr>
          <a:xfrm>
            <a:off x="950119" y="881335"/>
            <a:ext cx="8024427" cy="3787146"/>
          </a:xfrm>
          <a:prstGeom prst="rect">
            <a:avLst/>
          </a:prstGeom>
        </p:spPr>
        <p:txBody>
          <a:bodyPr vert="horz" lIns="91440" tIns="45720" rIns="91440" bIns="45720" rtlCol="0">
            <a:normAutofit fontScale="32500" lnSpcReduction="2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00000"/>
              </a:lnSpc>
              <a:spcBef>
                <a:spcPct val="20000"/>
              </a:spcBef>
              <a:defRPr/>
            </a:pPr>
            <a:r>
              <a:rPr lang="de-DE" sz="86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50.333 ansässige Ausländer/-innen – 2018 (+2,6%)</a:t>
            </a:r>
          </a:p>
          <a:p>
            <a:pPr algn="l">
              <a:lnSpc>
                <a:spcPct val="100000"/>
              </a:lnSpc>
              <a:spcBef>
                <a:spcPct val="20000"/>
              </a:spcBef>
              <a:defRPr/>
            </a:pPr>
            <a:r>
              <a:rPr lang="de-DE" sz="60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+  2.315 Personen (+4,8%)</a:t>
            </a:r>
          </a:p>
          <a:p>
            <a:pPr algn="l">
              <a:lnSpc>
                <a:spcPct val="100000"/>
              </a:lnSpc>
              <a:spcBef>
                <a:spcPct val="20000"/>
              </a:spcBef>
              <a:defRPr/>
            </a:pPr>
            <a:r>
              <a:rPr lang="de-DE" sz="60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48.018 ansässige Ausländer/-innen – 2017 (+0,7)  </a:t>
            </a:r>
          </a:p>
          <a:p>
            <a:pPr algn="l">
              <a:lnSpc>
                <a:spcPct val="100000"/>
              </a:lnSpc>
              <a:spcBef>
                <a:spcPct val="20000"/>
              </a:spcBef>
              <a:defRPr/>
            </a:pPr>
            <a:r>
              <a:rPr lang="de-DE" sz="60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20,1 % sind Minderjährige </a:t>
            </a:r>
          </a:p>
          <a:p>
            <a:pPr marL="0" lvl="1" algn="l">
              <a:spcBef>
                <a:spcPct val="20000"/>
              </a:spcBef>
            </a:pPr>
            <a:r>
              <a:rPr lang="de-DE" sz="86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9,5 % der Südtiroler Bevölkerung </a:t>
            </a:r>
          </a:p>
          <a:p>
            <a:pPr lvl="1" indent="-457200" algn="l">
              <a:spcBef>
                <a:spcPct val="20000"/>
              </a:spcBef>
              <a:buFont typeface="Wingdings" panose="05000000000000000000" pitchFamily="2" charset="2"/>
              <a:buChar char="Ø"/>
            </a:pPr>
            <a:r>
              <a:rPr lang="de-DE" sz="50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der gesamtstaatliche Durchschnitt 8,7%</a:t>
            </a:r>
          </a:p>
          <a:p>
            <a:pPr lvl="1" indent="-457200" algn="l">
              <a:spcBef>
                <a:spcPct val="20000"/>
              </a:spcBef>
              <a:buFont typeface="Wingdings" panose="05000000000000000000" pitchFamily="2" charset="2"/>
              <a:buChar char="Ø"/>
            </a:pPr>
            <a:r>
              <a:rPr lang="de-DE" sz="50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Regionaler Durchschnitt 9,1%</a:t>
            </a:r>
          </a:p>
          <a:p>
            <a:pPr algn="l">
              <a:lnSpc>
                <a:spcPct val="100000"/>
              </a:lnSpc>
              <a:spcBef>
                <a:spcPct val="20000"/>
              </a:spcBef>
              <a:defRPr/>
            </a:pPr>
            <a:endParaRPr lang="de-DE" sz="20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>
              <a:lnSpc>
                <a:spcPct val="100000"/>
              </a:lnSpc>
              <a:spcBef>
                <a:spcPct val="20000"/>
              </a:spcBef>
              <a:defRPr/>
            </a:pPr>
            <a:endParaRPr lang="de-DE" sz="4400" b="1" dirty="0">
              <a:solidFill>
                <a:schemeClr val="accent3">
                  <a:lumMod val="50000"/>
                </a:schemeClr>
              </a:solidFill>
            </a:endParaRPr>
          </a:p>
          <a:p>
            <a:pPr>
              <a:lnSpc>
                <a:spcPct val="100000"/>
              </a:lnSpc>
              <a:spcBef>
                <a:spcPct val="20000"/>
              </a:spcBef>
              <a:defRPr/>
            </a:pPr>
            <a:br>
              <a:rPr lang="de-DE" sz="2800" b="1" dirty="0">
                <a:solidFill>
                  <a:schemeClr val="accent3">
                    <a:lumMod val="50000"/>
                  </a:schemeClr>
                </a:solidFill>
              </a:rPr>
            </a:br>
            <a:endParaRPr lang="de-DE" sz="2800" b="1" dirty="0">
              <a:solidFill>
                <a:schemeClr val="accent3">
                  <a:lumMod val="50000"/>
                </a:schemeClr>
              </a:solidFill>
            </a:endParaRPr>
          </a:p>
          <a:p>
            <a:pPr marL="0" lvl="1">
              <a:spcBef>
                <a:spcPct val="20000"/>
              </a:spcBef>
            </a:pPr>
            <a:r>
              <a:rPr lang="de-DE" sz="4000" b="1" dirty="0">
                <a:solidFill>
                  <a:schemeClr val="accent3">
                    <a:lumMod val="50000"/>
                  </a:schemeClr>
                </a:solidFill>
              </a:rPr>
              <a:t>	</a:t>
            </a:r>
            <a:endParaRPr lang="de-DE" dirty="0"/>
          </a:p>
        </p:txBody>
      </p:sp>
      <p:pic>
        <p:nvPicPr>
          <p:cNvPr id="9" name="Grafik 8" descr="Flag_of_South_Tyrol.svg.png">
            <a:extLst>
              <a:ext uri="{FF2B5EF4-FFF2-40B4-BE49-F238E27FC236}">
                <a16:creationId xmlns:a16="http://schemas.microsoft.com/office/drawing/2014/main" id="{C3FC822D-4799-4601-ACE8-F551919E6D93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078566" y="0"/>
            <a:ext cx="1043608" cy="626165"/>
          </a:xfrm>
          <a:prstGeom prst="rect">
            <a:avLst/>
          </a:prstGeom>
        </p:spPr>
      </p:pic>
      <p:graphicFrame>
        <p:nvGraphicFramePr>
          <p:cNvPr id="10" name="Chart 3">
            <a:extLst>
              <a:ext uri="{FF2B5EF4-FFF2-40B4-BE49-F238E27FC236}">
                <a16:creationId xmlns:a16="http://schemas.microsoft.com/office/drawing/2014/main" id="{69D36344-2C4F-4787-987B-87AA8A7C037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04487802"/>
              </p:ext>
            </p:extLst>
          </p:nvPr>
        </p:nvGraphicFramePr>
        <p:xfrm>
          <a:off x="1187624" y="3220140"/>
          <a:ext cx="7128792" cy="35511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1" name="Rechteck 10">
            <a:extLst>
              <a:ext uri="{FF2B5EF4-FFF2-40B4-BE49-F238E27FC236}">
                <a16:creationId xmlns:a16="http://schemas.microsoft.com/office/drawing/2014/main" id="{3D64B25B-63CD-41EF-B50A-F46928E9F61D}"/>
              </a:ext>
            </a:extLst>
          </p:cNvPr>
          <p:cNvSpPr/>
          <p:nvPr/>
        </p:nvSpPr>
        <p:spPr>
          <a:xfrm>
            <a:off x="924230" y="160979"/>
            <a:ext cx="567514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4000" b="1" dirty="0">
                <a:solidFill>
                  <a:srgbClr val="8E001B"/>
                </a:solidFill>
              </a:rPr>
              <a:t>Einwanderung in Südtirol </a:t>
            </a:r>
            <a:endParaRPr lang="de-IT" sz="4000" b="1" dirty="0">
              <a:solidFill>
                <a:srgbClr val="8E001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71779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0" grpId="0">
        <p:bldAsOne/>
      </p:bldGraphic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82799" cy="6926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Segnaposto contenuto 3" descr="logo-idos-biancoetrasp (2)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51521" y="6375316"/>
            <a:ext cx="432048" cy="395979"/>
          </a:xfrm>
        </p:spPr>
      </p:pic>
      <p:sp>
        <p:nvSpPr>
          <p:cNvPr id="7" name="CasellaDiTesto 6"/>
          <p:cNvSpPr txBox="1"/>
          <p:nvPr/>
        </p:nvSpPr>
        <p:spPr>
          <a:xfrm>
            <a:off x="6588224" y="6453336"/>
            <a:ext cx="23042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i="1" dirty="0"/>
              <a:t>Fonte: Istat </a:t>
            </a:r>
          </a:p>
        </p:txBody>
      </p:sp>
      <p:pic>
        <p:nvPicPr>
          <p:cNvPr id="9" name="Grafik 8" descr="Flag_of_South_Tyrol.svg.png">
            <a:extLst>
              <a:ext uri="{FF2B5EF4-FFF2-40B4-BE49-F238E27FC236}">
                <a16:creationId xmlns:a16="http://schemas.microsoft.com/office/drawing/2014/main" id="{C3FC822D-4799-4601-ACE8-F551919E6D93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078566" y="0"/>
            <a:ext cx="1043608" cy="626165"/>
          </a:xfrm>
          <a:prstGeom prst="rect">
            <a:avLst/>
          </a:prstGeom>
        </p:spPr>
      </p:pic>
      <p:sp>
        <p:nvSpPr>
          <p:cNvPr id="11" name="Rechteck 10">
            <a:extLst>
              <a:ext uri="{FF2B5EF4-FFF2-40B4-BE49-F238E27FC236}">
                <a16:creationId xmlns:a16="http://schemas.microsoft.com/office/drawing/2014/main" id="{32E2AF2E-F11B-4CD1-94A7-0BF92A5E6DA9}"/>
              </a:ext>
            </a:extLst>
          </p:cNvPr>
          <p:cNvSpPr/>
          <p:nvPr/>
        </p:nvSpPr>
        <p:spPr>
          <a:xfrm>
            <a:off x="924230" y="160979"/>
            <a:ext cx="567514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4000" b="1" dirty="0">
                <a:solidFill>
                  <a:srgbClr val="8E001B"/>
                </a:solidFill>
              </a:rPr>
              <a:t>Einwanderung in Südtirol </a:t>
            </a:r>
            <a:endParaRPr lang="de-IT" sz="4000" b="1" dirty="0">
              <a:solidFill>
                <a:srgbClr val="8E001B"/>
              </a:solidFill>
            </a:endParaRPr>
          </a:p>
        </p:txBody>
      </p:sp>
      <p:graphicFrame>
        <p:nvGraphicFramePr>
          <p:cNvPr id="12" name="Chart 60">
            <a:extLst>
              <a:ext uri="{FF2B5EF4-FFF2-40B4-BE49-F238E27FC236}">
                <a16:creationId xmlns:a16="http://schemas.microsoft.com/office/drawing/2014/main" id="{55D93AFE-ADB8-43A5-993D-9CFA11C552C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73835217"/>
              </p:ext>
            </p:extLst>
          </p:nvPr>
        </p:nvGraphicFramePr>
        <p:xfrm>
          <a:off x="899592" y="3099279"/>
          <a:ext cx="7941852" cy="36618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3" name="Inhaltsplatzhalter 2">
            <a:extLst>
              <a:ext uri="{FF2B5EF4-FFF2-40B4-BE49-F238E27FC236}">
                <a16:creationId xmlns:a16="http://schemas.microsoft.com/office/drawing/2014/main" id="{DB393C9A-E35D-4F0D-BEB2-E95E9F016A3E}"/>
              </a:ext>
            </a:extLst>
          </p:cNvPr>
          <p:cNvSpPr txBox="1">
            <a:spLocks/>
          </p:cNvSpPr>
          <p:nvPr/>
        </p:nvSpPr>
        <p:spPr>
          <a:xfrm>
            <a:off x="735672" y="764704"/>
            <a:ext cx="7004680" cy="3787146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00000"/>
              </a:lnSpc>
              <a:spcBef>
                <a:spcPct val="20000"/>
              </a:spcBef>
              <a:defRPr/>
            </a:pPr>
            <a:endParaRPr lang="de-DE" sz="4400" b="1" dirty="0">
              <a:solidFill>
                <a:schemeClr val="accent3">
                  <a:lumMod val="50000"/>
                </a:schemeClr>
              </a:solidFill>
            </a:endParaRPr>
          </a:p>
          <a:p>
            <a:pPr algn="l">
              <a:lnSpc>
                <a:spcPct val="100000"/>
              </a:lnSpc>
              <a:spcBef>
                <a:spcPct val="20000"/>
              </a:spcBef>
              <a:defRPr/>
            </a:pPr>
            <a:r>
              <a:rPr lang="de-DE" sz="104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positiver Wanderungssaldo vom Ausland 2.525 </a:t>
            </a:r>
          </a:p>
          <a:p>
            <a:pPr algn="l">
              <a:lnSpc>
                <a:spcPct val="100000"/>
              </a:lnSpc>
              <a:spcBef>
                <a:spcPct val="20000"/>
              </a:spcBef>
              <a:defRPr/>
            </a:pPr>
            <a:r>
              <a:rPr lang="de-DE" sz="104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(3.405 Zuwanderungen / 880 Abwanderungen)</a:t>
            </a:r>
          </a:p>
          <a:p>
            <a:pPr algn="l">
              <a:lnSpc>
                <a:spcPct val="100000"/>
              </a:lnSpc>
              <a:spcBef>
                <a:spcPct val="20000"/>
              </a:spcBef>
              <a:defRPr/>
            </a:pPr>
            <a:endParaRPr lang="de-DE" sz="96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algn="l">
              <a:lnSpc>
                <a:spcPct val="100000"/>
              </a:lnSpc>
              <a:spcBef>
                <a:spcPct val="20000"/>
              </a:spcBef>
              <a:defRPr/>
            </a:pPr>
            <a:r>
              <a:rPr lang="de-DE" sz="105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Positive Geburtenbilanz 588  </a:t>
            </a:r>
          </a:p>
          <a:p>
            <a:pPr algn="l">
              <a:lnSpc>
                <a:spcPct val="100000"/>
              </a:lnSpc>
              <a:spcBef>
                <a:spcPct val="20000"/>
              </a:spcBef>
              <a:defRPr/>
            </a:pPr>
            <a:r>
              <a:rPr lang="de-DE" sz="105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(705 Lebendgeborene / 117 Verstorbene</a:t>
            </a:r>
            <a:r>
              <a:rPr lang="de-DE" sz="86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)</a:t>
            </a:r>
            <a:endParaRPr lang="de-DE" sz="28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0" lvl="1" algn="l">
              <a:spcBef>
                <a:spcPct val="20000"/>
              </a:spcBef>
            </a:pPr>
            <a:r>
              <a:rPr lang="de-DE" sz="4000" b="1" dirty="0">
                <a:solidFill>
                  <a:schemeClr val="accent3">
                    <a:lumMod val="50000"/>
                  </a:schemeClr>
                </a:solidFill>
              </a:rPr>
              <a:t>	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527960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2" grpId="0">
        <p:bldAsOne/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82799" cy="6926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Segnaposto contenuto 3" descr="logo-idos-biancoetrasp (2)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51521" y="6375316"/>
            <a:ext cx="432048" cy="395979"/>
          </a:xfrm>
        </p:spPr>
      </p:pic>
      <p:sp>
        <p:nvSpPr>
          <p:cNvPr id="2" name="Rechteck 1">
            <a:extLst>
              <a:ext uri="{FF2B5EF4-FFF2-40B4-BE49-F238E27FC236}">
                <a16:creationId xmlns:a16="http://schemas.microsoft.com/office/drawing/2014/main" id="{F5589412-DFAC-408D-A9CE-D483AABE1FD6}"/>
              </a:ext>
            </a:extLst>
          </p:cNvPr>
          <p:cNvSpPr/>
          <p:nvPr/>
        </p:nvSpPr>
        <p:spPr>
          <a:xfrm>
            <a:off x="924230" y="160979"/>
            <a:ext cx="567514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4000" b="1" dirty="0">
                <a:solidFill>
                  <a:srgbClr val="8E001B"/>
                </a:solidFill>
              </a:rPr>
              <a:t>Einwanderung in Südtirol </a:t>
            </a:r>
            <a:endParaRPr lang="de-IT" sz="4000" b="1" dirty="0">
              <a:solidFill>
                <a:srgbClr val="8E001B"/>
              </a:solidFill>
            </a:endParaRPr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FFFD4014-8354-42A5-99C9-6D0EB6246E9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2021" y="923699"/>
            <a:ext cx="5156123" cy="2905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>
              <a:lnSpc>
                <a:spcPct val="80000"/>
              </a:lnSpc>
              <a:spcBef>
                <a:spcPct val="20000"/>
              </a:spcBef>
              <a:defRPr/>
            </a:pPr>
            <a:r>
              <a:rPr lang="de-DE" sz="26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Albanien 		 5.739	11,4%</a:t>
            </a:r>
          </a:p>
          <a:p>
            <a:pPr algn="r">
              <a:lnSpc>
                <a:spcPct val="80000"/>
              </a:lnSpc>
              <a:spcBef>
                <a:spcPct val="20000"/>
              </a:spcBef>
              <a:defRPr/>
            </a:pPr>
            <a:r>
              <a:rPr lang="de-DE" sz="26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Deutschland	              4.487	  8,9%</a:t>
            </a:r>
          </a:p>
          <a:p>
            <a:pPr algn="r">
              <a:lnSpc>
                <a:spcPct val="80000"/>
              </a:lnSpc>
              <a:spcBef>
                <a:spcPct val="20000"/>
              </a:spcBef>
              <a:defRPr/>
            </a:pPr>
            <a:r>
              <a:rPr lang="de-DE" sz="26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Pakistan 		 3.623	  7,2%</a:t>
            </a:r>
          </a:p>
          <a:p>
            <a:pPr algn="r">
              <a:lnSpc>
                <a:spcPct val="80000"/>
              </a:lnSpc>
              <a:spcBef>
                <a:spcPct val="20000"/>
              </a:spcBef>
              <a:defRPr/>
            </a:pPr>
            <a:r>
              <a:rPr lang="de-DE" sz="26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Marokko		 3.507	  7,0%</a:t>
            </a:r>
          </a:p>
          <a:p>
            <a:pPr algn="r">
              <a:lnSpc>
                <a:spcPct val="80000"/>
              </a:lnSpc>
              <a:spcBef>
                <a:spcPct val="20000"/>
              </a:spcBef>
              <a:defRPr/>
            </a:pPr>
            <a:r>
              <a:rPr lang="de-DE" sz="26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Rumänien	 	3.323	  6,6%</a:t>
            </a:r>
          </a:p>
          <a:p>
            <a:pPr>
              <a:lnSpc>
                <a:spcPct val="80000"/>
              </a:lnSpc>
              <a:spcBef>
                <a:spcPct val="20000"/>
              </a:spcBef>
              <a:defRPr/>
            </a:pPr>
            <a:r>
              <a:rPr lang="de-DE" sz="26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</a:p>
          <a:p>
            <a:r>
              <a:rPr lang="de-DE" sz="3200" b="1" dirty="0">
                <a:solidFill>
                  <a:schemeClr val="accent3">
                    <a:lumMod val="50000"/>
                  </a:schemeClr>
                </a:solidFill>
              </a:rPr>
              <a:t>			</a:t>
            </a:r>
          </a:p>
        </p:txBody>
      </p:sp>
      <p:pic>
        <p:nvPicPr>
          <p:cNvPr id="8" name="Immagine 15" descr="albania.gif">
            <a:extLst>
              <a:ext uri="{FF2B5EF4-FFF2-40B4-BE49-F238E27FC236}">
                <a16:creationId xmlns:a16="http://schemas.microsoft.com/office/drawing/2014/main" id="{2A9FB916-CBD3-4CB1-8E56-9925230DF787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1407" y="974896"/>
            <a:ext cx="416787" cy="28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1032">
            <a:extLst>
              <a:ext uri="{FF2B5EF4-FFF2-40B4-BE49-F238E27FC236}">
                <a16:creationId xmlns:a16="http://schemas.microsoft.com/office/drawing/2014/main" id="{EE258016-892C-48A8-BDDD-27319DF045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29885" y="1400467"/>
            <a:ext cx="43180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034">
            <a:extLst>
              <a:ext uri="{FF2B5EF4-FFF2-40B4-BE49-F238E27FC236}">
                <a16:creationId xmlns:a16="http://schemas.microsoft.com/office/drawing/2014/main" id="{ED2224B5-1798-4E46-AF48-B0F167734A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29885" y="1727647"/>
            <a:ext cx="431800" cy="334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Grafik 2">
            <a:extLst>
              <a:ext uri="{FF2B5EF4-FFF2-40B4-BE49-F238E27FC236}">
                <a16:creationId xmlns:a16="http://schemas.microsoft.com/office/drawing/2014/main" id="{F53C305D-7235-4351-89C1-4A090CAFC47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17542" y="2162312"/>
            <a:ext cx="477819" cy="282653"/>
          </a:xfrm>
          <a:prstGeom prst="rect">
            <a:avLst/>
          </a:prstGeom>
        </p:spPr>
      </p:pic>
      <p:pic>
        <p:nvPicPr>
          <p:cNvPr id="11" name="Picture 1038">
            <a:extLst>
              <a:ext uri="{FF2B5EF4-FFF2-40B4-BE49-F238E27FC236}">
                <a16:creationId xmlns:a16="http://schemas.microsoft.com/office/drawing/2014/main" id="{13A5B3B3-4003-4385-95DA-8F9CF315CD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21407" y="2508388"/>
            <a:ext cx="457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olo 1">
            <a:extLst>
              <a:ext uri="{FF2B5EF4-FFF2-40B4-BE49-F238E27FC236}">
                <a16:creationId xmlns:a16="http://schemas.microsoft.com/office/drawing/2014/main" id="{7CE9919B-4986-456A-A3D6-2F819C7F0892}"/>
              </a:ext>
            </a:extLst>
          </p:cNvPr>
          <p:cNvSpPr txBox="1">
            <a:spLocks/>
          </p:cNvSpPr>
          <p:nvPr/>
        </p:nvSpPr>
        <p:spPr>
          <a:xfrm>
            <a:off x="6300192" y="1062178"/>
            <a:ext cx="2880320" cy="1209978"/>
          </a:xfrm>
          <a:prstGeom prst="rect">
            <a:avLst/>
          </a:prstGeom>
          <a:solidFill>
            <a:srgbClr val="8E001B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it-IT" sz="3200" b="1" dirty="0">
                <a:solidFill>
                  <a:schemeClr val="bg1"/>
                </a:solidFill>
              </a:rPr>
              <a:t>52,3</a:t>
            </a:r>
            <a:r>
              <a:rPr lang="it-IT" sz="3200" b="1" dirty="0">
                <a:solidFill>
                  <a:schemeClr val="bg1"/>
                </a:solidFill>
                <a:highlight>
                  <a:srgbClr val="8E001B"/>
                </a:highlight>
              </a:rPr>
              <a:t>% </a:t>
            </a:r>
            <a:r>
              <a:rPr lang="it-IT" sz="3200" b="1" dirty="0" err="1">
                <a:solidFill>
                  <a:schemeClr val="bg1"/>
                </a:solidFill>
                <a:highlight>
                  <a:srgbClr val="8E001B"/>
                </a:highlight>
              </a:rPr>
              <a:t>Frauen</a:t>
            </a:r>
            <a:r>
              <a:rPr lang="it-IT" sz="3200" b="1" dirty="0">
                <a:solidFill>
                  <a:schemeClr val="bg1"/>
                </a:solidFill>
                <a:highlight>
                  <a:srgbClr val="8E001B"/>
                </a:highlight>
              </a:rPr>
              <a:t> </a:t>
            </a:r>
          </a:p>
          <a:p>
            <a:pPr algn="ctr"/>
            <a:r>
              <a:rPr lang="it-IT" sz="3200" b="1" dirty="0">
                <a:solidFill>
                  <a:schemeClr val="bg1"/>
                </a:solidFill>
                <a:highlight>
                  <a:srgbClr val="8E001B"/>
                </a:highlight>
              </a:rPr>
              <a:t>47,7% </a:t>
            </a:r>
            <a:r>
              <a:rPr lang="it-IT" sz="3200" b="1" dirty="0" err="1">
                <a:solidFill>
                  <a:schemeClr val="bg1"/>
                </a:solidFill>
                <a:highlight>
                  <a:srgbClr val="8E001B"/>
                </a:highlight>
              </a:rPr>
              <a:t>Männer</a:t>
            </a:r>
            <a:r>
              <a:rPr lang="it-IT" sz="3200" b="1" dirty="0">
                <a:solidFill>
                  <a:schemeClr val="bg1"/>
                </a:solidFill>
                <a:highlight>
                  <a:srgbClr val="8E001B"/>
                </a:highlight>
              </a:rPr>
              <a:t> </a:t>
            </a:r>
          </a:p>
        </p:txBody>
      </p:sp>
      <p:pic>
        <p:nvPicPr>
          <p:cNvPr id="13" name="Grafik 12" descr="Flag_of_South_Tyrol.svg.png">
            <a:extLst>
              <a:ext uri="{FF2B5EF4-FFF2-40B4-BE49-F238E27FC236}">
                <a16:creationId xmlns:a16="http://schemas.microsoft.com/office/drawing/2014/main" id="{A1B9D442-436B-4EC7-967F-44B14B6082D6}"/>
              </a:ext>
            </a:extLst>
          </p:cNvPr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8078566" y="0"/>
            <a:ext cx="1043608" cy="626165"/>
          </a:xfrm>
          <a:prstGeom prst="rect">
            <a:avLst/>
          </a:prstGeom>
        </p:spPr>
      </p:pic>
      <p:graphicFrame>
        <p:nvGraphicFramePr>
          <p:cNvPr id="14" name="Diagramm 13">
            <a:extLst>
              <a:ext uri="{FF2B5EF4-FFF2-40B4-BE49-F238E27FC236}">
                <a16:creationId xmlns:a16="http://schemas.microsoft.com/office/drawing/2014/main" id="{33F3491A-F41C-4DC9-BB80-706B9ED7AF2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68968335"/>
              </p:ext>
            </p:extLst>
          </p:nvPr>
        </p:nvGraphicFramePr>
        <p:xfrm>
          <a:off x="1475656" y="2996952"/>
          <a:ext cx="7124714" cy="3600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  <p:sp>
        <p:nvSpPr>
          <p:cNvPr id="5" name="Rechteck: abgerundete Ecken 4">
            <a:extLst>
              <a:ext uri="{FF2B5EF4-FFF2-40B4-BE49-F238E27FC236}">
                <a16:creationId xmlns:a16="http://schemas.microsoft.com/office/drawing/2014/main" id="{3B3C416D-A878-4AB5-8D65-7EF38ABE02CA}"/>
              </a:ext>
            </a:extLst>
          </p:cNvPr>
          <p:cNvSpPr/>
          <p:nvPr/>
        </p:nvSpPr>
        <p:spPr>
          <a:xfrm>
            <a:off x="6407696" y="2414096"/>
            <a:ext cx="2736304" cy="1056043"/>
          </a:xfrm>
          <a:prstGeom prst="roundRect">
            <a:avLst/>
          </a:prstGeom>
          <a:solidFill>
            <a:srgbClr val="8E001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DE" sz="3200" b="1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138 Nationalitäten</a:t>
            </a:r>
            <a:endParaRPr lang="de-IT" sz="3200" b="1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Graphic spid="14" grpId="0">
        <p:bldAsOne/>
      </p:bldGraphic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82799" cy="6926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Segnaposto contenuto 3" descr="logo-idos-biancoetrasp (2)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51521" y="6375316"/>
            <a:ext cx="432048" cy="395979"/>
          </a:xfrm>
        </p:spPr>
      </p:pic>
      <p:sp>
        <p:nvSpPr>
          <p:cNvPr id="2" name="Rechteck 1">
            <a:extLst>
              <a:ext uri="{FF2B5EF4-FFF2-40B4-BE49-F238E27FC236}">
                <a16:creationId xmlns:a16="http://schemas.microsoft.com/office/drawing/2014/main" id="{F5589412-DFAC-408D-A9CE-D483AABE1FD6}"/>
              </a:ext>
            </a:extLst>
          </p:cNvPr>
          <p:cNvSpPr/>
          <p:nvPr/>
        </p:nvSpPr>
        <p:spPr>
          <a:xfrm>
            <a:off x="924230" y="160979"/>
            <a:ext cx="5675143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4000" b="1" dirty="0">
                <a:solidFill>
                  <a:srgbClr val="8E001B"/>
                </a:solidFill>
              </a:rPr>
              <a:t>Einwanderung in Südtirol </a:t>
            </a:r>
          </a:p>
          <a:p>
            <a:r>
              <a:rPr lang="de-DE" sz="4000" b="1" dirty="0">
                <a:solidFill>
                  <a:srgbClr val="8E001B"/>
                </a:solidFill>
              </a:rPr>
              <a:t>Gemeinden </a:t>
            </a:r>
            <a:endParaRPr lang="de-IT" sz="4000" b="1" dirty="0">
              <a:solidFill>
                <a:srgbClr val="8E001B"/>
              </a:solidFill>
            </a:endParaRPr>
          </a:p>
        </p:txBody>
      </p:sp>
      <p:pic>
        <p:nvPicPr>
          <p:cNvPr id="13" name="Grafik 12" descr="Flag_of_South_Tyrol.svg.png">
            <a:extLst>
              <a:ext uri="{FF2B5EF4-FFF2-40B4-BE49-F238E27FC236}">
                <a16:creationId xmlns:a16="http://schemas.microsoft.com/office/drawing/2014/main" id="{A1B9D442-436B-4EC7-967F-44B14B6082D6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078566" y="0"/>
            <a:ext cx="1043608" cy="626165"/>
          </a:xfrm>
          <a:prstGeom prst="rect">
            <a:avLst/>
          </a:prstGeom>
        </p:spPr>
      </p:pic>
      <p:sp>
        <p:nvSpPr>
          <p:cNvPr id="15" name="Textfeld 14">
            <a:extLst>
              <a:ext uri="{FF2B5EF4-FFF2-40B4-BE49-F238E27FC236}">
                <a16:creationId xmlns:a16="http://schemas.microsoft.com/office/drawing/2014/main" id="{B1987164-13CD-40F6-A4AD-759AB5ACAA41}"/>
              </a:ext>
            </a:extLst>
          </p:cNvPr>
          <p:cNvSpPr txBox="1"/>
          <p:nvPr/>
        </p:nvSpPr>
        <p:spPr>
          <a:xfrm>
            <a:off x="472906" y="1358558"/>
            <a:ext cx="8730716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Bozen 				15.734		14,6%</a:t>
            </a:r>
          </a:p>
          <a:p>
            <a:r>
              <a:rPr lang="de-DE" sz="32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Meran 				  6.570		16,2%</a:t>
            </a:r>
          </a:p>
          <a:p>
            <a:r>
              <a:rPr lang="de-DE" sz="32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Brixen 				  2.447		10,9%</a:t>
            </a:r>
          </a:p>
          <a:p>
            <a:r>
              <a:rPr lang="de-DE" sz="3200" b="1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Leifers</a:t>
            </a:r>
            <a:r>
              <a:rPr lang="de-DE" sz="32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				  1.6379	  	9,3%</a:t>
            </a:r>
          </a:p>
          <a:p>
            <a:r>
              <a:rPr lang="de-DE" sz="32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Bruneck 				  1.621		  9,7%</a:t>
            </a:r>
          </a:p>
          <a:p>
            <a:endParaRPr lang="de-DE" sz="32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r>
              <a:rPr lang="de-DE" sz="3200" b="1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Franzensfeste</a:t>
            </a:r>
            <a:r>
              <a:rPr lang="de-DE" sz="32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			   258		  25,8%</a:t>
            </a:r>
          </a:p>
          <a:p>
            <a:r>
              <a:rPr lang="de-DE" sz="3200" b="1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Salurn</a:t>
            </a:r>
            <a:r>
              <a:rPr lang="de-DE" sz="32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				   798 	  20,9%</a:t>
            </a:r>
          </a:p>
          <a:p>
            <a:r>
              <a:rPr lang="de-DE" sz="3200" b="1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Waidbruck</a:t>
            </a:r>
            <a:r>
              <a:rPr lang="de-DE" sz="32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				     38		  19,5%</a:t>
            </a:r>
          </a:p>
          <a:p>
            <a:r>
              <a:rPr lang="de-DE" sz="32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Brenner				   382		  17,1%</a:t>
            </a:r>
          </a:p>
        </p:txBody>
      </p:sp>
    </p:spTree>
    <p:extLst>
      <p:ext uri="{BB962C8B-B14F-4D97-AF65-F5344CB8AC3E}">
        <p14:creationId xmlns:p14="http://schemas.microsoft.com/office/powerpoint/2010/main" val="16006480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82799" cy="6926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Segnaposto contenuto 3" descr="logo-idos-biancoetrasp (2)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51521" y="6375316"/>
            <a:ext cx="432048" cy="395979"/>
          </a:xfrm>
        </p:spPr>
      </p:pic>
      <p:sp>
        <p:nvSpPr>
          <p:cNvPr id="7" name="CasellaDiTesto 6"/>
          <p:cNvSpPr txBox="1"/>
          <p:nvPr/>
        </p:nvSpPr>
        <p:spPr>
          <a:xfrm>
            <a:off x="6588224" y="6453336"/>
            <a:ext cx="23042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i="1" dirty="0"/>
              <a:t>Fonte: Istat </a:t>
            </a:r>
          </a:p>
        </p:txBody>
      </p:sp>
      <p:pic>
        <p:nvPicPr>
          <p:cNvPr id="9" name="Grafik 8" descr="Flag_of_South_Tyrol.svg.png">
            <a:extLst>
              <a:ext uri="{FF2B5EF4-FFF2-40B4-BE49-F238E27FC236}">
                <a16:creationId xmlns:a16="http://schemas.microsoft.com/office/drawing/2014/main" id="{C3FC822D-4799-4601-ACE8-F551919E6D93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078566" y="0"/>
            <a:ext cx="1043608" cy="626165"/>
          </a:xfrm>
          <a:prstGeom prst="rect">
            <a:avLst/>
          </a:prstGeom>
        </p:spPr>
      </p:pic>
      <p:sp>
        <p:nvSpPr>
          <p:cNvPr id="11" name="Rechteck 10">
            <a:extLst>
              <a:ext uri="{FF2B5EF4-FFF2-40B4-BE49-F238E27FC236}">
                <a16:creationId xmlns:a16="http://schemas.microsoft.com/office/drawing/2014/main" id="{32E2AF2E-F11B-4CD1-94A7-0BF92A5E6DA9}"/>
              </a:ext>
            </a:extLst>
          </p:cNvPr>
          <p:cNvSpPr/>
          <p:nvPr/>
        </p:nvSpPr>
        <p:spPr>
          <a:xfrm>
            <a:off x="924230" y="160979"/>
            <a:ext cx="567514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4000" b="1" dirty="0">
                <a:solidFill>
                  <a:srgbClr val="8E001B"/>
                </a:solidFill>
              </a:rPr>
              <a:t>Einwanderung in Südtirol </a:t>
            </a:r>
            <a:endParaRPr lang="de-IT" sz="4000" b="1" dirty="0">
              <a:solidFill>
                <a:srgbClr val="8E001B"/>
              </a:solidFill>
            </a:endParaRPr>
          </a:p>
        </p:txBody>
      </p:sp>
      <p:sp>
        <p:nvSpPr>
          <p:cNvPr id="3" name="Rechteck: abgerundete Ecken 2">
            <a:extLst>
              <a:ext uri="{FF2B5EF4-FFF2-40B4-BE49-F238E27FC236}">
                <a16:creationId xmlns:a16="http://schemas.microsoft.com/office/drawing/2014/main" id="{16FB2819-3703-46F7-A5C9-C0381CB68735}"/>
              </a:ext>
            </a:extLst>
          </p:cNvPr>
          <p:cNvSpPr/>
          <p:nvPr/>
        </p:nvSpPr>
        <p:spPr>
          <a:xfrm>
            <a:off x="1012556" y="1090449"/>
            <a:ext cx="6988341" cy="1042407"/>
          </a:xfrm>
          <a:prstGeom prst="roundRect">
            <a:avLst/>
          </a:prstGeom>
          <a:solidFill>
            <a:srgbClr val="8E001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DE" sz="28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13,3 % </a:t>
            </a:r>
          </a:p>
          <a:p>
            <a:pPr algn="ctr"/>
            <a:r>
              <a:rPr lang="de-DE" sz="28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aller Neugeboren sind „Ausländer“</a:t>
            </a:r>
            <a:endParaRPr lang="de-IT" sz="280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Rechteck: abgerundete Ecken 4">
            <a:extLst>
              <a:ext uri="{FF2B5EF4-FFF2-40B4-BE49-F238E27FC236}">
                <a16:creationId xmlns:a16="http://schemas.microsoft.com/office/drawing/2014/main" id="{BB25C4E8-A03D-4553-B65E-247F197EF877}"/>
              </a:ext>
            </a:extLst>
          </p:cNvPr>
          <p:cNvSpPr/>
          <p:nvPr/>
        </p:nvSpPr>
        <p:spPr>
          <a:xfrm>
            <a:off x="779461" y="2708920"/>
            <a:ext cx="7564405" cy="1117169"/>
          </a:xfrm>
          <a:prstGeom prst="roundRect">
            <a:avLst/>
          </a:prstGeom>
          <a:solidFill>
            <a:srgbClr val="8E001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800" dirty="0"/>
              <a:t>35.388 anwesende Nicht EU</a:t>
            </a:r>
          </a:p>
          <a:p>
            <a:pPr algn="ctr"/>
            <a:r>
              <a:rPr lang="de-DE" sz="2800" dirty="0"/>
              <a:t> 61,7 % mit langfristiger Aufenthaltserlaubnis </a:t>
            </a:r>
            <a:endParaRPr lang="de-IT" sz="2800" dirty="0"/>
          </a:p>
        </p:txBody>
      </p:sp>
      <p:sp>
        <p:nvSpPr>
          <p:cNvPr id="12" name="Rechteck: abgerundete Ecken 11">
            <a:extLst>
              <a:ext uri="{FF2B5EF4-FFF2-40B4-BE49-F238E27FC236}">
                <a16:creationId xmlns:a16="http://schemas.microsoft.com/office/drawing/2014/main" id="{EA1B7CFB-BEEF-4407-9F5D-C800703DF326}"/>
              </a:ext>
            </a:extLst>
          </p:cNvPr>
          <p:cNvSpPr/>
          <p:nvPr/>
        </p:nvSpPr>
        <p:spPr>
          <a:xfrm>
            <a:off x="779461" y="4402153"/>
            <a:ext cx="7673351" cy="1338670"/>
          </a:xfrm>
          <a:prstGeom prst="roundRect">
            <a:avLst/>
          </a:prstGeom>
          <a:solidFill>
            <a:srgbClr val="8E001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DE" sz="28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53,6 % Familie</a:t>
            </a:r>
          </a:p>
          <a:p>
            <a:pPr algn="ctr"/>
            <a:r>
              <a:rPr lang="de-DE" sz="28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25,1%  Asyl / Humanitäre Gründe</a:t>
            </a:r>
          </a:p>
          <a:p>
            <a:pPr algn="ctr"/>
            <a:r>
              <a:rPr lang="de-DE" sz="28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17,9 % Arbeit </a:t>
            </a:r>
            <a:endParaRPr lang="de-IT" sz="280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919266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1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82799" cy="6926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Segnaposto contenuto 3" descr="logo-idos-biancoetrasp (2)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51521" y="6375316"/>
            <a:ext cx="432048" cy="395979"/>
          </a:xfrm>
        </p:spPr>
      </p:pic>
      <p:sp>
        <p:nvSpPr>
          <p:cNvPr id="7" name="CasellaDiTesto 6"/>
          <p:cNvSpPr txBox="1"/>
          <p:nvPr/>
        </p:nvSpPr>
        <p:spPr>
          <a:xfrm>
            <a:off x="6588224" y="6453336"/>
            <a:ext cx="23042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i="1" dirty="0"/>
              <a:t>Fonte: Istat </a:t>
            </a:r>
          </a:p>
        </p:txBody>
      </p:sp>
      <p:pic>
        <p:nvPicPr>
          <p:cNvPr id="9" name="Grafik 8" descr="Flag_of_South_Tyrol.svg.png">
            <a:extLst>
              <a:ext uri="{FF2B5EF4-FFF2-40B4-BE49-F238E27FC236}">
                <a16:creationId xmlns:a16="http://schemas.microsoft.com/office/drawing/2014/main" id="{C3FC822D-4799-4601-ACE8-F551919E6D93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078566" y="0"/>
            <a:ext cx="1043608" cy="626165"/>
          </a:xfrm>
          <a:prstGeom prst="rect">
            <a:avLst/>
          </a:prstGeom>
        </p:spPr>
      </p:pic>
      <p:sp>
        <p:nvSpPr>
          <p:cNvPr id="11" name="Rechteck 10">
            <a:extLst>
              <a:ext uri="{FF2B5EF4-FFF2-40B4-BE49-F238E27FC236}">
                <a16:creationId xmlns:a16="http://schemas.microsoft.com/office/drawing/2014/main" id="{32E2AF2E-F11B-4CD1-94A7-0BF92A5E6DA9}"/>
              </a:ext>
            </a:extLst>
          </p:cNvPr>
          <p:cNvSpPr/>
          <p:nvPr/>
        </p:nvSpPr>
        <p:spPr>
          <a:xfrm>
            <a:off x="924230" y="160979"/>
            <a:ext cx="567514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4000" b="1" dirty="0">
                <a:solidFill>
                  <a:srgbClr val="8E001B"/>
                </a:solidFill>
              </a:rPr>
              <a:t>Einwanderung in Südtirol </a:t>
            </a:r>
            <a:endParaRPr lang="de-IT" sz="4000" b="1" dirty="0">
              <a:solidFill>
                <a:srgbClr val="8E001B"/>
              </a:solidFill>
            </a:endParaRPr>
          </a:p>
        </p:txBody>
      </p:sp>
      <p:graphicFrame>
        <p:nvGraphicFramePr>
          <p:cNvPr id="14" name="Diagramm 13">
            <a:extLst>
              <a:ext uri="{FF2B5EF4-FFF2-40B4-BE49-F238E27FC236}">
                <a16:creationId xmlns:a16="http://schemas.microsoft.com/office/drawing/2014/main" id="{0EC038FF-32F4-481E-8A09-2463D16EB7D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78515658"/>
              </p:ext>
            </p:extLst>
          </p:nvPr>
        </p:nvGraphicFramePr>
        <p:xfrm>
          <a:off x="1691680" y="1243662"/>
          <a:ext cx="5472608" cy="33717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5" name="Rechteck: abgerundete Ecken 14">
            <a:extLst>
              <a:ext uri="{FF2B5EF4-FFF2-40B4-BE49-F238E27FC236}">
                <a16:creationId xmlns:a16="http://schemas.microsoft.com/office/drawing/2014/main" id="{1C52939E-E3F5-49F6-8923-EA7B9FC3F6F7}"/>
              </a:ext>
            </a:extLst>
          </p:cNvPr>
          <p:cNvSpPr/>
          <p:nvPr/>
        </p:nvSpPr>
        <p:spPr>
          <a:xfrm>
            <a:off x="982799" y="5013176"/>
            <a:ext cx="6988341" cy="1042407"/>
          </a:xfrm>
          <a:prstGeom prst="roundRect">
            <a:avLst/>
          </a:prstGeom>
          <a:solidFill>
            <a:srgbClr val="8E001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DE" sz="28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Ein Inländer verdient im </a:t>
            </a:r>
            <a:r>
              <a:rPr lang="de-DE" sz="2800" dirty="0" err="1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Duchschnitt</a:t>
            </a:r>
            <a:r>
              <a:rPr lang="de-DE" sz="28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1.487</a:t>
            </a:r>
          </a:p>
          <a:p>
            <a:pPr algn="ctr"/>
            <a:r>
              <a:rPr lang="de-DE" sz="28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Ein Ausländer verdient im </a:t>
            </a:r>
            <a:r>
              <a:rPr lang="de-DE" sz="2800" dirty="0" err="1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Duchschnitt</a:t>
            </a:r>
            <a:r>
              <a:rPr lang="de-DE" sz="28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1.255</a:t>
            </a:r>
          </a:p>
        </p:txBody>
      </p:sp>
    </p:spTree>
    <p:extLst>
      <p:ext uri="{BB962C8B-B14F-4D97-AF65-F5344CB8AC3E}">
        <p14:creationId xmlns:p14="http://schemas.microsoft.com/office/powerpoint/2010/main" val="42136346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82799" cy="6926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Segnaposto contenuto 3" descr="logo-idos-biancoetrasp (2)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51521" y="6375316"/>
            <a:ext cx="432048" cy="395979"/>
          </a:xfrm>
        </p:spPr>
      </p:pic>
      <p:sp>
        <p:nvSpPr>
          <p:cNvPr id="7" name="CasellaDiTesto 6"/>
          <p:cNvSpPr txBox="1"/>
          <p:nvPr/>
        </p:nvSpPr>
        <p:spPr>
          <a:xfrm>
            <a:off x="6588224" y="6453336"/>
            <a:ext cx="23042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i="1" dirty="0"/>
              <a:t>Fonte: Istat </a:t>
            </a:r>
          </a:p>
        </p:txBody>
      </p:sp>
      <p:pic>
        <p:nvPicPr>
          <p:cNvPr id="9" name="Grafik 8" descr="Flag_of_South_Tyrol.svg.png">
            <a:extLst>
              <a:ext uri="{FF2B5EF4-FFF2-40B4-BE49-F238E27FC236}">
                <a16:creationId xmlns:a16="http://schemas.microsoft.com/office/drawing/2014/main" id="{C3FC822D-4799-4601-ACE8-F551919E6D93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078566" y="0"/>
            <a:ext cx="1043608" cy="626165"/>
          </a:xfrm>
          <a:prstGeom prst="rect">
            <a:avLst/>
          </a:prstGeom>
        </p:spPr>
      </p:pic>
      <p:sp>
        <p:nvSpPr>
          <p:cNvPr id="11" name="Rechteck 10">
            <a:extLst>
              <a:ext uri="{FF2B5EF4-FFF2-40B4-BE49-F238E27FC236}">
                <a16:creationId xmlns:a16="http://schemas.microsoft.com/office/drawing/2014/main" id="{32E2AF2E-F11B-4CD1-94A7-0BF92A5E6DA9}"/>
              </a:ext>
            </a:extLst>
          </p:cNvPr>
          <p:cNvSpPr/>
          <p:nvPr/>
        </p:nvSpPr>
        <p:spPr>
          <a:xfrm>
            <a:off x="924230" y="160979"/>
            <a:ext cx="567514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4000" b="1" dirty="0">
                <a:solidFill>
                  <a:srgbClr val="8E001B"/>
                </a:solidFill>
              </a:rPr>
              <a:t>Einwanderung in Südtirol </a:t>
            </a:r>
            <a:endParaRPr lang="de-IT" sz="4000" b="1" dirty="0">
              <a:solidFill>
                <a:srgbClr val="8E001B"/>
              </a:solidFill>
            </a:endParaRPr>
          </a:p>
        </p:txBody>
      </p:sp>
      <p:sp>
        <p:nvSpPr>
          <p:cNvPr id="15" name="Rechteck: abgerundete Ecken 14">
            <a:extLst>
              <a:ext uri="{FF2B5EF4-FFF2-40B4-BE49-F238E27FC236}">
                <a16:creationId xmlns:a16="http://schemas.microsoft.com/office/drawing/2014/main" id="{1C52939E-E3F5-49F6-8923-EA7B9FC3F6F7}"/>
              </a:ext>
            </a:extLst>
          </p:cNvPr>
          <p:cNvSpPr/>
          <p:nvPr/>
        </p:nvSpPr>
        <p:spPr>
          <a:xfrm>
            <a:off x="172979" y="1067607"/>
            <a:ext cx="8856983" cy="1335999"/>
          </a:xfrm>
          <a:prstGeom prst="roundRect">
            <a:avLst/>
          </a:prstGeom>
          <a:solidFill>
            <a:srgbClr val="8E001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DE" sz="2800" b="1" dirty="0"/>
              <a:t>Die Fruchtbarkeitsrate liegt bei ausländischen Frauen bei 2,4</a:t>
            </a:r>
            <a:br>
              <a:rPr lang="de-DE" sz="2800" b="1" dirty="0"/>
            </a:br>
            <a:r>
              <a:rPr lang="de-DE" sz="2800" b="1" dirty="0"/>
              <a:t> bei inländischen Frauen bei 1,6 </a:t>
            </a:r>
          </a:p>
        </p:txBody>
      </p:sp>
      <p:sp>
        <p:nvSpPr>
          <p:cNvPr id="10" name="Rechteck: abgerundete Ecken 9">
            <a:extLst>
              <a:ext uri="{FF2B5EF4-FFF2-40B4-BE49-F238E27FC236}">
                <a16:creationId xmlns:a16="http://schemas.microsoft.com/office/drawing/2014/main" id="{27A704FB-2EAD-4D7E-8CE9-2A42F0D69450}"/>
              </a:ext>
            </a:extLst>
          </p:cNvPr>
          <p:cNvSpPr/>
          <p:nvPr/>
        </p:nvSpPr>
        <p:spPr>
          <a:xfrm>
            <a:off x="162351" y="2778518"/>
            <a:ext cx="8856983" cy="1596131"/>
          </a:xfrm>
          <a:prstGeom prst="roundRect">
            <a:avLst/>
          </a:prstGeom>
          <a:solidFill>
            <a:srgbClr val="8E001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DE" sz="2800" b="1" dirty="0"/>
              <a:t>2.828 registrierten Firmen mit ausländischen Inhaber*in</a:t>
            </a:r>
          </a:p>
          <a:p>
            <a:pPr algn="ctr"/>
            <a:r>
              <a:rPr lang="de-DE" sz="2800" b="1" dirty="0"/>
              <a:t>(Albanien, </a:t>
            </a:r>
            <a:r>
              <a:rPr lang="de-DE" sz="2800" b="1" dirty="0" err="1"/>
              <a:t>Deuschland</a:t>
            </a:r>
            <a:r>
              <a:rPr lang="de-DE" sz="2800" b="1" dirty="0"/>
              <a:t>, Marokko, Österreich)</a:t>
            </a:r>
          </a:p>
          <a:p>
            <a:pPr algn="ctr"/>
            <a:r>
              <a:rPr lang="de-DE" sz="2800" b="1" dirty="0"/>
              <a:t>Vorwiegend im Baugewerbe, Handel und Gastgewerbe   </a:t>
            </a:r>
          </a:p>
        </p:txBody>
      </p:sp>
      <p:sp>
        <p:nvSpPr>
          <p:cNvPr id="13" name="Rechteck: abgerundete Ecken 12">
            <a:extLst>
              <a:ext uri="{FF2B5EF4-FFF2-40B4-BE49-F238E27FC236}">
                <a16:creationId xmlns:a16="http://schemas.microsoft.com/office/drawing/2014/main" id="{0100034A-4F1D-401B-B2C5-3AA8AD1DF506}"/>
              </a:ext>
            </a:extLst>
          </p:cNvPr>
          <p:cNvSpPr/>
          <p:nvPr/>
        </p:nvSpPr>
        <p:spPr>
          <a:xfrm>
            <a:off x="287017" y="4761026"/>
            <a:ext cx="8856983" cy="1221854"/>
          </a:xfrm>
          <a:prstGeom prst="roundRect">
            <a:avLst/>
          </a:prstGeom>
          <a:solidFill>
            <a:srgbClr val="8E001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DE" sz="2800" b="1" dirty="0"/>
              <a:t>Arbeitslosenrate 2,9 </a:t>
            </a:r>
          </a:p>
          <a:p>
            <a:pPr algn="ctr"/>
            <a:r>
              <a:rPr lang="de-DE" sz="2800" b="1" dirty="0" err="1"/>
              <a:t>Eu</a:t>
            </a:r>
            <a:r>
              <a:rPr lang="de-DE" sz="2800" b="1" dirty="0"/>
              <a:t> Bürger 2,3</a:t>
            </a:r>
          </a:p>
          <a:p>
            <a:pPr algn="ctr"/>
            <a:r>
              <a:rPr lang="de-DE" sz="2800" b="1" dirty="0"/>
              <a:t>Nicht </a:t>
            </a:r>
            <a:r>
              <a:rPr lang="de-DE" sz="2800" b="1" dirty="0" err="1"/>
              <a:t>Eu</a:t>
            </a:r>
            <a:r>
              <a:rPr lang="de-DE" sz="2800" b="1" dirty="0"/>
              <a:t> Bürgern 11,7 </a:t>
            </a:r>
          </a:p>
        </p:txBody>
      </p:sp>
    </p:spTree>
    <p:extLst>
      <p:ext uri="{BB962C8B-B14F-4D97-AF65-F5344CB8AC3E}">
        <p14:creationId xmlns:p14="http://schemas.microsoft.com/office/powerpoint/2010/main" val="3730819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0" grpId="0" animBg="1"/>
      <p:bldP spid="1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82799" cy="6926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Segnaposto contenuto 3" descr="logo-idos-biancoetrasp (2)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51521" y="6375316"/>
            <a:ext cx="432048" cy="395979"/>
          </a:xfrm>
        </p:spPr>
      </p:pic>
      <p:sp>
        <p:nvSpPr>
          <p:cNvPr id="7" name="CasellaDiTesto 6"/>
          <p:cNvSpPr txBox="1"/>
          <p:nvPr/>
        </p:nvSpPr>
        <p:spPr>
          <a:xfrm>
            <a:off x="6588224" y="6453336"/>
            <a:ext cx="23042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i="1" dirty="0"/>
              <a:t>Fonte: </a:t>
            </a:r>
            <a:r>
              <a:rPr lang="it-IT" sz="1400" i="1" dirty="0" err="1"/>
              <a:t>Astat</a:t>
            </a:r>
            <a:r>
              <a:rPr lang="it-IT" sz="1400" i="1" dirty="0"/>
              <a:t> </a:t>
            </a:r>
          </a:p>
        </p:txBody>
      </p:sp>
      <p:pic>
        <p:nvPicPr>
          <p:cNvPr id="9" name="Grafik 8" descr="Flag_of_South_Tyrol.svg.png">
            <a:extLst>
              <a:ext uri="{FF2B5EF4-FFF2-40B4-BE49-F238E27FC236}">
                <a16:creationId xmlns:a16="http://schemas.microsoft.com/office/drawing/2014/main" id="{C3FC822D-4799-4601-ACE8-F551919E6D93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078566" y="0"/>
            <a:ext cx="1043608" cy="626165"/>
          </a:xfrm>
          <a:prstGeom prst="rect">
            <a:avLst/>
          </a:prstGeom>
        </p:spPr>
      </p:pic>
      <p:sp>
        <p:nvSpPr>
          <p:cNvPr id="11" name="Rechteck 10">
            <a:extLst>
              <a:ext uri="{FF2B5EF4-FFF2-40B4-BE49-F238E27FC236}">
                <a16:creationId xmlns:a16="http://schemas.microsoft.com/office/drawing/2014/main" id="{32E2AF2E-F11B-4CD1-94A7-0BF92A5E6DA9}"/>
              </a:ext>
            </a:extLst>
          </p:cNvPr>
          <p:cNvSpPr/>
          <p:nvPr/>
        </p:nvSpPr>
        <p:spPr>
          <a:xfrm>
            <a:off x="924230" y="160979"/>
            <a:ext cx="469231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4000" b="1" dirty="0">
                <a:solidFill>
                  <a:srgbClr val="8E001B"/>
                </a:solidFill>
              </a:rPr>
              <a:t>Schuljahr 2018/2019 </a:t>
            </a:r>
            <a:endParaRPr lang="de-IT" sz="4000" b="1" dirty="0">
              <a:solidFill>
                <a:srgbClr val="8E001B"/>
              </a:solidFill>
            </a:endParaRP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3AF1ED9D-2B68-44F2-98CE-7ED761C8461C}"/>
              </a:ext>
            </a:extLst>
          </p:cNvPr>
          <p:cNvSpPr txBox="1"/>
          <p:nvPr/>
        </p:nvSpPr>
        <p:spPr>
          <a:xfrm>
            <a:off x="986640" y="836712"/>
            <a:ext cx="7192416" cy="36933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de-DE" b="1" dirty="0"/>
              <a:t>9.814 ausländische Schüler/innen 12,%  </a:t>
            </a:r>
          </a:p>
        </p:txBody>
      </p:sp>
      <p:graphicFrame>
        <p:nvGraphicFramePr>
          <p:cNvPr id="10" name="Tabelle 9">
            <a:extLst>
              <a:ext uri="{FF2B5EF4-FFF2-40B4-BE49-F238E27FC236}">
                <a16:creationId xmlns:a16="http://schemas.microsoft.com/office/drawing/2014/main" id="{7D76D88C-59D8-4222-8723-57E56E2C77E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3634215"/>
              </p:ext>
            </p:extLst>
          </p:nvPr>
        </p:nvGraphicFramePr>
        <p:xfrm>
          <a:off x="169800" y="1700808"/>
          <a:ext cx="8460433" cy="3880839"/>
        </p:xfrm>
        <a:graphic>
          <a:graphicData uri="http://schemas.openxmlformats.org/drawingml/2006/table">
            <a:tbl>
              <a:tblPr>
                <a:tableStyleId>{616DA210-FB5B-4158-B5E0-FEB733F419BA}</a:tableStyleId>
              </a:tblPr>
              <a:tblGrid>
                <a:gridCol w="17922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8954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5618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7154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0877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64212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406326">
                <a:tc>
                  <a:txBody>
                    <a:bodyPr/>
                    <a:lstStyle/>
                    <a:p>
                      <a:pPr algn="l" fontAlgn="b"/>
                      <a:endParaRPr lang="de-DE" sz="2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de-DE" sz="2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de-DE" sz="2400" u="none" strike="noStrike" dirty="0" err="1">
                          <a:effectLst/>
                        </a:rPr>
                        <a:t>dt</a:t>
                      </a:r>
                      <a:endParaRPr lang="de-DE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de-DE" sz="2400" u="none" strike="noStrike">
                          <a:effectLst/>
                        </a:rPr>
                        <a:t>it</a:t>
                      </a:r>
                      <a:endParaRPr lang="de-DE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de-DE" sz="2400" u="none" strike="noStrike" dirty="0">
                          <a:effectLst/>
                        </a:rPr>
                        <a:t>lad</a:t>
                      </a:r>
                      <a:endParaRPr lang="de-DE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de-DE" sz="2400" u="none" strike="noStrike" dirty="0">
                          <a:effectLst/>
                        </a:rPr>
                        <a:t>Insgesamt </a:t>
                      </a:r>
                      <a:endParaRPr lang="de-DE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7857">
                <a:tc>
                  <a:txBody>
                    <a:bodyPr/>
                    <a:lstStyle/>
                    <a:p>
                      <a:pPr algn="l" rtl="0" fontAlgn="b"/>
                      <a:r>
                        <a:rPr lang="de-DE" sz="2400" u="none" strike="noStrike">
                          <a:effectLst/>
                        </a:rPr>
                        <a:t>Kindergarten </a:t>
                      </a:r>
                      <a:endParaRPr lang="de-DE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de-DE" sz="2400" u="none" strike="noStrike">
                          <a:effectLst/>
                        </a:rPr>
                        <a:t>%</a:t>
                      </a:r>
                      <a:endParaRPr lang="de-DE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de-DE" sz="24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11,7</a:t>
                      </a:r>
                      <a:r>
                        <a:rPr lang="de-DE" sz="20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(11,3</a:t>
                      </a:r>
                      <a:r>
                        <a:rPr lang="de-DE" sz="24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)</a:t>
                      </a:r>
                      <a:endParaRPr lang="de-DE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de-DE" sz="2400" u="none" strike="noStrike" dirty="0">
                          <a:effectLst/>
                        </a:rPr>
                        <a:t>24,1</a:t>
                      </a:r>
                      <a:r>
                        <a:rPr lang="de-DE" sz="2000" u="none" strike="noStrike" dirty="0">
                          <a:effectLst/>
                        </a:rPr>
                        <a:t>(23,9)</a:t>
                      </a:r>
                      <a:endParaRPr lang="de-DE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de-DE" sz="2400" u="none" strike="noStrike" dirty="0">
                          <a:effectLst/>
                        </a:rPr>
                        <a:t>7,8</a:t>
                      </a:r>
                      <a:r>
                        <a:rPr lang="de-DE" sz="2000" u="none" strike="noStrike" dirty="0">
                          <a:effectLst/>
                        </a:rPr>
                        <a:t>(8,4)</a:t>
                      </a:r>
                      <a:endParaRPr lang="de-DE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de-DE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14,2</a:t>
                      </a:r>
                      <a:r>
                        <a:rPr lang="de-DE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(13,9)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7857">
                <a:tc>
                  <a:txBody>
                    <a:bodyPr/>
                    <a:lstStyle/>
                    <a:p>
                      <a:pPr algn="l" rtl="0" fontAlgn="b"/>
                      <a:r>
                        <a:rPr lang="de-DE" sz="2400" u="none" strike="noStrike">
                          <a:effectLst/>
                        </a:rPr>
                        <a:t> </a:t>
                      </a:r>
                      <a:endParaRPr lang="de-DE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de-DE" sz="2400" u="none" strike="noStrike" dirty="0" err="1">
                          <a:effectLst/>
                        </a:rPr>
                        <a:t>abs</a:t>
                      </a:r>
                      <a:endParaRPr lang="de-DE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de-DE" sz="2400" u="none" strike="noStrike" dirty="0">
                          <a:effectLst/>
                        </a:rPr>
                        <a:t>1.439</a:t>
                      </a:r>
                      <a:r>
                        <a:rPr lang="de-DE" sz="2000" u="none" strike="noStrike" dirty="0">
                          <a:effectLst/>
                        </a:rPr>
                        <a:t>(1.402)</a:t>
                      </a:r>
                      <a:endParaRPr lang="de-DE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de-DE" sz="2400" u="none" strike="noStrike" dirty="0">
                          <a:effectLst/>
                        </a:rPr>
                        <a:t>861</a:t>
                      </a:r>
                      <a:r>
                        <a:rPr lang="de-DE" sz="2000" u="none" strike="noStrike" dirty="0">
                          <a:effectLst/>
                        </a:rPr>
                        <a:t>(861)</a:t>
                      </a:r>
                      <a:endParaRPr lang="de-DE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de-DE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54</a:t>
                      </a:r>
                      <a:r>
                        <a:rPr lang="de-DE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(58)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de-DE" sz="2400" u="none" strike="noStrike" dirty="0">
                          <a:effectLst/>
                        </a:rPr>
                        <a:t>2.354</a:t>
                      </a:r>
                      <a:r>
                        <a:rPr lang="de-DE" sz="2000" u="none" strike="noStrike" dirty="0">
                          <a:effectLst/>
                        </a:rPr>
                        <a:t>(2.321)</a:t>
                      </a:r>
                      <a:endParaRPr lang="de-DE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7857">
                <a:tc>
                  <a:txBody>
                    <a:bodyPr/>
                    <a:lstStyle/>
                    <a:p>
                      <a:pPr algn="l" rtl="0" fontAlgn="b"/>
                      <a:r>
                        <a:rPr lang="de-DE" sz="2400" u="none" strike="noStrike">
                          <a:effectLst/>
                        </a:rPr>
                        <a:t>Grundschule </a:t>
                      </a:r>
                      <a:endParaRPr lang="de-DE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de-DE" sz="2400" u="none" strike="noStrike">
                          <a:effectLst/>
                        </a:rPr>
                        <a:t>%</a:t>
                      </a:r>
                      <a:endParaRPr lang="de-DE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de-DE" sz="2400" u="none" strike="noStrike" dirty="0">
                          <a:effectLst/>
                        </a:rPr>
                        <a:t>9,8</a:t>
                      </a:r>
                      <a:r>
                        <a:rPr lang="de-DE" sz="2000" u="none" strike="noStrike" dirty="0">
                          <a:effectLst/>
                        </a:rPr>
                        <a:t>(9,2)</a:t>
                      </a:r>
                      <a:endParaRPr lang="de-DE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de-DE" sz="2400" u="none" strike="noStrike" dirty="0">
                          <a:effectLst/>
                        </a:rPr>
                        <a:t>25,3</a:t>
                      </a:r>
                      <a:r>
                        <a:rPr lang="de-DE" sz="2000" u="none" strike="noStrike" dirty="0">
                          <a:effectLst/>
                        </a:rPr>
                        <a:t>(25,3)</a:t>
                      </a:r>
                      <a:endParaRPr lang="de-DE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de-DE" sz="2400" u="none" strike="noStrike" dirty="0">
                          <a:effectLst/>
                        </a:rPr>
                        <a:t>7,2</a:t>
                      </a:r>
                      <a:r>
                        <a:rPr lang="de-DE" sz="2000" u="none" strike="noStrike" dirty="0">
                          <a:effectLst/>
                        </a:rPr>
                        <a:t>(6,9)</a:t>
                      </a:r>
                      <a:endParaRPr lang="de-DE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de-DE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13,3</a:t>
                      </a:r>
                      <a:r>
                        <a:rPr lang="de-DE" sz="2000" u="none" strike="noStrike" dirty="0">
                          <a:effectLst/>
                        </a:rPr>
                        <a:t>(12,8)</a:t>
                      </a:r>
                      <a:endParaRPr lang="de-DE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7857">
                <a:tc>
                  <a:txBody>
                    <a:bodyPr/>
                    <a:lstStyle/>
                    <a:p>
                      <a:pPr algn="l" rtl="0" fontAlgn="b"/>
                      <a:r>
                        <a:rPr lang="de-DE" sz="2400" u="none" strike="noStrike">
                          <a:effectLst/>
                        </a:rPr>
                        <a:t> </a:t>
                      </a:r>
                      <a:endParaRPr lang="de-DE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de-DE" sz="2400" u="none" strike="noStrike" dirty="0" err="1">
                          <a:effectLst/>
                        </a:rPr>
                        <a:t>abs</a:t>
                      </a:r>
                      <a:endParaRPr lang="de-DE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de-DE" sz="2400" u="none" strike="noStrike" dirty="0">
                          <a:effectLst/>
                        </a:rPr>
                        <a:t>1.972</a:t>
                      </a:r>
                      <a:r>
                        <a:rPr lang="de-DE" sz="2000" u="none" strike="noStrike" dirty="0">
                          <a:effectLst/>
                        </a:rPr>
                        <a:t>(1.844)</a:t>
                      </a:r>
                      <a:endParaRPr lang="de-DE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de-DE" sz="2400" u="none" strike="noStrike" dirty="0">
                          <a:effectLst/>
                        </a:rPr>
                        <a:t>1.634</a:t>
                      </a:r>
                      <a:r>
                        <a:rPr lang="de-DE" sz="2000" u="none" strike="noStrike" dirty="0">
                          <a:effectLst/>
                        </a:rPr>
                        <a:t>(1.616</a:t>
                      </a:r>
                      <a:r>
                        <a:rPr lang="de-DE" sz="2400" u="none" strike="noStrike" dirty="0">
                          <a:effectLst/>
                        </a:rPr>
                        <a:t>)</a:t>
                      </a:r>
                      <a:endParaRPr lang="de-DE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de-DE" sz="24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82</a:t>
                      </a:r>
                      <a:r>
                        <a:rPr lang="de-DE" sz="20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(83)</a:t>
                      </a:r>
                      <a:endParaRPr lang="de-DE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0" fontAlgn="b"/>
                      <a:endParaRPr lang="de-DE" sz="2400" u="none" strike="noStrike" dirty="0">
                        <a:effectLst/>
                      </a:endParaRPr>
                    </a:p>
                    <a:p>
                      <a:pPr algn="r" rtl="0" fontAlgn="b"/>
                      <a:r>
                        <a:rPr lang="de-DE" sz="2400" u="none" strike="noStrike" dirty="0">
                          <a:effectLst/>
                        </a:rPr>
                        <a:t>3.688</a:t>
                      </a:r>
                      <a:r>
                        <a:rPr lang="de-DE" sz="2000" u="none" strike="noStrike" dirty="0">
                          <a:effectLst/>
                        </a:rPr>
                        <a:t>(3.543)</a:t>
                      </a:r>
                      <a:endParaRPr lang="de-DE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7857">
                <a:tc>
                  <a:txBody>
                    <a:bodyPr/>
                    <a:lstStyle/>
                    <a:p>
                      <a:pPr algn="l" rtl="0" fontAlgn="b"/>
                      <a:r>
                        <a:rPr lang="de-DE" sz="2400" u="none" strike="noStrike">
                          <a:effectLst/>
                        </a:rPr>
                        <a:t>Mittelschule </a:t>
                      </a:r>
                      <a:endParaRPr lang="de-DE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de-DE" sz="2400" u="none" strike="noStrike">
                          <a:effectLst/>
                        </a:rPr>
                        <a:t>%</a:t>
                      </a:r>
                      <a:endParaRPr lang="de-DE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de-DE" sz="2400" u="none" strike="noStrike" dirty="0">
                          <a:effectLst/>
                        </a:rPr>
                        <a:t>7,9</a:t>
                      </a:r>
                      <a:r>
                        <a:rPr lang="de-DE" sz="2000" u="none" strike="noStrike" dirty="0">
                          <a:effectLst/>
                        </a:rPr>
                        <a:t>(7,3)</a:t>
                      </a:r>
                      <a:endParaRPr lang="de-DE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de-DE" sz="2400" u="none" strike="noStrike" dirty="0">
                          <a:effectLst/>
                        </a:rPr>
                        <a:t>24,4</a:t>
                      </a:r>
                      <a:r>
                        <a:rPr lang="de-DE" sz="2000" u="none" strike="noStrike" dirty="0">
                          <a:effectLst/>
                        </a:rPr>
                        <a:t>(23,8)</a:t>
                      </a:r>
                      <a:endParaRPr lang="de-DE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de-DE" sz="2400" u="none" strike="noStrike" dirty="0">
                          <a:effectLst/>
                        </a:rPr>
                        <a:t>5,7</a:t>
                      </a:r>
                      <a:r>
                        <a:rPr lang="de-DE" sz="2000" u="none" strike="noStrike" dirty="0">
                          <a:effectLst/>
                        </a:rPr>
                        <a:t>(4,8)</a:t>
                      </a:r>
                      <a:endParaRPr lang="de-DE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de-DE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11,7</a:t>
                      </a:r>
                      <a:r>
                        <a:rPr lang="de-DE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(11,1)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87857">
                <a:tc>
                  <a:txBody>
                    <a:bodyPr/>
                    <a:lstStyle/>
                    <a:p>
                      <a:pPr algn="l" rtl="0" fontAlgn="b"/>
                      <a:r>
                        <a:rPr lang="de-DE" sz="2400" u="none" strike="noStrike">
                          <a:effectLst/>
                        </a:rPr>
                        <a:t> </a:t>
                      </a:r>
                      <a:endParaRPr lang="de-DE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de-DE" sz="2400" u="none" strike="noStrike" dirty="0" err="1">
                          <a:effectLst/>
                        </a:rPr>
                        <a:t>abs</a:t>
                      </a:r>
                      <a:endParaRPr lang="de-DE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de-DE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981</a:t>
                      </a:r>
                      <a:r>
                        <a:rPr lang="de-DE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(910)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de-DE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1.016</a:t>
                      </a:r>
                      <a:r>
                        <a:rPr lang="de-DE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(981)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de-DE" sz="2400" u="none" strike="noStrike" dirty="0">
                          <a:effectLst/>
                        </a:rPr>
                        <a:t>45</a:t>
                      </a:r>
                      <a:r>
                        <a:rPr lang="de-DE" sz="2000" u="none" strike="noStrike" dirty="0">
                          <a:effectLst/>
                        </a:rPr>
                        <a:t>(36)</a:t>
                      </a:r>
                      <a:endParaRPr lang="de-DE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de-DE" sz="2400" u="none" strike="noStrike" dirty="0">
                          <a:effectLst/>
                        </a:rPr>
                        <a:t>2.042</a:t>
                      </a:r>
                      <a:r>
                        <a:rPr lang="de-DE" sz="2000" u="none" strike="noStrike" dirty="0">
                          <a:effectLst/>
                        </a:rPr>
                        <a:t>(1.927)</a:t>
                      </a:r>
                      <a:endParaRPr lang="de-DE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06326">
                <a:tc>
                  <a:txBody>
                    <a:bodyPr/>
                    <a:lstStyle/>
                    <a:p>
                      <a:pPr algn="l" rtl="0" fontAlgn="b"/>
                      <a:r>
                        <a:rPr lang="de-DE" sz="2400" u="none" strike="noStrike">
                          <a:effectLst/>
                        </a:rPr>
                        <a:t>Oberschule</a:t>
                      </a:r>
                      <a:endParaRPr lang="de-DE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de-DE" sz="2400" u="none" strike="noStrike">
                          <a:effectLst/>
                        </a:rPr>
                        <a:t>%</a:t>
                      </a:r>
                      <a:endParaRPr lang="de-DE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de-DE" sz="24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4,9</a:t>
                      </a:r>
                      <a:r>
                        <a:rPr lang="de-DE" sz="20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(4,5)</a:t>
                      </a:r>
                      <a:endParaRPr lang="de-DE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de-DE" sz="2400" u="none" strike="noStrike" dirty="0">
                          <a:effectLst/>
                        </a:rPr>
                        <a:t>17,1</a:t>
                      </a:r>
                      <a:r>
                        <a:rPr lang="de-DE" sz="2000" u="none" strike="noStrike" dirty="0">
                          <a:effectLst/>
                        </a:rPr>
                        <a:t>(17,3)</a:t>
                      </a:r>
                      <a:endParaRPr lang="de-DE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de-DE" sz="2400" u="none" strike="noStrike" dirty="0">
                          <a:effectLst/>
                        </a:rPr>
                        <a:t>2,7</a:t>
                      </a:r>
                      <a:r>
                        <a:rPr lang="de-DE" sz="2000" u="none" strike="noStrike" dirty="0">
                          <a:effectLst/>
                        </a:rPr>
                        <a:t>(2,3)</a:t>
                      </a:r>
                      <a:endParaRPr lang="de-DE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de-DE" sz="2400" u="none" strike="noStrike" dirty="0">
                          <a:effectLst/>
                        </a:rPr>
                        <a:t>8,8</a:t>
                      </a:r>
                      <a:r>
                        <a:rPr lang="de-DE" sz="2000" u="none" strike="noStrike" dirty="0">
                          <a:effectLst/>
                        </a:rPr>
                        <a:t>(8,4)</a:t>
                      </a:r>
                      <a:endParaRPr lang="de-DE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87857">
                <a:tc>
                  <a:txBody>
                    <a:bodyPr/>
                    <a:lstStyle/>
                    <a:p>
                      <a:pPr algn="r" rtl="0" fontAlgn="b"/>
                      <a:r>
                        <a:rPr lang="de-DE" sz="2400" u="none" strike="noStrike" dirty="0">
                          <a:effectLst/>
                        </a:rPr>
                        <a:t> </a:t>
                      </a:r>
                      <a:endParaRPr lang="de-DE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de-DE" sz="2400" u="none" strike="noStrike">
                          <a:effectLst/>
                        </a:rPr>
                        <a:t>abs</a:t>
                      </a:r>
                      <a:endParaRPr lang="de-DE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de-DE" sz="2400" u="none" strike="noStrike" dirty="0">
                          <a:effectLst/>
                        </a:rPr>
                        <a:t>640</a:t>
                      </a:r>
                      <a:r>
                        <a:rPr lang="de-DE" sz="2000" u="none" strike="noStrike" dirty="0">
                          <a:effectLst/>
                        </a:rPr>
                        <a:t>(590)</a:t>
                      </a:r>
                      <a:endParaRPr lang="de-DE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de-DE" sz="2400" u="none" strike="noStrike" dirty="0">
                          <a:effectLst/>
                        </a:rPr>
                        <a:t>1.077</a:t>
                      </a:r>
                      <a:r>
                        <a:rPr lang="de-DE" sz="2000" u="none" strike="noStrike" dirty="0">
                          <a:effectLst/>
                        </a:rPr>
                        <a:t>(1.063)</a:t>
                      </a:r>
                      <a:endParaRPr lang="de-DE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de-DE" sz="2400" u="none" strike="noStrike" dirty="0">
                          <a:effectLst/>
                        </a:rPr>
                        <a:t>13</a:t>
                      </a:r>
                      <a:r>
                        <a:rPr lang="de-DE" sz="2000" u="none" strike="noStrike" dirty="0">
                          <a:effectLst/>
                        </a:rPr>
                        <a:t>(12)</a:t>
                      </a:r>
                      <a:endParaRPr lang="de-DE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de-DE" sz="2400" u="none" strike="noStrike" dirty="0">
                          <a:effectLst/>
                        </a:rPr>
                        <a:t>1.730</a:t>
                      </a:r>
                      <a:r>
                        <a:rPr lang="de-DE" sz="2000" u="none" strike="noStrike" dirty="0">
                          <a:effectLst/>
                        </a:rPr>
                        <a:t>(1.665)</a:t>
                      </a:r>
                      <a:endParaRPr lang="de-DE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198947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308</Words>
  <Application>Microsoft Office PowerPoint</Application>
  <PresentationFormat>Presentazione su schermo (4:3)</PresentationFormat>
  <Paragraphs>128</Paragraphs>
  <Slides>8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8</vt:i4>
      </vt:variant>
    </vt:vector>
  </HeadingPairs>
  <TitlesOfParts>
    <vt:vector size="12" baseType="lpstr">
      <vt:lpstr>Arial</vt:lpstr>
      <vt:lpstr>Calibri</vt:lpstr>
      <vt:lpstr>Wingdings</vt:lpstr>
      <vt:lpstr>Larissa-Design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Matthias</dc:creator>
  <cp:lastModifiedBy>Presentazione, Giunta</cp:lastModifiedBy>
  <cp:revision>199</cp:revision>
  <cp:lastPrinted>2014-03-28T10:37:21Z</cp:lastPrinted>
  <dcterms:created xsi:type="dcterms:W3CDTF">2012-09-13T06:59:54Z</dcterms:created>
  <dcterms:modified xsi:type="dcterms:W3CDTF">2019-10-24T07:56:47Z</dcterms:modified>
</cp:coreProperties>
</file>