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788" r:id="rId6"/>
    <p:sldId id="791" r:id="rId7"/>
    <p:sldId id="789" r:id="rId8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2" name="Michael Mühlberger" initials="M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57"/>
    <a:srgbClr val="92D04F"/>
    <a:srgbClr val="C89800"/>
    <a:srgbClr val="7F7F7F"/>
    <a:srgbClr val="78D6FF"/>
    <a:srgbClr val="75D6FF"/>
    <a:srgbClr val="99E1FF"/>
    <a:srgbClr val="76D6FF"/>
    <a:srgbClr val="CCF1FF"/>
    <a:srgbClr val="B3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8FA265-8B1A-48C4-9122-F72D5B1FE39E}" v="118" dt="2020-03-21T13:11:33.5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3"/>
    <p:restoredTop sz="93817" autoAdjust="0"/>
  </p:normalViewPr>
  <p:slideViewPr>
    <p:cSldViewPr snapToGrid="0" snapToObjects="1">
      <p:cViewPr varScale="1">
        <p:scale>
          <a:sx n="75" d="100"/>
          <a:sy n="75" d="100"/>
        </p:scale>
        <p:origin x="74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985801958496067E-2"/>
          <c:y val="3.207430905054693E-2"/>
          <c:w val="0.80704192568016397"/>
          <c:h val="0.84996531434760614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 getestete Peronen - 
Persone a cui è stato
fatto il tampone </c:v>
                </c:pt>
              </c:strCache>
            </c:strRef>
          </c:tx>
          <c:spPr>
            <a:ln w="50800" cap="rnd">
              <a:solidFill>
                <a:srgbClr val="92D04F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4.8721795130439068E-2"/>
                  <c:y val="-5.7154547358674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92D04F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Tabelle1!$A$14:$A$28</c:f>
              <c:numCache>
                <c:formatCode>d\-mmm</c:formatCode>
                <c:ptCount val="15"/>
                <c:pt idx="0">
                  <c:v>43897</c:v>
                </c:pt>
                <c:pt idx="1">
                  <c:v>43898</c:v>
                </c:pt>
                <c:pt idx="2">
                  <c:v>43899</c:v>
                </c:pt>
                <c:pt idx="3">
                  <c:v>43900</c:v>
                </c:pt>
                <c:pt idx="4">
                  <c:v>43901</c:v>
                </c:pt>
                <c:pt idx="5">
                  <c:v>43902</c:v>
                </c:pt>
                <c:pt idx="6">
                  <c:v>43903</c:v>
                </c:pt>
                <c:pt idx="7">
                  <c:v>43904</c:v>
                </c:pt>
                <c:pt idx="8">
                  <c:v>43905</c:v>
                </c:pt>
                <c:pt idx="9">
                  <c:v>43906</c:v>
                </c:pt>
                <c:pt idx="10">
                  <c:v>43907</c:v>
                </c:pt>
                <c:pt idx="11">
                  <c:v>43908</c:v>
                </c:pt>
                <c:pt idx="12">
                  <c:v>43909</c:v>
                </c:pt>
                <c:pt idx="13">
                  <c:v>43910</c:v>
                </c:pt>
                <c:pt idx="14">
                  <c:v>43911</c:v>
                </c:pt>
              </c:numCache>
            </c:numRef>
          </c:cat>
          <c:val>
            <c:numRef>
              <c:f>Tabelle1!$B$14:$B$28</c:f>
              <c:numCache>
                <c:formatCode>General</c:formatCode>
                <c:ptCount val="15"/>
                <c:pt idx="0">
                  <c:v>51</c:v>
                </c:pt>
                <c:pt idx="1">
                  <c:v>173</c:v>
                </c:pt>
                <c:pt idx="2">
                  <c:v>173</c:v>
                </c:pt>
                <c:pt idx="3">
                  <c:v>173</c:v>
                </c:pt>
                <c:pt idx="4">
                  <c:v>500</c:v>
                </c:pt>
                <c:pt idx="5">
                  <c:v>500</c:v>
                </c:pt>
                <c:pt idx="6">
                  <c:v>600</c:v>
                </c:pt>
                <c:pt idx="7">
                  <c:v>600</c:v>
                </c:pt>
                <c:pt idx="8">
                  <c:v>1087</c:v>
                </c:pt>
                <c:pt idx="9">
                  <c:v>1249</c:v>
                </c:pt>
                <c:pt idx="10">
                  <c:v>1524</c:v>
                </c:pt>
                <c:pt idx="11">
                  <c:v>1995</c:v>
                </c:pt>
                <c:pt idx="12">
                  <c:v>2504</c:v>
                </c:pt>
                <c:pt idx="13">
                  <c:v>3094</c:v>
                </c:pt>
                <c:pt idx="14">
                  <c:v>3501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52-4DB2-B15B-F38B90668E1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 Personen in häuslicher Isolation - 
Persone in quarantena</c:v>
                </c:pt>
              </c:strCache>
            </c:strRef>
          </c:tx>
          <c:spPr>
            <a:ln w="508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5.0840134049153968E-2"/>
                  <c:y val="-5.7154547358674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Tabelle1!$A$14:$A$28</c:f>
              <c:numCache>
                <c:formatCode>d\-mmm</c:formatCode>
                <c:ptCount val="15"/>
                <c:pt idx="0">
                  <c:v>43897</c:v>
                </c:pt>
                <c:pt idx="1">
                  <c:v>43898</c:v>
                </c:pt>
                <c:pt idx="2">
                  <c:v>43899</c:v>
                </c:pt>
                <c:pt idx="3">
                  <c:v>43900</c:v>
                </c:pt>
                <c:pt idx="4">
                  <c:v>43901</c:v>
                </c:pt>
                <c:pt idx="5">
                  <c:v>43902</c:v>
                </c:pt>
                <c:pt idx="6">
                  <c:v>43903</c:v>
                </c:pt>
                <c:pt idx="7">
                  <c:v>43904</c:v>
                </c:pt>
                <c:pt idx="8">
                  <c:v>43905</c:v>
                </c:pt>
                <c:pt idx="9">
                  <c:v>43906</c:v>
                </c:pt>
                <c:pt idx="10">
                  <c:v>43907</c:v>
                </c:pt>
                <c:pt idx="11">
                  <c:v>43908</c:v>
                </c:pt>
                <c:pt idx="12">
                  <c:v>43909</c:v>
                </c:pt>
                <c:pt idx="13">
                  <c:v>43910</c:v>
                </c:pt>
                <c:pt idx="14">
                  <c:v>43911</c:v>
                </c:pt>
              </c:numCache>
            </c:numRef>
          </c:cat>
          <c:val>
            <c:numRef>
              <c:f>Tabelle1!$C$14:$C$28</c:f>
              <c:numCache>
                <c:formatCode>General</c:formatCode>
                <c:ptCount val="15"/>
                <c:pt idx="0">
                  <c:v>203</c:v>
                </c:pt>
                <c:pt idx="1">
                  <c:v>257</c:v>
                </c:pt>
                <c:pt idx="2">
                  <c:v>257</c:v>
                </c:pt>
                <c:pt idx="3">
                  <c:v>300</c:v>
                </c:pt>
                <c:pt idx="4">
                  <c:v>350</c:v>
                </c:pt>
                <c:pt idx="5">
                  <c:v>572</c:v>
                </c:pt>
                <c:pt idx="6">
                  <c:v>700</c:v>
                </c:pt>
                <c:pt idx="7">
                  <c:v>710</c:v>
                </c:pt>
                <c:pt idx="8">
                  <c:v>799</c:v>
                </c:pt>
                <c:pt idx="9">
                  <c:v>990</c:v>
                </c:pt>
                <c:pt idx="10">
                  <c:v>1143</c:v>
                </c:pt>
                <c:pt idx="11">
                  <c:v>1499</c:v>
                </c:pt>
                <c:pt idx="12">
                  <c:v>1724</c:v>
                </c:pt>
                <c:pt idx="13">
                  <c:v>1855</c:v>
                </c:pt>
                <c:pt idx="14">
                  <c:v>2011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B52-4DB2-B15B-F38B90668E1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 Coronainfizierte - 
Persone infette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7.2023523236301457E-2"/>
                  <c:y val="-9.0494699984567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Tabelle1!$A$14:$A$28</c:f>
              <c:numCache>
                <c:formatCode>d\-mmm</c:formatCode>
                <c:ptCount val="15"/>
                <c:pt idx="0">
                  <c:v>43897</c:v>
                </c:pt>
                <c:pt idx="1">
                  <c:v>43898</c:v>
                </c:pt>
                <c:pt idx="2">
                  <c:v>43899</c:v>
                </c:pt>
                <c:pt idx="3">
                  <c:v>43900</c:v>
                </c:pt>
                <c:pt idx="4">
                  <c:v>43901</c:v>
                </c:pt>
                <c:pt idx="5">
                  <c:v>43902</c:v>
                </c:pt>
                <c:pt idx="6">
                  <c:v>43903</c:v>
                </c:pt>
                <c:pt idx="7">
                  <c:v>43904</c:v>
                </c:pt>
                <c:pt idx="8">
                  <c:v>43905</c:v>
                </c:pt>
                <c:pt idx="9">
                  <c:v>43906</c:v>
                </c:pt>
                <c:pt idx="10">
                  <c:v>43907</c:v>
                </c:pt>
                <c:pt idx="11">
                  <c:v>43908</c:v>
                </c:pt>
                <c:pt idx="12">
                  <c:v>43909</c:v>
                </c:pt>
                <c:pt idx="13">
                  <c:v>43910</c:v>
                </c:pt>
                <c:pt idx="14">
                  <c:v>43911</c:v>
                </c:pt>
              </c:numCache>
            </c:numRef>
          </c:cat>
          <c:val>
            <c:numRef>
              <c:f>Tabelle1!$D$14:$D$28</c:f>
              <c:numCache>
                <c:formatCode>General</c:formatCode>
                <c:ptCount val="15"/>
                <c:pt idx="0">
                  <c:v>9</c:v>
                </c:pt>
                <c:pt idx="1">
                  <c:v>27</c:v>
                </c:pt>
                <c:pt idx="2">
                  <c:v>36</c:v>
                </c:pt>
                <c:pt idx="3">
                  <c:v>52</c:v>
                </c:pt>
                <c:pt idx="4">
                  <c:v>77</c:v>
                </c:pt>
                <c:pt idx="5">
                  <c:v>103</c:v>
                </c:pt>
                <c:pt idx="6">
                  <c:v>125</c:v>
                </c:pt>
                <c:pt idx="7">
                  <c:v>166</c:v>
                </c:pt>
                <c:pt idx="8">
                  <c:v>206</c:v>
                </c:pt>
                <c:pt idx="9">
                  <c:v>244</c:v>
                </c:pt>
                <c:pt idx="10">
                  <c:v>293</c:v>
                </c:pt>
                <c:pt idx="11">
                  <c:v>383</c:v>
                </c:pt>
                <c:pt idx="12">
                  <c:v>441</c:v>
                </c:pt>
                <c:pt idx="13">
                  <c:v>555</c:v>
                </c:pt>
                <c:pt idx="14">
                  <c:v>623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52-4DB2-B15B-F38B90668E13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 Todesfälle - 
Deceduti</c:v>
                </c:pt>
              </c:strCache>
            </c:strRef>
          </c:tx>
          <c:spPr>
            <a:ln w="50800" cap="rnd">
              <a:solidFill>
                <a:srgbClr val="004057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9.4266081882806316E-2"/>
                  <c:y val="-3.8103031572449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004057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Tabelle1!$A$14:$A$28</c:f>
              <c:numCache>
                <c:formatCode>d\-mmm</c:formatCode>
                <c:ptCount val="15"/>
                <c:pt idx="0">
                  <c:v>43897</c:v>
                </c:pt>
                <c:pt idx="1">
                  <c:v>43898</c:v>
                </c:pt>
                <c:pt idx="2">
                  <c:v>43899</c:v>
                </c:pt>
                <c:pt idx="3">
                  <c:v>43900</c:v>
                </c:pt>
                <c:pt idx="4">
                  <c:v>43901</c:v>
                </c:pt>
                <c:pt idx="5">
                  <c:v>43902</c:v>
                </c:pt>
                <c:pt idx="6">
                  <c:v>43903</c:v>
                </c:pt>
                <c:pt idx="7">
                  <c:v>43904</c:v>
                </c:pt>
                <c:pt idx="8">
                  <c:v>43905</c:v>
                </c:pt>
                <c:pt idx="9">
                  <c:v>43906</c:v>
                </c:pt>
                <c:pt idx="10">
                  <c:v>43907</c:v>
                </c:pt>
                <c:pt idx="11">
                  <c:v>43908</c:v>
                </c:pt>
                <c:pt idx="12">
                  <c:v>43909</c:v>
                </c:pt>
                <c:pt idx="13">
                  <c:v>43910</c:v>
                </c:pt>
                <c:pt idx="14">
                  <c:v>43911</c:v>
                </c:pt>
              </c:numCache>
            </c:numRef>
          </c:cat>
          <c:val>
            <c:numRef>
              <c:f>Tabelle1!$E$14:$E$28</c:f>
              <c:numCache>
                <c:formatCode>General</c:formatCode>
                <c:ptCount val="15"/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6</c:v>
                </c:pt>
                <c:pt idx="9">
                  <c:v>6</c:v>
                </c:pt>
                <c:pt idx="10">
                  <c:v>10</c:v>
                </c:pt>
                <c:pt idx="11">
                  <c:v>14</c:v>
                </c:pt>
                <c:pt idx="12">
                  <c:v>16</c:v>
                </c:pt>
                <c:pt idx="13">
                  <c:v>20</c:v>
                </c:pt>
                <c:pt idx="14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ED1-47CA-ACC6-605D373BF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99240"/>
        <c:axId val="603997928"/>
      </c:lineChart>
      <c:dateAx>
        <c:axId val="603999240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3997928"/>
        <c:crosses val="autoZero"/>
        <c:auto val="1"/>
        <c:lblOffset val="100"/>
        <c:baseTimeUnit val="days"/>
      </c:dateAx>
      <c:valAx>
        <c:axId val="60399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3999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733301880726344"/>
          <c:y val="6.4542822688330156E-2"/>
          <c:w val="0.36642617959994583"/>
          <c:h val="0.54496035840851587"/>
        </c:manualLayout>
      </c:layout>
      <c:overlay val="0"/>
      <c:spPr>
        <a:solidFill>
          <a:schemeClr val="bg1"/>
        </a:solidFill>
        <a:ln>
          <a:solidFill>
            <a:schemeClr val="bg2">
              <a:lumMod val="9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81846-2B90-884C-8F80-2EDE66E255FC}" type="datetimeFigureOut">
              <a:rPr lang="de-DE" smtClean="0"/>
              <a:t>21.03.2020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02C3-16A1-8642-8319-2CB6CA6C7099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473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02C3-16A1-8642-8319-2CB6CA6C709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84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2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213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02C3-16A1-8642-8319-2CB6CA6C709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2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B382E42E-A557-D047-BDAC-F5DBA9323722}"/>
              </a:ext>
            </a:extLst>
          </p:cNvPr>
          <p:cNvSpPr/>
          <p:nvPr userDrawn="1"/>
        </p:nvSpPr>
        <p:spPr>
          <a:xfrm>
            <a:off x="0" y="424069"/>
            <a:ext cx="12212087" cy="64339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19">
            <a:extLst>
              <a:ext uri="{FF2B5EF4-FFF2-40B4-BE49-F238E27FC236}">
                <a16:creationId xmlns:a16="http://schemas.microsoft.com/office/drawing/2014/main" id="{DFF1D390-ECD2-A149-B33E-A0292CBE3604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Rechteck 19">
            <a:extLst>
              <a:ext uri="{FF2B5EF4-FFF2-40B4-BE49-F238E27FC236}">
                <a16:creationId xmlns:a16="http://schemas.microsoft.com/office/drawing/2014/main" id="{A8926467-1ACB-3D4F-800C-C1777BFA5D8D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A9F66C8-61BC-6543-8A31-9852C8382C62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FABD35E-C90F-1542-A2A8-AE325D0C7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D61048C-4DF6-454A-A899-39583269E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13570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22" name="Rechteck 19">
            <a:extLst>
              <a:ext uri="{FF2B5EF4-FFF2-40B4-BE49-F238E27FC236}">
                <a16:creationId xmlns:a16="http://schemas.microsoft.com/office/drawing/2014/main" id="{9B1E9546-78AA-5B4A-A51C-DF2CA49DA72D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3" name="Rechteck 19">
            <a:extLst>
              <a:ext uri="{FF2B5EF4-FFF2-40B4-BE49-F238E27FC236}">
                <a16:creationId xmlns:a16="http://schemas.microsoft.com/office/drawing/2014/main" id="{136C3A87-4E29-DE43-B39F-EAFD824081CC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A4A63F02-AA29-F547-A512-40A1F87D4B57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FADD1AF-A82B-AD40-A833-00E00BF30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55AFC89B-F582-5245-9FDA-12B3F56321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5579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58C0AA6-BA78-814A-8CB2-C0756411ED50}"/>
              </a:ext>
            </a:extLst>
          </p:cNvPr>
          <p:cNvSpPr/>
          <p:nvPr userDrawn="1"/>
        </p:nvSpPr>
        <p:spPr>
          <a:xfrm>
            <a:off x="510208" y="424069"/>
            <a:ext cx="11171583" cy="60098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464138-3411-2842-9156-CFE40B4FBD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500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A73FB93-D288-1A4D-AC26-02684753BC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8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33360F-6F81-4A4E-8C7E-AE8BE3C1F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0209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DB98C8-08D8-6F4E-A8DA-75CC319E0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32463F69-701E-A448-A033-72D63B0332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488251"/>
            <a:ext cx="11171583" cy="807149"/>
          </a:xfrm>
        </p:spPr>
        <p:txBody>
          <a:bodyPr>
            <a:noAutofit/>
          </a:bodyPr>
          <a:lstStyle>
            <a:lvl1pPr marL="0" indent="0" algn="l">
              <a:buNone/>
              <a:defRPr lang="de-DE" sz="40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205451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49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C67BEE-7A46-DF45-80CF-6C94BC1D9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257" y="1825625"/>
            <a:ext cx="1163682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217C937C-F7ED-0F40-8695-08E00F64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-36156"/>
            <a:ext cx="7304315" cy="113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4670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6" r:id="rId3"/>
    <p:sldLayoutId id="2147483649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3064" y="1276624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PREVENZIONE 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 CORONAVIRUS.</a:t>
            </a: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endParaRPr lang="de-DE" sz="5400" b="1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214758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7FCE849C-2AF2-DD47-A41E-4529C7C1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60" y="5911278"/>
            <a:ext cx="2266138" cy="586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9728" y="5870738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0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5C2EFBE-1C21-4E84-B55A-D3FEEFE57D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0290254"/>
              </p:ext>
            </p:extLst>
          </p:nvPr>
        </p:nvGraphicFramePr>
        <p:xfrm>
          <a:off x="47214" y="1347321"/>
          <a:ext cx="11990527" cy="5332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hteck 19">
            <a:extLst>
              <a:ext uri="{FF2B5EF4-FFF2-40B4-BE49-F238E27FC236}">
                <a16:creationId xmlns:a16="http://schemas.microsoft.com/office/drawing/2014/main" id="{05903046-0DC3-40E2-9E32-BE9946331DAB}"/>
              </a:ext>
            </a:extLst>
          </p:cNvPr>
          <p:cNvSpPr/>
          <p:nvPr/>
        </p:nvSpPr>
        <p:spPr>
          <a:xfrm>
            <a:off x="-80920" y="-101746"/>
            <a:ext cx="12311888" cy="1449067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8A658AD8-1754-40CE-9151-663A7A84F565}"/>
              </a:ext>
            </a:extLst>
          </p:cNvPr>
          <p:cNvSpPr txBox="1">
            <a:spLocks/>
          </p:cNvSpPr>
          <p:nvPr/>
        </p:nvSpPr>
        <p:spPr>
          <a:xfrm>
            <a:off x="969264" y="32116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FA531217-088C-47F1-84D3-74C3DCEB3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0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19">
            <a:extLst>
              <a:ext uri="{FF2B5EF4-FFF2-40B4-BE49-F238E27FC236}">
                <a16:creationId xmlns:a16="http://schemas.microsoft.com/office/drawing/2014/main" id="{05903046-0DC3-40E2-9E32-BE9946331DAB}"/>
              </a:ext>
            </a:extLst>
          </p:cNvPr>
          <p:cNvSpPr/>
          <p:nvPr/>
        </p:nvSpPr>
        <p:spPr>
          <a:xfrm>
            <a:off x="-80920" y="-101746"/>
            <a:ext cx="12311888" cy="1449067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8A658AD8-1754-40CE-9151-663A7A84F565}"/>
              </a:ext>
            </a:extLst>
          </p:cNvPr>
          <p:cNvSpPr txBox="1">
            <a:spLocks/>
          </p:cNvSpPr>
          <p:nvPr/>
        </p:nvSpPr>
        <p:spPr>
          <a:xfrm>
            <a:off x="969264" y="32116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FA531217-088C-47F1-84D3-74C3DCEB3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pic>
        <p:nvPicPr>
          <p:cNvPr id="6" name="Grafik 5" descr="Herzschlag">
            <a:extLst>
              <a:ext uri="{FF2B5EF4-FFF2-40B4-BE49-F238E27FC236}">
                <a16:creationId xmlns:a16="http://schemas.microsoft.com/office/drawing/2014/main" id="{DE7D8FE1-CCA9-44B7-81CC-C63BD678D3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3680" y="2067560"/>
            <a:ext cx="2722880" cy="2722880"/>
          </a:xfrm>
          <a:prstGeom prst="rect">
            <a:avLst/>
          </a:prstGeom>
        </p:spPr>
      </p:pic>
      <p:pic>
        <p:nvPicPr>
          <p:cNvPr id="8" name="Grafik 7" descr="Medizin">
            <a:extLst>
              <a:ext uri="{FF2B5EF4-FFF2-40B4-BE49-F238E27FC236}">
                <a16:creationId xmlns:a16="http://schemas.microsoft.com/office/drawing/2014/main" id="{82D958EE-D96D-4DD2-B841-BF75633347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72640" y="2704467"/>
            <a:ext cx="1449066" cy="144906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5C8C8F5-C02C-4B3E-8946-F6F68CE2A5D9}"/>
              </a:ext>
            </a:extLst>
          </p:cNvPr>
          <p:cNvSpPr/>
          <p:nvPr/>
        </p:nvSpPr>
        <p:spPr>
          <a:xfrm>
            <a:off x="3521706" y="1827304"/>
            <a:ext cx="8345173" cy="4444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173</a:t>
            </a:r>
            <a:r>
              <a:rPr lang="de-DE" sz="2800" dirty="0">
                <a:solidFill>
                  <a:srgbClr val="C00000"/>
                </a:solidFill>
              </a:rPr>
              <a:t> </a:t>
            </a:r>
            <a:r>
              <a:rPr lang="de-DE" sz="2800" dirty="0">
                <a:solidFill>
                  <a:srgbClr val="004057"/>
                </a:solidFill>
              </a:rPr>
              <a:t>Personen stationär / </a:t>
            </a:r>
            <a:r>
              <a:rPr lang="it-IT" sz="2800" dirty="0">
                <a:solidFill>
                  <a:srgbClr val="004057"/>
                </a:solidFill>
              </a:rPr>
              <a:t>persone assistite nei reparti normali </a:t>
            </a:r>
            <a:endParaRPr lang="de-DE" sz="28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32</a:t>
            </a:r>
            <a:r>
              <a:rPr lang="de-DE" sz="2800" dirty="0">
                <a:solidFill>
                  <a:srgbClr val="004057"/>
                </a:solidFill>
              </a:rPr>
              <a:t> Personen in den Intensivstationen der Krankenhäuser / </a:t>
            </a:r>
            <a:r>
              <a:rPr lang="it-IT" sz="2800" dirty="0">
                <a:solidFill>
                  <a:srgbClr val="004057"/>
                </a:solidFill>
              </a:rPr>
              <a:t>i pazienti, affetti da Covid-19, che attualmente richiedono un’assistenza intensiva.</a:t>
            </a:r>
            <a:endParaRPr lang="de-DE" sz="2800" dirty="0">
              <a:solidFill>
                <a:srgbClr val="0040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9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3064" y="1276624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PREVENZIONE 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 CORONAVIRUS.</a:t>
            </a: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endParaRPr lang="de-DE" sz="5400" b="1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214758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7FCE849C-2AF2-DD47-A41E-4529C7C1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60" y="5911278"/>
            <a:ext cx="2266138" cy="586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9728" y="5870738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61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APS_Corona">
      <a:dk1>
        <a:srgbClr val="000000"/>
      </a:dk1>
      <a:lt1>
        <a:srgbClr val="FFFFFF"/>
      </a:lt1>
      <a:dk2>
        <a:srgbClr val="C5D669"/>
      </a:dk2>
      <a:lt2>
        <a:srgbClr val="E7E6E6"/>
      </a:lt2>
      <a:accent1>
        <a:srgbClr val="445369"/>
      </a:accent1>
      <a:accent2>
        <a:srgbClr val="E63330"/>
      </a:accent2>
      <a:accent3>
        <a:srgbClr val="A5A5A5"/>
      </a:accent3>
      <a:accent4>
        <a:srgbClr val="285653"/>
      </a:accent4>
      <a:accent5>
        <a:srgbClr val="5B9BD5"/>
      </a:accent5>
      <a:accent6>
        <a:srgbClr val="6F2C46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äsentation2" id="{3E1276A2-DFA4-7B44-8A83-FB256C7A41A7}" vid="{E99A5548-F34D-BE46-8B13-69A50035FC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19623B7C031124DA492969C1CDF1DDF" ma:contentTypeVersion="13" ma:contentTypeDescription="Creare un nuovo documento." ma:contentTypeScope="" ma:versionID="bd0d1926b2073d267a8c2dd716cd3efc">
  <xsd:schema xmlns:xsd="http://www.w3.org/2001/XMLSchema" xmlns:xs="http://www.w3.org/2001/XMLSchema" xmlns:p="http://schemas.microsoft.com/office/2006/metadata/properties" xmlns:ns3="e354ee86-c256-4ab3-ad47-ce95c404c5cc" xmlns:ns4="224bc6ba-e6a5-46c0-8f17-edce20516d6b" targetNamespace="http://schemas.microsoft.com/office/2006/metadata/properties" ma:root="true" ma:fieldsID="f8d67dba610e52112bf5ad85464cffe2" ns3:_="" ns4:_="">
    <xsd:import namespace="e354ee86-c256-4ab3-ad47-ce95c404c5cc"/>
    <xsd:import namespace="224bc6ba-e6a5-46c0-8f17-edce20516d6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54ee86-c256-4ab3-ad47-ce95c404c5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bc6ba-e6a5-46c0-8f17-edce20516d6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F60318-19EE-44CC-879B-22EF54FCB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54ee86-c256-4ab3-ad47-ce95c404c5cc"/>
    <ds:schemaRef ds:uri="224bc6ba-e6a5-46c0-8f17-edce20516d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BCFE76-EBC4-45DC-9354-5F482489D535}">
  <ds:schemaRefs>
    <ds:schemaRef ds:uri="http://www.w3.org/XML/1998/namespace"/>
    <ds:schemaRef ds:uri="http://purl.org/dc/elements/1.1/"/>
    <ds:schemaRef ds:uri="http://purl.org/dc/terms/"/>
    <ds:schemaRef ds:uri="e354ee86-c256-4ab3-ad47-ce95c404c5cc"/>
    <ds:schemaRef ds:uri="224bc6ba-e6a5-46c0-8f17-edce20516d6b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6C2ACBC-D88D-49A4-9DA2-1F90D50375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104</Words>
  <Application>Microsoft Office PowerPoint</Application>
  <PresentationFormat>Widescreen</PresentationFormat>
  <Paragraphs>22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Arial Black</vt:lpstr>
      <vt:lpstr>Calibri</vt:lpstr>
      <vt:lpstr>Office</vt:lpstr>
      <vt:lpstr>Corona-Vorsorge. PREVENZIONE  DA CORONAVIRUS. </vt:lpstr>
      <vt:lpstr>Presentazione standard di PowerPoint</vt:lpstr>
      <vt:lpstr>Presentazione standard di PowerPoint</vt:lpstr>
      <vt:lpstr>Corona-Vorsorge. PREVENZIONE  DA CORONAVIRUS.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Wasserstoff – die Chance für Südtirol?</dc:title>
  <dc:subject/>
  <dc:creator>Peter Moelgg</dc:creator>
  <cp:keywords/>
  <dc:description/>
  <cp:lastModifiedBy>Gobbato, Fabio</cp:lastModifiedBy>
  <cp:revision>190</cp:revision>
  <cp:lastPrinted>2020-03-20T14:31:39Z</cp:lastPrinted>
  <dcterms:created xsi:type="dcterms:W3CDTF">2020-02-16T14:22:19Z</dcterms:created>
  <dcterms:modified xsi:type="dcterms:W3CDTF">2020-03-21T15:11:23Z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0x010100519623B7C031124DA492969C1CDF1DDF</vt:lpwstr>
  </property>
</Properties>
</file>