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67" r:id="rId2"/>
    <p:sldId id="268" r:id="rId3"/>
    <p:sldId id="257" r:id="rId4"/>
    <p:sldId id="262" r:id="rId5"/>
    <p:sldId id="263" r:id="rId6"/>
    <p:sldId id="261" r:id="rId7"/>
    <p:sldId id="264" r:id="rId8"/>
    <p:sldId id="265" r:id="rId9"/>
  </p:sldIdLst>
  <p:sldSz cx="12192000" cy="6858000"/>
  <p:notesSz cx="6808788" cy="99409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78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DE5182F9-C5BE-41DB-B5E5-24D6A0D38D5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AEC1C14-C7D6-44B3-9A70-313D5070474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00030A-7A7E-4243-8904-8CA59734ECF3}" type="datetimeFigureOut">
              <a:rPr lang="de-DE" smtClean="0"/>
              <a:t>19.07.2018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BD35A9F-8DE1-4E40-AB08-581A6330B48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44245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B0E6666-285A-4878-A60A-FC323BF13CA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FC8EF4-3487-4FE9-8B55-372D120966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25572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2CCFB3-06F0-45C1-83EB-F15B1E9A04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1091169-0802-493B-969A-DF331E66CF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68424FB-F8C5-49C1-AA81-9A23B0498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19.07.2018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854E3A-AB36-495A-8677-0689C7991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F4EDDC5-8A4B-4078-A5F0-2A014D244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8179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4BC387-C08D-488E-8A78-A2C8483E7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34C179A-3044-46FA-9F7A-592F46C2D9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A003A0D-DB8E-4EB6-AB81-7A235613D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19.07.2018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1E47E7F-2633-48BF-ACFD-C5AE0551A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01C4D0A-559F-4ADF-BC39-3B045748D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8313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81FF2EC-7001-4B9A-BBED-747AC5D9A6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6D32BFB-59A1-40D3-B8D2-7A6D24AFF6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26A2CA-855D-4C6C-8C0E-A712A3D1C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19.07.2018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C11F924-BE53-4203-84F1-6C14D4F05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A97892-5740-44ED-88DF-C8886A894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3925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BE4025-9116-44FE-881C-0B7D26225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756804D-06F7-417F-BBE4-9DF45F689C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5F7142F-3477-4CB3-BADB-A0E5CD424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19.07.2018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5799761-9A03-48AC-A482-FDC43AB01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4FE1F13-F368-41CE-ADA4-07C9067B2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5477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544196-4BCB-4E9D-B44F-868F06D67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7BA94B0-ACBB-4E1F-B092-414260B161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F8D6950-87BE-4BD3-92A1-3D264C356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19.07.2018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EC698E7-A7DB-4EB2-A045-1E34CA854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7CCFB14-CE70-44C7-BF93-3D0FE0313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3826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137BF4-06FB-47E1-9584-4F3ED9EA6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2D7206B-C41A-4EA8-A064-5098CD49C9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0D57A50-E8E0-4722-B819-9238F2520D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F04CE33-BF29-4797-83CD-782941263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19.07.2018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FE7C633-B4ED-4171-9736-7BE892F34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7B00C97-27A8-4A0C-B4C6-2C74CFB08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382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D91D2F-5BA2-48BC-96E8-FC83621CE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054B72-B3D0-4E73-969B-BDB5EEC36B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8E851EE-A3F8-447E-AAFA-900D303DE3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B6E7E76-2986-4705-A728-F9EAF410AF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23939C6-059F-44DF-BA3A-915296BE63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39DC5E2-6B47-4320-8C58-A1246A76E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19.07.2018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1A73600-BE86-4FCB-ABFD-D62B9F02D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6BE9C50-D15F-450A-BA8F-E90E846DF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708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40BDF2-8D3C-4389-B088-509D451D1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3B3E713-31B4-411D-AD55-E0624DFD6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19.07.2018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89061D9-BE02-42A2-88E1-2477CCB64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029035-AAD8-48D7-9112-6432BAEC1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9960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20DF44F-A5DD-45DB-9EE9-D9DBC7848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19.07.2018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71A86D7-755C-43B3-B814-04C8DA8D8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37473F5-3832-4B59-A474-5AC569C9E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9748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1A73B6-9D1C-40B3-9DEB-BF0BB74B9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7292675-8A5F-4B18-A3D4-18FAF7860C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BD998B8-DF7B-4D3D-B0A5-A4120CE63A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0FBA9EB-1610-4A64-8668-BEE51251C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19.07.2018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4CC68D7-3E35-4F7F-A742-8AB4F3396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8725D32-8A7D-4029-BA6E-83151E1AB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1055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E09FB1-83BF-4E5F-A827-B870BFC76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CCDE896-0F8D-49E4-A325-661C1D126E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9182594-898C-4549-AF57-E1C023CF67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3AC9217-E89C-4322-BF78-B937DE6D0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19.07.2018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6B82C98-4695-44A4-B710-90702D7A3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BB08155-32FA-40D4-8765-8CEC5359B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6158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CA9B66A-E214-4FC2-A33A-4552C4BAE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941571F-5C8F-4859-B133-582B859E56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E1EFE47-B3E3-4BED-8A8C-B5178B2800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1AE7D-96AC-493D-AC52-DD66D470B9F4}" type="datetimeFigureOut">
              <a:rPr lang="de-DE" smtClean="0"/>
              <a:t>19.07.2018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14153C0-CF65-44DF-926C-A2E29C4824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B2095F-AFF3-40A3-8062-223125945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980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FC5CA957-47EB-4795-A51A-EF66B3CE2D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D4F35857-2F24-489D-B260-7789BE55FA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8AC5E6DA-003C-4DE6-B807-34CE03FE5211}"/>
              </a:ext>
            </a:extLst>
          </p:cNvPr>
          <p:cNvSpPr/>
          <p:nvPr/>
        </p:nvSpPr>
        <p:spPr>
          <a:xfrm>
            <a:off x="364470" y="2364435"/>
            <a:ext cx="1175133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Die Gelder für die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ladinische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Schule und Kultur sind in den vergangenen fünf Jahren gleichgeblieben, was eine gute Planung und Organisation ermöglichte. Insgesamt wurden 2014 - 2018 für die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ladinische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Bildung ca.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6 Mio. Euro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, für die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ladinische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Kultur ca.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7 Mio. Euro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bereitgestellt.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Im Schul- und Kindergartenjahr 2017/18 waren insgesamt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3173 Kinder und Schüler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im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ladinischen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Bildungssystem eingeschrieben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Davon besuchten 1197 Schüler eine der 15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ladinischen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Grundschulen, 733 eine der fünf Mittelschulen und 557 eine der vier staatlichen Oberschulen und die Berufsschule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Hinzu kommen noch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686 Kinder,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die in einem der 17 Kindergärten der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ladinischen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Täler eingeschrieben sind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de-DE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/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id="{D6E9830A-02E3-48AF-8DD5-152C518D570E}"/>
              </a:ext>
            </a:extLst>
          </p:cNvPr>
          <p:cNvSpPr txBox="1"/>
          <p:nvPr/>
        </p:nvSpPr>
        <p:spPr>
          <a:xfrm>
            <a:off x="612648" y="1569348"/>
            <a:ext cx="8284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Ladinische </a:t>
            </a:r>
            <a:r>
              <a:rPr lang="de-DE" sz="3200" dirty="0" err="1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Schule&amp;Kultur</a:t>
            </a:r>
            <a:r>
              <a:rPr lang="de-DE" sz="32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: Daten und Fakten</a:t>
            </a:r>
            <a:endParaRPr lang="de-DE" sz="3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4039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FC5CA957-47EB-4795-A51A-EF66B3CE2D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D4F35857-2F24-489D-B260-7789BE55FA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sp>
        <p:nvSpPr>
          <p:cNvPr id="6" name="TextBox 8">
            <a:extLst>
              <a:ext uri="{FF2B5EF4-FFF2-40B4-BE49-F238E27FC236}">
                <a16:creationId xmlns:a16="http://schemas.microsoft.com/office/drawing/2014/main" id="{4AFA1756-2FF3-40FE-AC60-944A21920507}"/>
              </a:ext>
            </a:extLst>
          </p:cNvPr>
          <p:cNvSpPr txBox="1"/>
          <p:nvPr/>
        </p:nvSpPr>
        <p:spPr>
          <a:xfrm>
            <a:off x="612648" y="1569348"/>
            <a:ext cx="8284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Ladinische </a:t>
            </a:r>
            <a:r>
              <a:rPr lang="de-DE" sz="3200" dirty="0" err="1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Schule&amp;Kultur</a:t>
            </a:r>
            <a:r>
              <a:rPr lang="de-DE" sz="32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: Daten und Fakten</a:t>
            </a:r>
            <a:endParaRPr lang="de-DE" sz="3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8AC5E6DA-003C-4DE6-B807-34CE03FE5211}"/>
              </a:ext>
            </a:extLst>
          </p:cNvPr>
          <p:cNvSpPr/>
          <p:nvPr/>
        </p:nvSpPr>
        <p:spPr>
          <a:xfrm>
            <a:off x="318750" y="2502467"/>
            <a:ext cx="11623314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Im Zeitraum der ausgehenden Legislatur wurden jährlich ca. 150 Ansuchen begutachtet und somit in der Legislatur rund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750 Ansuchen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mit einer Gesamtbeitragssumme von rund 1,56 Millionen Euro vergeben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Es wurden Kulturwettbewerbe ausgeschrieben in den Bereichen Bildende Kunst und Literatur mit über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70 Teilnehmerinnen und Teilnehmer</a:t>
            </a:r>
          </a:p>
          <a:p>
            <a:endParaRPr lang="de-D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Der Bereich Innovation und Beratung hat seit 2014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61 Publikationen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erarbeitet und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507 Fortbildungsveranstaltungen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organisiert</a:t>
            </a:r>
            <a:endParaRPr lang="de-D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Wissenschaftliche Analyse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der Sprachkenntnisse im Kindergarten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Förderung des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Ladinischunterrichts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Fodom</a:t>
            </a:r>
            <a:endParaRPr lang="de-D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de-DE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/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5791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FC5CA957-47EB-4795-A51A-EF66B3CE2D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D4F35857-2F24-489D-B260-7789BE55FA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sp>
        <p:nvSpPr>
          <p:cNvPr id="6" name="TextBox 8">
            <a:extLst>
              <a:ext uri="{FF2B5EF4-FFF2-40B4-BE49-F238E27FC236}">
                <a16:creationId xmlns:a16="http://schemas.microsoft.com/office/drawing/2014/main" id="{4AFA1756-2FF3-40FE-AC60-944A21920507}"/>
              </a:ext>
            </a:extLst>
          </p:cNvPr>
          <p:cNvSpPr txBox="1"/>
          <p:nvPr/>
        </p:nvSpPr>
        <p:spPr>
          <a:xfrm>
            <a:off x="903527" y="1377648"/>
            <a:ext cx="7560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Mobilität: Daten und Fakten</a:t>
            </a:r>
            <a:endParaRPr lang="de-DE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8AC5E6DA-003C-4DE6-B807-34CE03FE5211}"/>
              </a:ext>
            </a:extLst>
          </p:cNvPr>
          <p:cNvSpPr/>
          <p:nvPr/>
        </p:nvSpPr>
        <p:spPr>
          <a:xfrm>
            <a:off x="294366" y="2179427"/>
            <a:ext cx="1181229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de-DE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Im Bereich Mobilität sind in den vergangenen 5 Jahren insgesamt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über eine Milliarde Euro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zur Verfügung gestellt worden</a:t>
            </a:r>
          </a:p>
          <a:p>
            <a:pPr marL="34290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Öffentliche Verkehrsmittel, Ein Plus von 6,3 Prozent: Waren es 2013 insgesamt 49,2 Millionen </a:t>
            </a:r>
            <a:r>
              <a:rPr lang="de-DE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Entwertungen 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sind es 2017 52,3 Millionen gewesen, davon 9,9 Millionen im Bahnverkehr</a:t>
            </a: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de-DE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Die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Öffis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sind hoch im Trend: 201.057 </a:t>
            </a:r>
            <a:r>
              <a:rPr lang="de-DE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Südtirol Pass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-Verträge wurden seit 2012 abgeschlossen. 62.606 davon seit 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Jänner 2014. 134.000 Südtirol Pässe werden derzeit aktiv genutzt</a:t>
            </a: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de-DE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79.400 </a:t>
            </a:r>
            <a:r>
              <a:rPr lang="de-DE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Jugendliche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36.300  </a:t>
            </a:r>
            <a:r>
              <a:rPr lang="de-DE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Familien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und 45.200 </a:t>
            </a:r>
            <a:r>
              <a:rPr lang="de-DE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Senioren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fahren zu besonders günstigen Konditionen mit den öffentlichen Verkehrsmitteln</a:t>
            </a:r>
            <a:endParaRPr lang="de-DE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de-DE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5022 </a:t>
            </a:r>
            <a:r>
              <a:rPr lang="de-DE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Bushaltestellen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 55 werden in Südtirol täglich bedient;</a:t>
            </a:r>
            <a:r>
              <a:rPr lang="de-DE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Zugbahnhöfe</a:t>
            </a:r>
            <a:r>
              <a:rPr lang="de-DE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5,9 Mio. Bahn-km und 30 Mio. Bus-km werden im öffentlichen Nahverkehr pro Jahr abgewickelt</a:t>
            </a:r>
          </a:p>
          <a:p>
            <a:pPr marL="34290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de-DE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de-DE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de-DE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 </a:t>
            </a:r>
            <a:endParaRPr lang="de-DE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DE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0649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FC5CA957-47EB-4795-A51A-EF66B3CE2D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D4F35857-2F24-489D-B260-7789BE55FA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sp>
        <p:nvSpPr>
          <p:cNvPr id="6" name="TextBox 8">
            <a:extLst>
              <a:ext uri="{FF2B5EF4-FFF2-40B4-BE49-F238E27FC236}">
                <a16:creationId xmlns:a16="http://schemas.microsoft.com/office/drawing/2014/main" id="{4AFA1756-2FF3-40FE-AC60-944A21920507}"/>
              </a:ext>
            </a:extLst>
          </p:cNvPr>
          <p:cNvSpPr txBox="1"/>
          <p:nvPr/>
        </p:nvSpPr>
        <p:spPr>
          <a:xfrm>
            <a:off x="903527" y="1377648"/>
            <a:ext cx="7560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Mobilität: Daten und Fakten</a:t>
            </a:r>
            <a:endParaRPr lang="de-DE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8AC5E6DA-003C-4DE6-B807-34CE03FE5211}"/>
              </a:ext>
            </a:extLst>
          </p:cNvPr>
          <p:cNvSpPr/>
          <p:nvPr/>
        </p:nvSpPr>
        <p:spPr>
          <a:xfrm>
            <a:off x="355326" y="2293018"/>
            <a:ext cx="11470914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DE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32.000 Kundenkontakte 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für Fahrzeug- und Führerscheinangelegenheiten werden am Schalterdienst der Mobilität pro Jahr abgewickelt.</a:t>
            </a: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Kraftfahrzeugamt: 30.000 Zulassungen pro Jahr, 11.700 Hauptuntersuchungen</a:t>
            </a: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de-DE" dirty="0">
              <a:solidFill>
                <a:srgbClr val="0070C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Von 0 auf 73: So viele öffentliche </a:t>
            </a:r>
            <a:r>
              <a:rPr lang="de-DE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Elektro-Ladestationen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gibt es in Südtirol seit 2014</a:t>
            </a: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de-DE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</a:rPr>
              <a:t>Seit 2014 haben rund 2.800 Interessierte anlässlich der </a:t>
            </a:r>
            <a:r>
              <a:rPr lang="de-DE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Roadshows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</a:rPr>
              <a:t> Elektrofahrzeuge getestet</a:t>
            </a:r>
          </a:p>
          <a:p>
            <a:pPr marL="34290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de-DE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Südtirols</a:t>
            </a:r>
            <a:r>
              <a:rPr lang="de-DE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Aufstiegsanlagen 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haben 2016 insgesamt 135.680.520 Personen befördert, das sind 2,8 Millionen mehr als 2013</a:t>
            </a:r>
          </a:p>
          <a:p>
            <a:pPr marL="34290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364 Aufstiegsanlagen können </a:t>
            </a:r>
            <a:r>
              <a:rPr lang="de-DE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einer Stunde 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526.510 Personen befördern: das ist so viel, wie Südtirol Einwohner hat</a:t>
            </a:r>
          </a:p>
          <a:p>
            <a:r>
              <a:rPr lang="de-DE" dirty="0"/>
              <a:t> </a:t>
            </a: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de-DE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DE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2936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FC5CA957-47EB-4795-A51A-EF66B3CE2D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D4F35857-2F24-489D-B260-7789BE55FA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sp>
        <p:nvSpPr>
          <p:cNvPr id="6" name="TextBox 8">
            <a:extLst>
              <a:ext uri="{FF2B5EF4-FFF2-40B4-BE49-F238E27FC236}">
                <a16:creationId xmlns:a16="http://schemas.microsoft.com/office/drawing/2014/main" id="{4AFA1756-2FF3-40FE-AC60-944A21920507}"/>
              </a:ext>
            </a:extLst>
          </p:cNvPr>
          <p:cNvSpPr txBox="1"/>
          <p:nvPr/>
        </p:nvSpPr>
        <p:spPr>
          <a:xfrm>
            <a:off x="908438" y="1569348"/>
            <a:ext cx="7560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Straßen: Daten und Fakten</a:t>
            </a:r>
            <a:endParaRPr lang="de-DE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8AC5E6DA-003C-4DE6-B807-34CE03FE5211}"/>
              </a:ext>
            </a:extLst>
          </p:cNvPr>
          <p:cNvSpPr/>
          <p:nvPr/>
        </p:nvSpPr>
        <p:spPr>
          <a:xfrm>
            <a:off x="519918" y="2279687"/>
            <a:ext cx="1062661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de-DE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Im Straßendienst wurden in den vergangenen 5 Jahren insgesamt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212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Mio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zur Verfügung gestellt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2826 Straßenkilometer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verantwortet das Land Südtirol: das sind so viele Kilometer wie von Bozen nach Moskau. Derzeit sind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481 Straßenwärter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im Einsatz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1662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Brücken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und 200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Tunnels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zählen dazu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16,3 Millionen Euro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stehen 2018 für Asphaltierungsarbeiten zur Verfügung. 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Im Jahr verbraucht der Straßendienst im Durchschnitt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14.321 Tonnen Salz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/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5808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FC5CA957-47EB-4795-A51A-EF66B3CE2D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D4F35857-2F24-489D-B260-7789BE55FA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sp>
        <p:nvSpPr>
          <p:cNvPr id="6" name="TextBox 8">
            <a:extLst>
              <a:ext uri="{FF2B5EF4-FFF2-40B4-BE49-F238E27FC236}">
                <a16:creationId xmlns:a16="http://schemas.microsoft.com/office/drawing/2014/main" id="{4AFA1756-2FF3-40FE-AC60-944A21920507}"/>
              </a:ext>
            </a:extLst>
          </p:cNvPr>
          <p:cNvSpPr txBox="1"/>
          <p:nvPr/>
        </p:nvSpPr>
        <p:spPr>
          <a:xfrm>
            <a:off x="908438" y="1569348"/>
            <a:ext cx="7560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Straßen: Daten und Fakten</a:t>
            </a:r>
            <a:endParaRPr lang="de-DE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8AC5E6DA-003C-4DE6-B807-34CE03FE5211}"/>
              </a:ext>
            </a:extLst>
          </p:cNvPr>
          <p:cNvSpPr/>
          <p:nvPr/>
        </p:nvSpPr>
        <p:spPr>
          <a:xfrm>
            <a:off x="547350" y="2438459"/>
            <a:ext cx="11083818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de-DE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Im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Tiefbau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wurden in den vergangenen 5 Jahren insgesamt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389 Mio. Euro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zur Verfügung gestellt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Insgesamt wurden/werden noch bis Jahresende 69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Bauvorhaben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ausgeschrieben.</a:t>
            </a: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Dabei handelt es sich um 13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Tunnels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– 13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Brücken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und 43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Straßenbauvorhaben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und Sicherheitsmaßnahmen 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Weiters sind 128 Belastungsproben an Brücken ausgeschrieben worden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1.849 Aufträge wurden von 2014 bis Mai 2018 im Straßenbereich vergeben - das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Auftragsvolumen</a:t>
            </a:r>
            <a:r>
              <a:rPr lang="de-DE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beträgt rund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514 Mio. Euro</a:t>
            </a:r>
          </a:p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/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3583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FC5CA957-47EB-4795-A51A-EF66B3CE2D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D4F35857-2F24-489D-B260-7789BE55FA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sp>
        <p:nvSpPr>
          <p:cNvPr id="6" name="TextBox 8">
            <a:extLst>
              <a:ext uri="{FF2B5EF4-FFF2-40B4-BE49-F238E27FC236}">
                <a16:creationId xmlns:a16="http://schemas.microsoft.com/office/drawing/2014/main" id="{4AFA1756-2FF3-40FE-AC60-944A21920507}"/>
              </a:ext>
            </a:extLst>
          </p:cNvPr>
          <p:cNvSpPr txBox="1"/>
          <p:nvPr/>
        </p:nvSpPr>
        <p:spPr>
          <a:xfrm>
            <a:off x="908438" y="1569348"/>
            <a:ext cx="7560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Museen: Daten und Fakten</a:t>
            </a:r>
            <a:endParaRPr lang="de-DE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8AC5E6DA-003C-4DE6-B807-34CE03FE5211}"/>
              </a:ext>
            </a:extLst>
          </p:cNvPr>
          <p:cNvSpPr/>
          <p:nvPr/>
        </p:nvSpPr>
        <p:spPr>
          <a:xfrm>
            <a:off x="242550" y="2362259"/>
            <a:ext cx="11797050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Der Abteilung Museen wurden von 2014 bis 2018  rund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45 Millionen Euro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zur Verfügung gestellt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Insgesamt gab es zwischen 2014 und 2017 in den 10 Landesmuseen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3.282.504 Besucher.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Der Besuchertrend ist auch für dieses Jahr positiv </a:t>
            </a:r>
          </a:p>
          <a:p>
            <a:pPr lvl="0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Im Zeitraum 2014 – 2017 haben 1.061.299 Besucher das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Archäologiemuseum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besucht,  806.149 Besucher das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Touriseum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und 403.748 das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Bergbaumuseum </a:t>
            </a:r>
          </a:p>
          <a:p>
            <a:pPr lvl="0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Das Südtiroler Archäologiemuseum hat 2018 seit der Eröffnung 1998 die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5-Millionen-Besuchermarke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überschritten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Aktion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Young&amp;Museum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: 2015-17 haben 10.300 Kinder und Jugendliche im Sommer mit ihrem Abo+ gratis Museen besucht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de-DE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/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10522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FC5CA957-47EB-4795-A51A-EF66B3CE2D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D4F35857-2F24-489D-B260-7789BE55FA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sp>
        <p:nvSpPr>
          <p:cNvPr id="6" name="TextBox 8">
            <a:extLst>
              <a:ext uri="{FF2B5EF4-FFF2-40B4-BE49-F238E27FC236}">
                <a16:creationId xmlns:a16="http://schemas.microsoft.com/office/drawing/2014/main" id="{4AFA1756-2FF3-40FE-AC60-944A21920507}"/>
              </a:ext>
            </a:extLst>
          </p:cNvPr>
          <p:cNvSpPr txBox="1"/>
          <p:nvPr/>
        </p:nvSpPr>
        <p:spPr>
          <a:xfrm>
            <a:off x="903527" y="1413792"/>
            <a:ext cx="7560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Denkmalpflege: Daten und Fakten</a:t>
            </a:r>
            <a:endParaRPr lang="de-DE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8AC5E6DA-003C-4DE6-B807-34CE03FE5211}"/>
              </a:ext>
            </a:extLst>
          </p:cNvPr>
          <p:cNvSpPr/>
          <p:nvPr/>
        </p:nvSpPr>
        <p:spPr>
          <a:xfrm>
            <a:off x="300462" y="2493218"/>
            <a:ext cx="1162331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Der Abteilung Denkmalpflege wurden von 2014 bis 2018  rund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41,6 Millionen Euro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zur Verfügung gestellt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5005 denkmalgeschützte Objekte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gibt es in Südtirol, seit 2014 sind 45 Unterschutzstellungen dazugekommen</a:t>
            </a:r>
          </a:p>
          <a:p>
            <a:pPr lvl="0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Davon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25 Millionen Euro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an Finanzierungsbeiträgen bei 1.419 Anträgen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Seit 2014 wurden 349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archäologische Grabungen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durchgeführt und 8,4 Millionen Euro investiert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Seit 2014 wurden 28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Archivankäufe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Bestandsübernahmen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gemacht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99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Tagungen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Veranstaltungen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wurden zwischen 2014 und 2018 organisiert</a:t>
            </a: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de-DE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/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021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469</Words>
  <Application>Microsoft Office PowerPoint</Application>
  <PresentationFormat>Breitbild</PresentationFormat>
  <Paragraphs>133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Open Sans</vt:lpstr>
      <vt:lpstr>Symbol</vt:lpstr>
      <vt:lpstr>Times New Roman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Gruber, Lotte</dc:creator>
  <cp:lastModifiedBy>Clara, Roman</cp:lastModifiedBy>
  <cp:revision>31</cp:revision>
  <cp:lastPrinted>2018-07-19T13:39:33Z</cp:lastPrinted>
  <dcterms:created xsi:type="dcterms:W3CDTF">2018-07-02T09:44:43Z</dcterms:created>
  <dcterms:modified xsi:type="dcterms:W3CDTF">2018-07-19T13:45:47Z</dcterms:modified>
</cp:coreProperties>
</file>