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4022" r:id="rId2"/>
  </p:sldMasterIdLst>
  <p:notesMasterIdLst>
    <p:notesMasterId r:id="rId21"/>
  </p:notesMasterIdLst>
  <p:handoutMasterIdLst>
    <p:handoutMasterId r:id="rId22"/>
  </p:handoutMasterIdLst>
  <p:sldIdLst>
    <p:sldId id="291" r:id="rId3"/>
    <p:sldId id="642" r:id="rId4"/>
    <p:sldId id="643" r:id="rId5"/>
    <p:sldId id="262" r:id="rId6"/>
    <p:sldId id="685" r:id="rId7"/>
    <p:sldId id="688" r:id="rId8"/>
    <p:sldId id="679" r:id="rId9"/>
    <p:sldId id="607" r:id="rId10"/>
    <p:sldId id="665" r:id="rId11"/>
    <p:sldId id="666" r:id="rId12"/>
    <p:sldId id="669" r:id="rId13"/>
    <p:sldId id="270" r:id="rId14"/>
    <p:sldId id="608" r:id="rId15"/>
    <p:sldId id="593" r:id="rId16"/>
    <p:sldId id="668" r:id="rId17"/>
    <p:sldId id="664" r:id="rId18"/>
    <p:sldId id="275" r:id="rId19"/>
    <p:sldId id="667" r:id="rId20"/>
  </p:sldIdLst>
  <p:sldSz cx="12192000" cy="6858000"/>
  <p:notesSz cx="6808788" cy="99409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hnewein, Thomas" initials="" lastIdx="2" clrIdx="0"/>
  <p:cmAuthor id="2" name="Gruber-Fischnaller Dr. Evelyn Maria" initials="GDEM" lastIdx="2" clrIdx="1">
    <p:extLst>
      <p:ext uri="{19B8F6BF-5375-455C-9EA6-DF929625EA0E}">
        <p15:presenceInfo xmlns:p15="http://schemas.microsoft.com/office/powerpoint/2012/main" userId="S-1-5-21-2330938480-3302640531-4266943399-7647" providerId="AD"/>
      </p:ext>
    </p:extLst>
  </p:cmAuthor>
  <p:cmAuthor id="3" name="Egger, Susanna" initials="ES" lastIdx="2" clrIdx="2">
    <p:extLst>
      <p:ext uri="{19B8F6BF-5375-455C-9EA6-DF929625EA0E}">
        <p15:presenceInfo xmlns:p15="http://schemas.microsoft.com/office/powerpoint/2012/main" userId="S-1-5-21-695230719-2076517378-1542849698-1312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CCCCFF"/>
    <a:srgbClr val="99CCFF"/>
    <a:srgbClr val="6699FF"/>
    <a:srgbClr val="336699"/>
    <a:srgbClr val="FFFFFF"/>
    <a:srgbClr val="FFC000"/>
    <a:srgbClr val="144DA0"/>
    <a:srgbClr val="CD0E1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9" autoAdjust="0"/>
    <p:restoredTop sz="43494" autoAdjust="0"/>
  </p:normalViewPr>
  <p:slideViewPr>
    <p:cSldViewPr>
      <p:cViewPr varScale="1">
        <p:scale>
          <a:sx n="49" d="100"/>
          <a:sy n="49" d="100"/>
        </p:scale>
        <p:origin x="306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258" y="114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uftakt%20PK-LR%2008.08.2019\Daten%20Leistungen%20Sabes_2018%20Grafiken_Gesamt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'Chronisch Kranke'!$B$4</c:f>
              <c:strCache>
                <c:ptCount val="1"/>
                <c:pt idx="0">
                  <c:v>Ipertensione arteriosa e patologie cardiache: ca. 97.000 persone</c:v>
                </c:pt>
              </c:strCache>
            </c:strRef>
          </c:tx>
          <c:spPr>
            <a:solidFill>
              <a:srgbClr val="00CC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de-DE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'Chronisch Kranke'!$C$4</c:f>
              <c:numCache>
                <c:formatCode>0.00%</c:formatCode>
                <c:ptCount val="1"/>
                <c:pt idx="0">
                  <c:v>0.182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AC-4AE6-98F1-D6261B984C96}"/>
            </c:ext>
          </c:extLst>
        </c:ser>
        <c:ser>
          <c:idx val="1"/>
          <c:order val="1"/>
          <c:tx>
            <c:strRef>
              <c:f>'Chronisch Kranke'!$B$5</c:f>
              <c:strCache>
                <c:ptCount val="1"/>
                <c:pt idx="0">
                  <c:v>Tumori: ca. 32.500 persone</c:v>
                </c:pt>
              </c:strCache>
            </c:strRef>
          </c:tx>
          <c:spPr>
            <a:solidFill>
              <a:srgbClr val="00CC9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de-DE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'Chronisch Kranke'!$C$5</c:f>
              <c:numCache>
                <c:formatCode>0.00%</c:formatCode>
                <c:ptCount val="1"/>
                <c:pt idx="0">
                  <c:v>6.0999999999999999E-2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AC-4AE6-98F1-D6261B984C96}"/>
            </c:ext>
          </c:extLst>
        </c:ser>
        <c:ser>
          <c:idx val="2"/>
          <c:order val="2"/>
          <c:tx>
            <c:strRef>
              <c:f>'Chronisch Kranke'!$B$6</c:f>
              <c:strCache>
                <c:ptCount val="1"/>
                <c:pt idx="0">
                  <c:v>Diabete: ca. 22.500 persone</c:v>
                </c:pt>
              </c:strCache>
            </c:strRef>
          </c:tx>
          <c:spPr>
            <a:solidFill>
              <a:srgbClr val="33CC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de-DE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'Chronisch Kranke'!$C$6</c:f>
              <c:numCache>
                <c:formatCode>0.00%</c:formatCode>
                <c:ptCount val="1"/>
                <c:pt idx="0">
                  <c:v>4.2000000000000003E-2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AC-4AE6-98F1-D6261B984C96}"/>
            </c:ext>
          </c:extLst>
        </c:ser>
        <c:ser>
          <c:idx val="3"/>
          <c:order val="3"/>
          <c:tx>
            <c:strRef>
              <c:f>'Chronisch Kranke'!$B$7</c:f>
              <c:strCache>
                <c:ptCount val="1"/>
                <c:pt idx="0">
                  <c:v>Patologie dell’apparato respiratorio: ca. 22.000 persone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de-DE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'Chronisch Kranke'!$C$7</c:f>
              <c:numCache>
                <c:formatCode>0.00%</c:formatCode>
                <c:ptCount val="1"/>
                <c:pt idx="0">
                  <c:v>4.2000000000000003E-2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AC-4AE6-98F1-D6261B984C96}"/>
            </c:ext>
          </c:extLst>
        </c:ser>
        <c:ser>
          <c:idx val="4"/>
          <c:order val="4"/>
          <c:tx>
            <c:strRef>
              <c:f>'Chronisch Kranke'!$B$8</c:f>
              <c:strCache>
                <c:ptCount val="1"/>
                <c:pt idx="0">
                  <c:v>Insufficienza renale: ca. 7.000 persone</c:v>
                </c:pt>
              </c:strCache>
            </c:strRef>
          </c:tx>
          <c:spPr>
            <a:solidFill>
              <a:srgbClr val="FF669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de-DE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'Chronisch Kranke'!$C$8</c:f>
              <c:numCache>
                <c:formatCode>0.00%</c:formatCode>
                <c:ptCount val="1"/>
                <c:pt idx="0">
                  <c:v>1.2999999999999999E-2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AC-4AE6-98F1-D6261B984C96}"/>
            </c:ext>
          </c:extLst>
        </c:ser>
        <c:ser>
          <c:idx val="5"/>
          <c:order val="5"/>
          <c:tx>
            <c:strRef>
              <c:f>'Chronisch Kranke'!$B$9</c:f>
              <c:strCache>
                <c:ptCount val="1"/>
                <c:pt idx="0">
                  <c:v>Alzheimer e demenza: ca. 4.700 persone</c:v>
                </c:pt>
              </c:strCache>
            </c:strRef>
          </c:tx>
          <c:spPr>
            <a:solidFill>
              <a:srgbClr val="FF999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de-DE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'Chronisch Kranke'!$C$9</c:f>
              <c:numCache>
                <c:formatCode>0.00%</c:formatCode>
                <c:ptCount val="1"/>
                <c:pt idx="0">
                  <c:v>8.9999999999999993E-3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FAC-4AE6-98F1-D6261B984C96}"/>
            </c:ext>
          </c:extLst>
        </c:ser>
        <c:ser>
          <c:idx val="6"/>
          <c:order val="6"/>
          <c:tx>
            <c:strRef>
              <c:f>'Chronisch Kranke'!$B$10</c:f>
              <c:strCache>
                <c:ptCount val="1"/>
                <c:pt idx="0">
                  <c:v>Parkinson: ca. 1.500 persone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'Chronisch Kranke'!$C$10</c:f>
              <c:numCache>
                <c:formatCode>0.00%</c:formatCode>
                <c:ptCount val="1"/>
                <c:pt idx="0">
                  <c:v>3.0000000000000001E-3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FAC-4AE6-98F1-D6261B984C9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538121728"/>
        <c:axId val="538120744"/>
      </c:barChart>
      <c:catAx>
        <c:axId val="5381217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8120744"/>
        <c:crosses val="autoZero"/>
        <c:auto val="1"/>
        <c:lblAlgn val="ctr"/>
        <c:lblOffset val="100"/>
        <c:noMultiLvlLbl val="0"/>
      </c:catAx>
      <c:valAx>
        <c:axId val="538120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812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0.50222</cdr:x>
      <cdr:y>0.20272</cdr:y>
    </cdr:from>
    <cdr:to>
      <cdr:x>0.98863</cdr:x>
      <cdr:y>0.31905</cdr:y>
    </cdr:to>
    <cdr:sp macro="" textlink="">
      <cdr:nvSpPr>
        <cdr:cNvPr id="2" name="Textplatzhalter 2">
          <a:extLst xmlns:a="http://schemas.openxmlformats.org/drawingml/2006/main">
            <a:ext uri="{FF2B5EF4-FFF2-40B4-BE49-F238E27FC236}">
              <a16:creationId xmlns:a16="http://schemas.microsoft.com/office/drawing/2014/main" id="{428127A0-69C6-4DF9-B6AD-4EC0C4D9A7AB}"/>
            </a:ext>
          </a:extLst>
        </cdr:cNvPr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5476757" y="1129350"/>
          <a:ext cx="5304367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/>
        <a:lstStyle xmlns:a="http://schemas.openxmlformats.org/drawingml/2006/main">
          <a:lvl1pPr marL="0" indent="0" algn="l" rtl="0" eaLnBrk="0" fontAlgn="base" hangingPunct="0">
            <a:spcBef>
              <a:spcPct val="20000"/>
            </a:spcBef>
            <a:spcAft>
              <a:spcPct val="0"/>
            </a:spcAft>
            <a:buNone/>
            <a:defRPr sz="2400" baseline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lvl1pPr>
          <a:lvl2pPr marL="742950" indent="-285750" algn="l" rtl="0" eaLnBrk="0" fontAlgn="base" hangingPunct="0">
            <a:spcBef>
              <a:spcPct val="20000"/>
            </a:spcBef>
            <a:spcAft>
              <a:spcPct val="0"/>
            </a:spcAft>
            <a:buChar char="–"/>
            <a:defRPr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lvl2pPr>
          <a:lvl3pPr marL="1143000" indent="-228600" algn="l" rtl="0" eaLnBrk="0" fontAlgn="base" hangingPunct="0">
            <a:spcBef>
              <a:spcPct val="20000"/>
            </a:spcBef>
            <a:spcAft>
              <a:spcPct val="0"/>
            </a:spcAft>
            <a:buChar char="•"/>
            <a:defRPr sz="160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lvl3pPr>
          <a:lvl4pPr marL="1600200" indent="-228600" algn="l" rtl="0" eaLnBrk="0" fontAlgn="base" hangingPunct="0">
            <a:spcBef>
              <a:spcPct val="20000"/>
            </a:spcBef>
            <a:spcAft>
              <a:spcPct val="0"/>
            </a:spcAft>
            <a:buChar char="–"/>
            <a:defRPr sz="140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lvl4pPr>
          <a:lvl5pPr marL="2057400" indent="-228600" algn="l" rtl="0" eaLnBrk="0" fontAlgn="base" hangingPunct="0">
            <a:spcBef>
              <a:spcPct val="20000"/>
            </a:spcBef>
            <a:spcAft>
              <a:spcPct val="0"/>
            </a:spcAft>
            <a:buChar char="»"/>
            <a:defRPr sz="120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lvl5pPr>
          <a:lvl6pPr marL="2514600" indent="-228600" algn="l" rtl="0" fontAlgn="base">
            <a:spcBef>
              <a:spcPct val="20000"/>
            </a:spcBef>
            <a:spcAft>
              <a:spcPct val="0"/>
            </a:spcAft>
            <a:buChar char="»"/>
            <a:defRPr sz="2000">
              <a:solidFill>
                <a:schemeClr val="tx1"/>
              </a:solidFill>
              <a:latin typeface="+mn-lt"/>
              <a:cs typeface="+mn-cs"/>
            </a:defRPr>
          </a:lvl6pPr>
          <a:lvl7pPr marL="2971800" indent="-228600" algn="l" rtl="0" fontAlgn="base">
            <a:spcBef>
              <a:spcPct val="20000"/>
            </a:spcBef>
            <a:spcAft>
              <a:spcPct val="0"/>
            </a:spcAft>
            <a:buChar char="»"/>
            <a:defRPr sz="2000">
              <a:solidFill>
                <a:schemeClr val="tx1"/>
              </a:solidFill>
              <a:latin typeface="+mn-lt"/>
              <a:cs typeface="+mn-cs"/>
            </a:defRPr>
          </a:lvl7pPr>
          <a:lvl8pPr marL="3429000" indent="-228600" algn="l" rtl="0" fontAlgn="base">
            <a:spcBef>
              <a:spcPct val="20000"/>
            </a:spcBef>
            <a:spcAft>
              <a:spcPct val="0"/>
            </a:spcAft>
            <a:buChar char="»"/>
            <a:defRPr sz="2000">
              <a:solidFill>
                <a:schemeClr val="tx1"/>
              </a:solidFill>
              <a:latin typeface="+mn-lt"/>
              <a:cs typeface="+mn-cs"/>
            </a:defRPr>
          </a:lvl8pPr>
          <a:lvl9pPr marL="3886200" indent="-228600" algn="l" rtl="0" fontAlgn="base">
            <a:spcBef>
              <a:spcPct val="20000"/>
            </a:spcBef>
            <a:spcAft>
              <a:spcPct val="0"/>
            </a:spcAft>
            <a:buChar char="»"/>
            <a:defRPr sz="2000">
              <a:solidFill>
                <a:schemeClr val="tx1"/>
              </a:solidFill>
              <a:latin typeface="+mn-lt"/>
              <a:cs typeface="+mn-cs"/>
            </a:defRPr>
          </a:lvl9pPr>
        </a:lstStyle>
        <a:p xmlns:a="http://schemas.openxmlformats.org/drawingml/2006/main">
          <a:r>
            <a:rPr lang="de-DE" sz="2800" b="1" kern="1200" dirty="0" err="1">
              <a:solidFill>
                <a:srgbClr val="C00000"/>
              </a:solidFill>
            </a:rPr>
            <a:t>Percentuali</a:t>
          </a:r>
          <a:r>
            <a:rPr lang="de-DE" sz="2800" b="1" kern="1200" dirty="0">
              <a:solidFill>
                <a:srgbClr val="C00000"/>
              </a:solidFill>
            </a:rPr>
            <a:t> </a:t>
          </a:r>
          <a:r>
            <a:rPr lang="de-DE" sz="2800" b="1" kern="1200" dirty="0" err="1">
              <a:solidFill>
                <a:srgbClr val="C00000"/>
              </a:solidFill>
            </a:rPr>
            <a:t>sulla</a:t>
          </a:r>
          <a:r>
            <a:rPr lang="de-DE" sz="2800" b="1" kern="1200" dirty="0">
              <a:solidFill>
                <a:srgbClr val="C00000"/>
              </a:solidFill>
            </a:rPr>
            <a:t> </a:t>
          </a:r>
          <a:r>
            <a:rPr lang="de-DE" sz="2800" b="1" kern="1200" dirty="0" err="1">
              <a:solidFill>
                <a:srgbClr val="C00000"/>
              </a:solidFill>
            </a:rPr>
            <a:t>popolazione</a:t>
          </a:r>
          <a:br>
            <a:rPr lang="de-DE" dirty="0">
              <a:highlight>
                <a:srgbClr val="FFFF00"/>
              </a:highlight>
            </a:rPr>
          </a:br>
          <a:endParaRPr lang="it-IT" dirty="0"/>
        </a:p>
        <a:p xmlns:a="http://schemas.openxmlformats.org/drawingml/2006/main">
          <a:pPr indent="-285750" eaLnBrk="1" hangingPunct="1"/>
          <a:endParaRPr lang="de-DE" kern="1200" dirty="0">
            <a:solidFill>
              <a:schemeClr val="tx2"/>
            </a:solidFill>
            <a:latin typeface="Open Sans"/>
            <a:cs typeface="Arial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D5D81D1-3392-4A65-9B01-561759EFF21A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81" rIns="91557" bIns="45781" numCol="1" anchor="t" anchorCtr="0" compatLnSpc="1">
            <a:prstTxWarp prst="textNoShape">
              <a:avLst/>
            </a:prstTxWarp>
          </a:bodyPr>
          <a:lstStyle>
            <a:lvl1pPr defTabSz="915801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8EF38-716F-4390-A3C6-4F3643422F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856038" y="1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81" rIns="91557" bIns="45781" numCol="1" anchor="t" anchorCtr="0" compatLnSpc="1">
            <a:prstTxWarp prst="textNoShape">
              <a:avLst/>
            </a:prstTxWarp>
          </a:bodyPr>
          <a:lstStyle>
            <a:lvl1pPr algn="r" defTabSz="915801" eaLnBrk="1" hangingPunct="1">
              <a:defRPr sz="1200"/>
            </a:lvl1pPr>
          </a:lstStyle>
          <a:p>
            <a:pPr>
              <a:defRPr/>
            </a:pPr>
            <a:fld id="{B246421C-BBE6-4598-8BB7-05B8CCD60FFA}" type="datetimeFigureOut">
              <a:rPr lang="en-US" altLang="it-IT"/>
              <a:pPr>
                <a:defRPr/>
              </a:pPr>
              <a:t>8/8/2019</a:t>
            </a:fld>
            <a:endParaRPr lang="en-US" alt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05A107-805B-4997-9360-6B5CDDEFD3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" y="9440864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81" rIns="91557" bIns="45781" numCol="1" anchor="b" anchorCtr="0" compatLnSpc="1">
            <a:prstTxWarp prst="textNoShape">
              <a:avLst/>
            </a:prstTxWarp>
          </a:bodyPr>
          <a:lstStyle>
            <a:lvl1pPr defTabSz="915801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9FF7A7-C917-4A8C-81FB-09A348A43A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856038" y="9440864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7" tIns="45781" rIns="91557" bIns="45781" numCol="1" anchor="b" anchorCtr="0" compatLnSpc="1">
            <a:prstTxWarp prst="textNoShape">
              <a:avLst/>
            </a:prstTxWarp>
          </a:bodyPr>
          <a:lstStyle>
            <a:lvl1pPr algn="r" defTabSz="915801" eaLnBrk="1" hangingPunct="1">
              <a:defRPr sz="1200"/>
            </a:lvl1pPr>
          </a:lstStyle>
          <a:p>
            <a:pPr>
              <a:defRPr/>
            </a:pPr>
            <a:fld id="{A70AE914-63AD-4C9D-A2FD-C9CE32BD9B44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75480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FDBD7199-1AE1-466C-B1CA-776FB734187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81" rIns="91557" bIns="45781" numCol="1" anchor="t" anchorCtr="0" compatLnSpc="1">
            <a:prstTxWarp prst="textNoShape">
              <a:avLst/>
            </a:prstTxWarp>
          </a:bodyPr>
          <a:lstStyle>
            <a:lvl1pPr defTabSz="915801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4AF21DE-06D3-4BD2-8DFD-E559B1276D8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1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81" rIns="91557" bIns="45781" numCol="1" anchor="t" anchorCtr="0" compatLnSpc="1">
            <a:prstTxWarp prst="textNoShape">
              <a:avLst/>
            </a:prstTxWarp>
          </a:bodyPr>
          <a:lstStyle>
            <a:lvl1pPr algn="r" defTabSz="915801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D617D1F7-A77C-4BAA-B77B-23AE8B85B7A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AA59FDD4-47B3-4ADF-A42E-503210435F6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21225"/>
            <a:ext cx="544988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81" rIns="91557" bIns="45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/>
              <a:t>Fare clic per modificare gli stili del testo dello schema</a:t>
            </a:r>
          </a:p>
          <a:p>
            <a:pPr lvl="1"/>
            <a:r>
              <a:rPr lang="de-DE" altLang="en-US" noProof="0"/>
              <a:t>Secondo livello</a:t>
            </a:r>
          </a:p>
          <a:p>
            <a:pPr lvl="2"/>
            <a:r>
              <a:rPr lang="de-DE" altLang="en-US" noProof="0"/>
              <a:t>Terzo livello</a:t>
            </a:r>
          </a:p>
          <a:p>
            <a:pPr lvl="3"/>
            <a:r>
              <a:rPr lang="de-DE" altLang="en-US" noProof="0"/>
              <a:t>Quarto livello</a:t>
            </a:r>
          </a:p>
          <a:p>
            <a:pPr lvl="4"/>
            <a:r>
              <a:rPr lang="de-DE" altLang="en-US" noProof="0"/>
              <a:t>Quinto livello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AC380837-E412-448E-B7EB-31FB63B1A1B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864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81" rIns="91557" bIns="45781" numCol="1" anchor="b" anchorCtr="0" compatLnSpc="1">
            <a:prstTxWarp prst="textNoShape">
              <a:avLst/>
            </a:prstTxWarp>
          </a:bodyPr>
          <a:lstStyle>
            <a:lvl1pPr defTabSz="915801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10AA39F5-89E6-4ED5-B241-B6B556FF70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4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7" tIns="45781" rIns="91557" bIns="45781" numCol="1" anchor="b" anchorCtr="0" compatLnSpc="1">
            <a:prstTxWarp prst="textNoShape">
              <a:avLst/>
            </a:prstTxWarp>
          </a:bodyPr>
          <a:lstStyle>
            <a:lvl1pPr algn="r" defTabSz="915801" eaLnBrk="1" hangingPunct="1">
              <a:defRPr sz="1200"/>
            </a:lvl1pPr>
          </a:lstStyle>
          <a:p>
            <a:pPr>
              <a:defRPr/>
            </a:pPr>
            <a:fld id="{9FA04895-A5C5-4425-9A46-0423DA9DF578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94533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63645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10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131044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95481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000" dirty="0"/>
              <a:t>Esempio costi di farmaci approvati sul mercato per INFUSIONE</a:t>
            </a:r>
            <a:r>
              <a:rPr lang="de-DE" sz="1000" dirty="0"/>
              <a:t>: </a:t>
            </a:r>
          </a:p>
          <a:p>
            <a:r>
              <a:rPr lang="de-DE" sz="1000" dirty="0" err="1"/>
              <a:t>Cartzellen</a:t>
            </a:r>
            <a:r>
              <a:rPr lang="de-DE" sz="1000" dirty="0"/>
              <a:t>: 475.000 Euro (Krebsmedikament)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49807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13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05724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14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58372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823416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16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85316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966950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18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91245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97B271-6E6A-4BB1-932C-5CE0CD695C75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369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97B271-6E6A-4BB1-932C-5CE0CD695C75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171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000" dirty="0"/>
              <a:t>Caratteristiche diverse: </a:t>
            </a:r>
          </a:p>
          <a:p>
            <a:r>
              <a:rPr lang="it-IT" sz="1000" dirty="0"/>
              <a:t>Alto Adige 92,2% prestazioni pubbliche e 2,6% di private e 5,1% di servizi convenzionati  </a:t>
            </a:r>
          </a:p>
          <a:p>
            <a:r>
              <a:rPr lang="it-IT" sz="1000" dirty="0"/>
              <a:t>Italia pubblico = 71,8%, privato = 28,2%.</a:t>
            </a:r>
          </a:p>
          <a:p>
            <a:r>
              <a:rPr lang="it-IT" sz="1000" dirty="0"/>
              <a:t>Lombardia: 60-65% Pubblico </a:t>
            </a:r>
          </a:p>
          <a:p>
            <a:endParaRPr lang="de-DE" sz="10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4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95199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10.758</a:t>
            </a: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collaboratrici</a:t>
            </a: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collaboratori</a:t>
            </a:r>
            <a:endParaRPr lang="de-DE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89000" lvl="1" indent="-342900">
              <a:buFont typeface="Symbol" panose="05050102010706020507" pitchFamily="18" charset="2"/>
              <a:buChar char="-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7.274 </a:t>
            </a:r>
            <a:r>
              <a:rPr lang="de-DE" sz="1000" dirty="0" err="1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collaboratrici</a:t>
            </a:r>
            <a:r>
              <a:rPr lang="de-DE" sz="10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1000" dirty="0" err="1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collaboratori</a:t>
            </a:r>
            <a:r>
              <a:rPr lang="de-DE" sz="10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000" dirty="0" err="1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nel</a:t>
            </a:r>
            <a:r>
              <a:rPr lang="de-DE" sz="10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000" dirty="0" err="1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settore</a:t>
            </a:r>
            <a:r>
              <a:rPr lang="de-DE" sz="10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000" dirty="0" err="1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sanitario</a:t>
            </a:r>
            <a:endParaRPr lang="de-DE" sz="1000" dirty="0">
              <a:highlight>
                <a:srgbClr val="FFFF00"/>
              </a:highligh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1.618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medici</a:t>
            </a:r>
            <a:endParaRPr lang="de-DE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3.941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infermieri</a:t>
            </a:r>
            <a:endParaRPr lang="de-DE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539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tecnici</a:t>
            </a: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della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riabilitazione</a:t>
            </a:r>
            <a:endParaRPr lang="de-DE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292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psicologi</a:t>
            </a:r>
            <a:endParaRPr lang="de-DE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Altre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categorie</a:t>
            </a:r>
            <a:endParaRPr lang="de-DE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89000" lvl="1" indent="-342900">
              <a:buFont typeface="Symbol" panose="05050102010706020507" pitchFamily="18" charset="2"/>
              <a:buChar char="-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2.178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tecnici</a:t>
            </a: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889000" lvl="1" indent="-342900">
              <a:buFont typeface="Symbol" panose="05050102010706020507" pitchFamily="18" charset="2"/>
              <a:buChar char="-"/>
            </a:pP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1.258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collaboratrici</a:t>
            </a: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collaboratori</a:t>
            </a:r>
            <a:r>
              <a:rPr lang="de-DE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nell‘amministrazione</a:t>
            </a:r>
            <a:endParaRPr lang="de-DE" sz="1000" dirty="0">
              <a:highlight>
                <a:srgbClr val="FFFF00"/>
              </a:highligh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20267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6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43747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22439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578325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A04895-A5C5-4425-9A46-0423DA9DF578}" type="slidenum">
              <a:rPr lang="de-DE" altLang="en-US" smtClean="0"/>
              <a:pPr>
                <a:defRPr/>
              </a:pPr>
              <a:t>9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39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eit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A92D5BC4-8AB9-4C36-B2E0-8ACC1AB716B5}"/>
              </a:ext>
            </a:extLst>
          </p:cNvPr>
          <p:cNvSpPr/>
          <p:nvPr userDrawn="1"/>
        </p:nvSpPr>
        <p:spPr>
          <a:xfrm flipV="1">
            <a:off x="0" y="1052736"/>
            <a:ext cx="12192000" cy="360040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3432" y="4005064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2711450" y="5229225"/>
            <a:ext cx="8785225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pic>
        <p:nvPicPr>
          <p:cNvPr id="9" name="Grafik 8" descr="Ein Bild, das Screenshot, Visitenkarte enthält.&#10;&#10;Mit hoher Zuverlässigkeit generierte Beschreibung">
            <a:extLst>
              <a:ext uri="{FF2B5EF4-FFF2-40B4-BE49-F238E27FC236}">
                <a16:creationId xmlns:a16="http://schemas.microsoft.com/office/drawing/2014/main" id="{4A840D28-3286-48E1-96C4-C17CF8B6CB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7488" y="111090"/>
            <a:ext cx="9144000" cy="941646"/>
          </a:xfrm>
          <a:prstGeom prst="rect">
            <a:avLst/>
          </a:prstGeom>
        </p:spPr>
      </p:pic>
      <p:pic>
        <p:nvPicPr>
          <p:cNvPr id="10" name="Bild 3">
            <a:extLst>
              <a:ext uri="{FF2B5EF4-FFF2-40B4-BE49-F238E27FC236}">
                <a16:creationId xmlns:a16="http://schemas.microsoft.com/office/drawing/2014/main" id="{C745EB6B-D915-4DD7-BC44-2FB9E06BB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352322"/>
            <a:ext cx="12192000" cy="550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427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75EC5E0-2E5B-4C26-99B4-CB587A897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F78C7E6-5151-40DE-9E5C-6E2193A7C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E689946-1E78-4FE5-9B07-BE842CAF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449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F58A92-2AC6-4215-94E1-D1524E894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C633BA-7C2F-498D-B401-39E970918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58422B5-2474-46E3-BE0A-E006967EE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A472FF-332C-4B8F-844A-60FA79768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A14916-A04A-423F-BD3E-62BEF9509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78DD3E0-F7B8-45FC-92A1-B2992FB94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075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E9738-9176-4685-8A76-AAFF0AB35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4BF4B37-C90F-4905-9A75-5801D18950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00F9F8-A840-4D8B-9975-555956959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1E7492-6F40-41D3-8CBB-09DC1817B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530307-2613-4CE4-8D69-4A60E7099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FB6995E-C13E-4820-8D63-E995A72EB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024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4D987F-6D78-4ADF-8C58-0F8C120C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4235FA2-CC0E-4F4F-A657-93E9321FD8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C00741-B35B-4DE1-B84B-AC3F77882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C183BE-101F-44D9-A114-6B3C66433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9B554B-576B-448B-8845-3B56D34FA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191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B0AA108-F924-4342-81EC-9F65007CE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B03B66-AC6D-47F1-9B4E-1AD8A8BB1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A9FA23-026C-45EB-9DCF-FABB49D7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4E0949-E87B-4602-B896-520EC5E37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5FFDEF-6B25-4186-B9E1-071CBD084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175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rtseit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A92D5BC4-8AB9-4C36-B2E0-8ACC1AB716B5}"/>
              </a:ext>
            </a:extLst>
          </p:cNvPr>
          <p:cNvSpPr/>
          <p:nvPr userDrawn="1"/>
        </p:nvSpPr>
        <p:spPr>
          <a:xfrm flipV="1">
            <a:off x="0" y="1052736"/>
            <a:ext cx="12192000" cy="360040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3432" y="4005064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2711450" y="5229225"/>
            <a:ext cx="8785225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pic>
        <p:nvPicPr>
          <p:cNvPr id="9" name="Grafik 8" descr="Ein Bild, das Screenshot, Visitenkarte enthält.&#10;&#10;Mit hoher Zuverlässigkeit generierte Beschreibung">
            <a:extLst>
              <a:ext uri="{FF2B5EF4-FFF2-40B4-BE49-F238E27FC236}">
                <a16:creationId xmlns:a16="http://schemas.microsoft.com/office/drawing/2014/main" id="{4A840D28-3286-48E1-96C4-C17CF8B6CB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7488" y="111090"/>
            <a:ext cx="9144000" cy="941646"/>
          </a:xfrm>
          <a:prstGeom prst="rect">
            <a:avLst/>
          </a:prstGeom>
        </p:spPr>
      </p:pic>
      <p:pic>
        <p:nvPicPr>
          <p:cNvPr id="10" name="Bild 3">
            <a:extLst>
              <a:ext uri="{FF2B5EF4-FFF2-40B4-BE49-F238E27FC236}">
                <a16:creationId xmlns:a16="http://schemas.microsoft.com/office/drawing/2014/main" id="{C745EB6B-D915-4DD7-BC44-2FB9E06BB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352322"/>
            <a:ext cx="12192000" cy="550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096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unte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67408" y="47667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245682" y="1916832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050A48B-0AC4-4FBC-9257-0FA74A097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22068" y="6380709"/>
            <a:ext cx="3662164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algn="ctr">
              <a:defRPr/>
            </a:pPr>
            <a:r>
              <a:rPr lang="it-IT" dirty="0" err="1"/>
              <a:t>Eingangsbereich</a:t>
            </a:r>
            <a:r>
              <a:rPr lang="it-IT" dirty="0"/>
              <a:t> </a:t>
            </a:r>
            <a:r>
              <a:rPr lang="it-IT" dirty="0" err="1"/>
              <a:t>Krankenhaus</a:t>
            </a:r>
            <a:r>
              <a:rPr lang="it-IT" dirty="0"/>
              <a:t> Brixen</a:t>
            </a:r>
            <a:endParaRPr lang="de-DE" dirty="0"/>
          </a:p>
        </p:txBody>
      </p:sp>
      <p:sp>
        <p:nvSpPr>
          <p:cNvPr id="10" name="Datumsplatzhalter 7">
            <a:extLst>
              <a:ext uri="{FF2B5EF4-FFF2-40B4-BE49-F238E27FC236}">
                <a16:creationId xmlns:a16="http://schemas.microsoft.com/office/drawing/2014/main" id="{F257A7D1-FD4A-4DFB-BEDB-CAEFECDB66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1344" y="638071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6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defRPr>
            </a:lvl1pPr>
          </a:lstStyle>
          <a:p>
            <a:pPr>
              <a:defRPr/>
            </a:pPr>
            <a:r>
              <a:rPr lang="de-DE" dirty="0">
                <a:latin typeface="Fira Sans Medium" charset="0"/>
                <a:ea typeface="Fira Sans Medium" charset="0"/>
                <a:cs typeface="Fira Sans Medium" charset="0"/>
              </a:rPr>
              <a:t>10 Juni 2019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1A144DCA-40DA-4B31-A161-4300E2123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9240" y="6381328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6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pPr algn="r">
              <a:defRPr/>
            </a:pPr>
            <a:r>
              <a:rPr lang="de-DE" dirty="0"/>
              <a:t>1</a:t>
            </a:r>
            <a:r>
              <a:rPr lang="de-DE" dirty="0"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AD95D5C-25F0-41D1-8765-284AF4E033FA}"/>
              </a:ext>
            </a:extLst>
          </p:cNvPr>
          <p:cNvSpPr txBox="1"/>
          <p:nvPr userDrawn="1"/>
        </p:nvSpPr>
        <p:spPr>
          <a:xfrm>
            <a:off x="6816080" y="50127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40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491946-898C-4C69-ADC9-F44C9C31C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7ED6A6-1BF3-4531-AA30-9A3E56753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588749-74D4-474F-957E-52B38EA3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37A0-8D9D-4827-88C9-EC086D86EA50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E725A5-69ED-41DB-8603-6B7E6938D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B17C1D-9326-41D0-934D-2543B2AF3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1DBC2-F388-4043-AC95-30CE234F0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563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E546ED-FFA5-4248-8AEA-7424334868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A33947-8D00-4B68-B061-72D08EBA5B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A1EC2F-A1EE-4305-9A63-B58849CD2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AC548C-2E29-45EC-B6BF-B1CA39A20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A19148-EBBB-47BF-ABB4-837CEEA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415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AD2946-AA4D-4D69-A929-3F43AF1F4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AF836F-CEFE-42E8-B5A2-DF5BAF14D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916385-5A84-4892-ADC3-73BA25ACF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E1E844-0A58-4A5F-8A96-B4C3B1C3F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F238D1-28D5-4092-9F8B-DE666B6A9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311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147E28-43F1-4F8E-BEB4-4007DA177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7B5671-FC85-43D9-9B09-39AA70FCE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B3039B-B84F-409C-98ED-3C93C5BA9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6502A2-2F46-4747-BC3A-88BD73F3A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8C5B76-9159-4DED-BFF5-35105E2B6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22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38DBBE-50A3-47A9-AA1F-523151EBD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7A2CAC-0BC0-4614-8CBD-F867D1F202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FE959B3-18A5-4339-AC96-AC83E6318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0B1781-BD5A-4F2F-B7D8-0BE5E9EA3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78EE36-0B00-4AB1-B2A4-83DEF8957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0F087A-42D3-4B46-9C49-F5BCF5ED7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08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2BF19E-F2E1-4CEC-AB5E-33E241783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520BF4-6362-4798-83EC-A4E4BBB02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F08416-BF5A-406D-82CB-BAA8A9CCD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2AE9DD2-FD82-45C5-BFED-835C558AC6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32ABC50-C384-46D4-89B8-64479C681F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1BD1367-AC7D-4978-BB38-8EEB3ABE2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9DA9F67-394B-450F-A87F-CC48F830E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456D5B2-B591-44D6-B466-2E57A91A9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59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A77D86-5E42-441A-A551-FB908F1BE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0E90C03-650E-4AD7-A734-B6FADFA87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D6DBF7-9419-4471-9BA8-16D2696CC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4ECF47-EEE8-452B-9A28-0A99363AD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25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5813247-85FA-4104-8A03-3E1FD20683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5325" y="2133600"/>
            <a:ext cx="109728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 err="1"/>
              <a:t>Layoutvorlage</a:t>
            </a:r>
            <a:r>
              <a:rPr lang="de-DE" altLang="en-US" dirty="0"/>
              <a:t> für Abteilung Gesundheitswesen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9CAF7BA-4CD6-4879-B0C1-9C844DD7C6B7}"/>
              </a:ext>
            </a:extLst>
          </p:cNvPr>
          <p:cNvSpPr/>
          <p:nvPr userDrawn="1"/>
        </p:nvSpPr>
        <p:spPr>
          <a:xfrm>
            <a:off x="20005" y="5949281"/>
            <a:ext cx="6960096" cy="288032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0CEF7FD-6065-44BB-BA4A-6FAC6F989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22068" y="6380709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it-IT"/>
              <a:t>Eingangsbereich KR Brixen</a:t>
            </a:r>
            <a:endParaRPr lang="de-DE" dirty="0"/>
          </a:p>
        </p:txBody>
      </p:sp>
      <p:sp>
        <p:nvSpPr>
          <p:cNvPr id="9" name="Datumsplatzhalter 7">
            <a:extLst>
              <a:ext uri="{FF2B5EF4-FFF2-40B4-BE49-F238E27FC236}">
                <a16:creationId xmlns:a16="http://schemas.microsoft.com/office/drawing/2014/main" id="{61AE151A-E282-4C63-96DB-9B4212F74F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1344" y="638071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6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defRPr>
            </a:lvl1pPr>
          </a:lstStyle>
          <a:p>
            <a:pPr>
              <a:defRPr/>
            </a:pPr>
            <a:endParaRPr lang="de-DE">
              <a:latin typeface="Fira Sans Medium" charset="0"/>
              <a:ea typeface="Fira Sans Medium" charset="0"/>
              <a:cs typeface="Fira Sans Medium" charset="0"/>
            </a:endParaRPr>
          </a:p>
        </p:txBody>
      </p:sp>
      <p:sp>
        <p:nvSpPr>
          <p:cNvPr id="10" name="Foliennummernplatzhalter 8">
            <a:extLst>
              <a:ext uri="{FF2B5EF4-FFF2-40B4-BE49-F238E27FC236}">
                <a16:creationId xmlns:a16="http://schemas.microsoft.com/office/drawing/2014/main" id="{010A7C94-3E91-4A76-BBA9-58843CFD6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9240" y="6381328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600" dirty="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pPr algn="r">
              <a:defRPr/>
            </a:pPr>
            <a:r>
              <a:rPr lang="de-DE" dirty="0"/>
              <a:t>1</a:t>
            </a:r>
            <a:r>
              <a:rPr lang="de-DE" dirty="0">
                <a:latin typeface="Fira Sans Hair" charset="0"/>
                <a:ea typeface="Fira Sans Hair" charset="0"/>
                <a:cs typeface="Fira Sans Hair" charset="0"/>
              </a:rPr>
              <a:t>|12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2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6AF4C05-210F-4AD3-B665-DC5B321E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43E707-9A4F-472B-956A-82A372F9D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E47D6D-2009-406E-A17F-0AF5CFF09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B7A03-5392-4DF1-9DCC-21A29CAD6E5E}" type="datetimeFigureOut">
              <a:rPr lang="de-DE" smtClean="0"/>
              <a:t>08.08.2019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0564AC-D1EF-4705-B9F8-BD3E12086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F26645-2E2A-4A49-954C-4DDD2C8F0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7712C-569C-4D5C-8BCD-DC50A6A138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32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  <p:sldLayoutId id="214748403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26C21C3E-4DF6-4D31-BF3F-052633401162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3365891C-EE70-4987-A536-CA4C54B9D1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717031"/>
            <a:ext cx="8328248" cy="2159893"/>
          </a:xfrm>
          <a:solidFill>
            <a:schemeClr val="bg1"/>
          </a:solidFill>
        </p:spPr>
        <p:txBody>
          <a:bodyPr lIns="360000" tIns="180000" rIns="360000" bIns="180000"/>
          <a:lstStyle/>
          <a:p>
            <a:pPr algn="l">
              <a:spcAft>
                <a:spcPts val="1200"/>
              </a:spcAft>
            </a:pPr>
            <a:r>
              <a:rPr lang="it-IT" altLang="de-DE" sz="4000" dirty="0"/>
              <a:t>2019 - l</a:t>
            </a:r>
            <a:r>
              <a:rPr lang="de-DE" altLang="de-DE" sz="4000" dirty="0"/>
              <a:t>a salute in Alto </a:t>
            </a:r>
            <a:r>
              <a:rPr lang="de-DE" altLang="de-DE" sz="4000" dirty="0" err="1"/>
              <a:t>Adige</a:t>
            </a:r>
            <a:r>
              <a:rPr lang="de-DE" altLang="de-DE" sz="4000" dirty="0"/>
              <a:t> </a:t>
            </a:r>
            <a:br>
              <a:rPr lang="it-IT" altLang="de-DE" sz="4000" b="0" dirty="0"/>
            </a:br>
            <a:br>
              <a:rPr lang="it-IT" altLang="de-DE" sz="1200" b="0" dirty="0"/>
            </a:br>
            <a:r>
              <a:rPr lang="it-IT" altLang="de-DE" sz="2400" b="0" dirty="0"/>
              <a:t>Stato dell’arte e primi provvedimenti</a:t>
            </a:r>
            <a:br>
              <a:rPr lang="it-IT" altLang="de-DE" sz="2400" b="0" dirty="0"/>
            </a:br>
            <a:r>
              <a:rPr lang="it-IT" altLang="de-DE" sz="2400" b="0" dirty="0"/>
              <a:t>Thomas Widmann, Assessore alla Salute</a:t>
            </a:r>
            <a:endParaRPr lang="de-DE" altLang="de-DE" sz="24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92AEC69-AE0C-40EF-B879-54E5945570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4" t="22200" r="15076"/>
          <a:stretch/>
        </p:blipFill>
        <p:spPr>
          <a:xfrm>
            <a:off x="432294" y="2246854"/>
            <a:ext cx="6311778" cy="3558409"/>
          </a:xfrm>
          <a:prstGeom prst="rect">
            <a:avLst/>
          </a:prstGeom>
        </p:spPr>
      </p:pic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F150424-A406-45DA-BF0A-D5BA9FCF87EC}"/>
              </a:ext>
            </a:extLst>
          </p:cNvPr>
          <p:cNvSpPr txBox="1">
            <a:spLocks/>
          </p:cNvSpPr>
          <p:nvPr/>
        </p:nvSpPr>
        <p:spPr>
          <a:xfrm>
            <a:off x="767408" y="1385600"/>
            <a:ext cx="2545367" cy="64758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indent="0">
              <a:spcBef>
                <a:spcPct val="20000"/>
              </a:spcBef>
              <a:buNone/>
              <a:defRPr sz="2400" baseline="0">
                <a:solidFill>
                  <a:schemeClr val="tx2"/>
                </a:solidFill>
                <a:latin typeface="Open Sans"/>
                <a:ea typeface="Open Sans" panose="020B0606030504020204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9pPr>
          </a:lstStyle>
          <a:p>
            <a:pPr algn="ctr"/>
            <a:r>
              <a:rPr lang="en-US" sz="1800" b="1" dirty="0" err="1">
                <a:solidFill>
                  <a:srgbClr val="0070C0"/>
                </a:solidFill>
              </a:rPr>
              <a:t>Utenti</a:t>
            </a:r>
            <a:r>
              <a:rPr lang="en-US" sz="1800" b="1" dirty="0">
                <a:solidFill>
                  <a:srgbClr val="0070C0"/>
                </a:solidFill>
              </a:rPr>
              <a:t> di </a:t>
            </a:r>
            <a:r>
              <a:rPr lang="en-US" sz="1800" b="1" dirty="0" err="1">
                <a:solidFill>
                  <a:srgbClr val="0070C0"/>
                </a:solidFill>
              </a:rPr>
              <a:t>prestazioni</a:t>
            </a:r>
            <a:r>
              <a:rPr lang="en-US" sz="1800" b="1" dirty="0">
                <a:solidFill>
                  <a:srgbClr val="0070C0"/>
                </a:solidFill>
              </a:rPr>
              <a:t> </a:t>
            </a:r>
            <a:r>
              <a:rPr lang="en-US" sz="1800" b="1" dirty="0" err="1">
                <a:solidFill>
                  <a:srgbClr val="0070C0"/>
                </a:solidFill>
              </a:rPr>
              <a:t>sanitarie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3299C1EB-CCF5-4C55-A222-01C92E74589D}"/>
              </a:ext>
            </a:extLst>
          </p:cNvPr>
          <p:cNvSpPr txBox="1">
            <a:spLocks/>
          </p:cNvSpPr>
          <p:nvPr/>
        </p:nvSpPr>
        <p:spPr>
          <a:xfrm>
            <a:off x="3672816" y="1413260"/>
            <a:ext cx="3013942" cy="64758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indent="0">
              <a:spcBef>
                <a:spcPct val="20000"/>
              </a:spcBef>
              <a:buNone/>
              <a:defRPr sz="2400" baseline="0">
                <a:solidFill>
                  <a:schemeClr val="tx2"/>
                </a:solidFill>
                <a:latin typeface="Open Sans"/>
                <a:ea typeface="Open Sans" panose="020B0606030504020204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9pPr>
          </a:lstStyle>
          <a:p>
            <a:pPr algn="ctr"/>
            <a:r>
              <a:rPr lang="en-US" sz="1800" b="1" dirty="0" err="1">
                <a:solidFill>
                  <a:srgbClr val="0070C0"/>
                </a:solidFill>
              </a:rPr>
              <a:t>Spesa</a:t>
            </a:r>
            <a:r>
              <a:rPr lang="en-US" sz="1800" b="1" dirty="0">
                <a:solidFill>
                  <a:srgbClr val="0070C0"/>
                </a:solidFill>
              </a:rPr>
              <a:t> sanitaria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9B4B7B5-1265-4F06-B772-0876E3634027}"/>
              </a:ext>
            </a:extLst>
          </p:cNvPr>
          <p:cNvSpPr txBox="1">
            <a:spLocks/>
          </p:cNvSpPr>
          <p:nvPr/>
        </p:nvSpPr>
        <p:spPr>
          <a:xfrm>
            <a:off x="6888088" y="1628800"/>
            <a:ext cx="5040560" cy="40324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indent="0">
              <a:spcBef>
                <a:spcPct val="20000"/>
              </a:spcBef>
              <a:buNone/>
              <a:defRPr sz="2400" baseline="0">
                <a:solidFill>
                  <a:schemeClr val="tx2"/>
                </a:solidFill>
                <a:latin typeface="Open Sans"/>
                <a:ea typeface="Open Sans" panose="020B0606030504020204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9pPr>
          </a:lstStyle>
          <a:p>
            <a:r>
              <a:rPr lang="en-US" sz="2800" dirty="0" err="1"/>
              <a:t>Attualmente</a:t>
            </a:r>
            <a:r>
              <a:rPr lang="en-US" sz="2800" dirty="0"/>
              <a:t> in Alto Adige </a:t>
            </a:r>
            <a:r>
              <a:rPr lang="en-US" sz="2800" dirty="0" err="1"/>
              <a:t>vivono</a:t>
            </a:r>
            <a:r>
              <a:rPr lang="en-US" sz="2800" dirty="0"/>
              <a:t> 159.000 </a:t>
            </a:r>
            <a:r>
              <a:rPr lang="en-US" sz="2800" dirty="0" err="1"/>
              <a:t>persone</a:t>
            </a:r>
            <a:r>
              <a:rPr lang="en-US" sz="2800" dirty="0"/>
              <a:t> con </a:t>
            </a:r>
            <a:r>
              <a:rPr lang="en-US" sz="2800" dirty="0" err="1"/>
              <a:t>almeno</a:t>
            </a:r>
            <a:r>
              <a:rPr lang="en-US" sz="2800" dirty="0"/>
              <a:t> una </a:t>
            </a:r>
            <a:r>
              <a:rPr lang="en-US" sz="2800" dirty="0" err="1"/>
              <a:t>malattia</a:t>
            </a:r>
            <a:r>
              <a:rPr lang="en-US" sz="2800" dirty="0"/>
              <a:t> </a:t>
            </a:r>
            <a:r>
              <a:rPr lang="en-US" sz="2800" dirty="0" err="1"/>
              <a:t>cronica</a:t>
            </a:r>
            <a:r>
              <a:rPr lang="en-US" sz="2800" dirty="0"/>
              <a:t> (29,8%). </a:t>
            </a:r>
            <a:r>
              <a:rPr lang="en-US" sz="2800" dirty="0" err="1"/>
              <a:t>Queste</a:t>
            </a:r>
            <a:r>
              <a:rPr lang="en-US" sz="2800" dirty="0"/>
              <a:t> </a:t>
            </a:r>
            <a:r>
              <a:rPr lang="en-US" sz="2800" dirty="0" err="1"/>
              <a:t>assorbono</a:t>
            </a:r>
            <a:r>
              <a:rPr lang="en-US" sz="2800" dirty="0"/>
              <a:t> </a:t>
            </a:r>
            <a:r>
              <a:rPr lang="en-US" sz="2800" dirty="0" err="1"/>
              <a:t>già</a:t>
            </a:r>
            <a:r>
              <a:rPr lang="en-US" sz="2800" dirty="0"/>
              <a:t> </a:t>
            </a:r>
            <a:r>
              <a:rPr lang="en-US" sz="2800" dirty="0" err="1"/>
              <a:t>ora</a:t>
            </a:r>
            <a:r>
              <a:rPr lang="en-US" sz="2800" dirty="0"/>
              <a:t> </a:t>
            </a:r>
            <a:r>
              <a:rPr lang="en-US" sz="2800" dirty="0" err="1"/>
              <a:t>il</a:t>
            </a:r>
            <a:r>
              <a:rPr lang="en-US" sz="2800" dirty="0"/>
              <a:t> 76,1% della </a:t>
            </a:r>
            <a:r>
              <a:rPr lang="en-US" sz="2800" dirty="0" err="1"/>
              <a:t>spesa</a:t>
            </a:r>
            <a:r>
              <a:rPr lang="en-US" sz="2800" dirty="0"/>
              <a:t> sanitaria.</a:t>
            </a:r>
          </a:p>
          <a:p>
            <a:endParaRPr lang="en-US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800" dirty="0" err="1"/>
              <a:t>Anziani</a:t>
            </a:r>
            <a:r>
              <a:rPr lang="en-US" sz="1800" dirty="0"/>
              <a:t> con </a:t>
            </a:r>
            <a:r>
              <a:rPr lang="en-US" sz="1800" dirty="0" err="1"/>
              <a:t>malattie</a:t>
            </a:r>
            <a:r>
              <a:rPr lang="en-US" sz="1800" dirty="0"/>
              <a:t> </a:t>
            </a:r>
            <a:r>
              <a:rPr lang="en-US" sz="1800" dirty="0" err="1"/>
              <a:t>croniche</a:t>
            </a:r>
            <a:r>
              <a:rPr lang="en-US" sz="1800" dirty="0"/>
              <a:t>: 78.000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800" dirty="0"/>
              <a:t>Nel 2035 </a:t>
            </a:r>
            <a:r>
              <a:rPr lang="en-US" sz="1800" dirty="0" err="1"/>
              <a:t>aumenteranno</a:t>
            </a:r>
            <a:r>
              <a:rPr lang="en-US" sz="1800" dirty="0"/>
              <a:t> a 110.000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2D9762AD-2AB0-4C2D-9382-A8CEA9DB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116632"/>
            <a:ext cx="11233248" cy="108108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dirty="0"/>
              <a:t>Assistenza e cura di malati cronici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C94A78-C2D6-4429-9E3F-CD1541AB88A5}"/>
              </a:ext>
            </a:extLst>
          </p:cNvPr>
          <p:cNvSpPr txBox="1"/>
          <p:nvPr/>
        </p:nvSpPr>
        <p:spPr>
          <a:xfrm>
            <a:off x="1631504" y="5229201"/>
            <a:ext cx="352839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dirty="0"/>
              <a:t>Persone con malattie croniche</a:t>
            </a:r>
            <a:endParaRPr lang="de-DE" sz="14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3DD4915-B2A5-4B06-90DC-297AB767CB4A}"/>
              </a:ext>
            </a:extLst>
          </p:cNvPr>
          <p:cNvSpPr txBox="1"/>
          <p:nvPr/>
        </p:nvSpPr>
        <p:spPr>
          <a:xfrm>
            <a:off x="1631504" y="5517234"/>
            <a:ext cx="33843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dirty="0"/>
              <a:t>Persone con malattie non croniche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16220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620898C9-117C-4517-A137-4F4FB19BFC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632080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el 1">
            <a:extLst>
              <a:ext uri="{FF2B5EF4-FFF2-40B4-BE49-F238E27FC236}">
                <a16:creationId xmlns:a16="http://schemas.microsoft.com/office/drawing/2014/main" id="{A61CEC40-B450-46DC-865A-98AC682CAF4A}"/>
              </a:ext>
            </a:extLst>
          </p:cNvPr>
          <p:cNvSpPr txBox="1">
            <a:spLocks/>
          </p:cNvSpPr>
          <p:nvPr/>
        </p:nvSpPr>
        <p:spPr>
          <a:xfrm>
            <a:off x="767408" y="44624"/>
            <a:ext cx="11017224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t-IT">
                <a:solidFill>
                  <a:schemeClr val="tx1"/>
                </a:solidFill>
              </a:rPr>
              <a:t>Assistenza e cura di malati cronici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44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CF0C02A4-953C-477B-AED5-B7F16343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896" y="476672"/>
            <a:ext cx="6580312" cy="1081088"/>
          </a:xfrm>
        </p:spPr>
        <p:txBody>
          <a:bodyPr/>
          <a:lstStyle/>
          <a:p>
            <a:r>
              <a:rPr lang="it-IT" dirty="0"/>
              <a:t>Sviluppi in medicina e tecnologia</a:t>
            </a:r>
            <a:endParaRPr lang="de-AT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5CA9C07B-F9DF-4531-A97B-E8D2E7960506}"/>
              </a:ext>
            </a:extLst>
          </p:cNvPr>
          <p:cNvSpPr txBox="1">
            <a:spLocks/>
          </p:cNvSpPr>
          <p:nvPr/>
        </p:nvSpPr>
        <p:spPr>
          <a:xfrm>
            <a:off x="5735960" y="1772816"/>
            <a:ext cx="6109080" cy="378203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eaLnBrk="0" fontAlgn="auto" hangingPunct="0">
              <a:spcBef>
                <a:spcPts val="0"/>
              </a:spcBef>
              <a:spcAft>
                <a:spcPts val="0"/>
              </a:spcAft>
              <a:defRPr sz="1600" kern="1200" dirty="0">
                <a:solidFill>
                  <a:schemeClr val="accent5">
                    <a:lumMod val="50000"/>
                  </a:schemeClr>
                </a:solidFill>
                <a:latin typeface="Fira Sans Hair" charset="0"/>
                <a:ea typeface="Fira Sans Hair" charset="0"/>
                <a:cs typeface="Fira Sans Hair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it-IT" sz="3200" dirty="0">
                <a:latin typeface="Open Sans" panose="020B0606030504020204"/>
              </a:rPr>
              <a:t>Esempi: </a:t>
            </a:r>
          </a:p>
          <a:p>
            <a:pPr marL="342900" indent="-342900">
              <a:buFontTx/>
              <a:buChar char="-"/>
            </a:pPr>
            <a:r>
              <a:rPr lang="de-DE" sz="3200" b="1" dirty="0" err="1">
                <a:solidFill>
                  <a:srgbClr val="C00000"/>
                </a:solidFill>
                <a:latin typeface="Open Sans" panose="020B0606030504020204"/>
              </a:rPr>
              <a:t>Procedure</a:t>
            </a:r>
            <a:r>
              <a:rPr lang="de-DE" sz="3200" b="1" dirty="0">
                <a:solidFill>
                  <a:srgbClr val="C00000"/>
                </a:solidFill>
                <a:latin typeface="Open Sans" panose="020B0606030504020204"/>
              </a:rPr>
              <a:t> e </a:t>
            </a:r>
            <a:r>
              <a:rPr lang="de-DE" sz="3200" b="1" dirty="0" err="1">
                <a:solidFill>
                  <a:srgbClr val="C00000"/>
                </a:solidFill>
                <a:latin typeface="Open Sans" panose="020B0606030504020204"/>
              </a:rPr>
              <a:t>metodi</a:t>
            </a:r>
            <a:r>
              <a:rPr lang="de-DE" sz="3200" b="1" dirty="0">
                <a:solidFill>
                  <a:srgbClr val="C00000"/>
                </a:solidFill>
                <a:latin typeface="Open Sans" panose="020B0606030504020204"/>
              </a:rPr>
              <a:t> di </a:t>
            </a:r>
            <a:r>
              <a:rPr lang="de-DE" sz="3200" b="1" dirty="0" err="1">
                <a:solidFill>
                  <a:srgbClr val="C00000"/>
                </a:solidFill>
                <a:latin typeface="Open Sans" panose="020B0606030504020204"/>
              </a:rPr>
              <a:t>cura</a:t>
            </a:r>
            <a:r>
              <a:rPr lang="de-DE" sz="3200" b="1" dirty="0">
                <a:solidFill>
                  <a:srgbClr val="C00000"/>
                </a:solidFill>
                <a:latin typeface="Open Sans" panose="020B0606030504020204"/>
              </a:rPr>
              <a:t> </a:t>
            </a:r>
            <a:r>
              <a:rPr lang="de-DE" sz="3200" b="1" dirty="0" err="1">
                <a:solidFill>
                  <a:srgbClr val="C00000"/>
                </a:solidFill>
                <a:latin typeface="Open Sans" panose="020B0606030504020204"/>
              </a:rPr>
              <a:t>innovativi</a:t>
            </a:r>
            <a:r>
              <a:rPr lang="de-DE" sz="3200" b="1" dirty="0">
                <a:solidFill>
                  <a:srgbClr val="C00000"/>
                </a:solidFill>
                <a:latin typeface="Open Sans" panose="020B0606030504020204"/>
              </a:rPr>
              <a:t> </a:t>
            </a:r>
            <a:r>
              <a:rPr lang="de-DE" sz="3200" dirty="0">
                <a:latin typeface="Open Sans" panose="020B0606030504020204"/>
              </a:rPr>
              <a:t>= </a:t>
            </a:r>
            <a:r>
              <a:rPr lang="de-DE" sz="3200" dirty="0" err="1">
                <a:latin typeface="Open Sans" panose="020B0606030504020204"/>
              </a:rPr>
              <a:t>incrementi</a:t>
            </a:r>
            <a:r>
              <a:rPr lang="de-DE" sz="3200" dirty="0">
                <a:latin typeface="Open Sans" panose="020B0606030504020204"/>
              </a:rPr>
              <a:t> di </a:t>
            </a:r>
            <a:r>
              <a:rPr lang="de-DE" sz="3200" dirty="0" err="1">
                <a:latin typeface="Open Sans" panose="020B0606030504020204"/>
              </a:rPr>
              <a:t>costi</a:t>
            </a:r>
            <a:r>
              <a:rPr lang="de-DE" sz="3200" dirty="0">
                <a:latin typeface="Open Sans" panose="020B0606030504020204"/>
              </a:rPr>
              <a:t> </a:t>
            </a:r>
            <a:r>
              <a:rPr lang="de-DE" sz="3200" dirty="0" err="1">
                <a:latin typeface="Open Sans" panose="020B0606030504020204"/>
              </a:rPr>
              <a:t>enormi</a:t>
            </a:r>
            <a:r>
              <a:rPr lang="de-DE" sz="3200" dirty="0">
                <a:latin typeface="Open Sans" panose="020B0606030504020204"/>
              </a:rPr>
              <a:t>  </a:t>
            </a:r>
          </a:p>
          <a:p>
            <a:pPr marL="342900" indent="-342900">
              <a:buFontTx/>
              <a:buChar char="-"/>
            </a:pPr>
            <a:r>
              <a:rPr lang="de-DE" sz="3200" b="1" dirty="0" err="1">
                <a:solidFill>
                  <a:srgbClr val="C00000"/>
                </a:solidFill>
                <a:latin typeface="Open Sans" panose="020B0606030504020204"/>
              </a:rPr>
              <a:t>Medicinali</a:t>
            </a:r>
            <a:r>
              <a:rPr lang="de-DE" sz="3200" b="1" dirty="0">
                <a:solidFill>
                  <a:srgbClr val="C00000"/>
                </a:solidFill>
                <a:latin typeface="Open Sans" panose="020B0606030504020204"/>
              </a:rPr>
              <a:t> di </a:t>
            </a:r>
            <a:r>
              <a:rPr lang="de-DE" sz="3200" b="1" dirty="0" err="1">
                <a:solidFill>
                  <a:srgbClr val="C00000"/>
                </a:solidFill>
                <a:latin typeface="Open Sans" panose="020B0606030504020204"/>
              </a:rPr>
              <a:t>nuova</a:t>
            </a:r>
            <a:r>
              <a:rPr lang="de-DE" sz="3200" b="1" dirty="0">
                <a:solidFill>
                  <a:srgbClr val="C00000"/>
                </a:solidFill>
                <a:latin typeface="Open Sans" panose="020B0606030504020204"/>
              </a:rPr>
              <a:t> </a:t>
            </a:r>
            <a:r>
              <a:rPr lang="de-DE" sz="3200" b="1" dirty="0" err="1">
                <a:solidFill>
                  <a:srgbClr val="C00000"/>
                </a:solidFill>
                <a:latin typeface="Open Sans" panose="020B0606030504020204"/>
              </a:rPr>
              <a:t>generazione</a:t>
            </a:r>
            <a:r>
              <a:rPr lang="de-DE" sz="3200" b="1" dirty="0">
                <a:solidFill>
                  <a:srgbClr val="C00000"/>
                </a:solidFill>
                <a:latin typeface="Open Sans" panose="020B0606030504020204"/>
              </a:rPr>
              <a:t> </a:t>
            </a:r>
            <a:r>
              <a:rPr lang="de-DE" sz="3200" dirty="0">
                <a:latin typeface="Open Sans" panose="020B0606030504020204"/>
              </a:rPr>
              <a:t>p.es. per </a:t>
            </a:r>
            <a:r>
              <a:rPr lang="de-DE" sz="3200" dirty="0" err="1">
                <a:latin typeface="Open Sans" panose="020B0606030504020204"/>
              </a:rPr>
              <a:t>patologie</a:t>
            </a:r>
            <a:r>
              <a:rPr lang="de-DE" sz="3200" dirty="0">
                <a:latin typeface="Open Sans" panose="020B0606030504020204"/>
              </a:rPr>
              <a:t> </a:t>
            </a:r>
            <a:r>
              <a:rPr lang="de-DE" sz="3200" dirty="0" err="1">
                <a:latin typeface="Open Sans" panose="020B0606030504020204"/>
              </a:rPr>
              <a:t>tumorali</a:t>
            </a:r>
            <a:r>
              <a:rPr lang="de-DE" sz="3200" dirty="0">
                <a:latin typeface="Open Sans" panose="020B0606030504020204"/>
              </a:rPr>
              <a:t> e </a:t>
            </a:r>
            <a:r>
              <a:rPr lang="de-DE" sz="3200" dirty="0" err="1">
                <a:latin typeface="Open Sans" panose="020B0606030504020204"/>
              </a:rPr>
              <a:t>epatite</a:t>
            </a:r>
            <a:r>
              <a:rPr lang="de-DE" sz="3200" dirty="0">
                <a:latin typeface="Open Sans" panose="020B0606030504020204"/>
              </a:rPr>
              <a:t> C</a:t>
            </a:r>
          </a:p>
        </p:txBody>
      </p:sp>
      <p:pic>
        <p:nvPicPr>
          <p:cNvPr id="5122" name="Grafik 2" descr="image009">
            <a:extLst>
              <a:ext uri="{FF2B5EF4-FFF2-40B4-BE49-F238E27FC236}">
                <a16:creationId xmlns:a16="http://schemas.microsoft.com/office/drawing/2014/main" id="{D3D66127-6E3A-4BAC-B17A-68AF75788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1554352"/>
            <a:ext cx="40005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477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26C21C3E-4DF6-4D31-BF3F-052633401162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3365891C-EE70-4987-A536-CA4C54B9D1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933056"/>
            <a:ext cx="8328248" cy="1584176"/>
          </a:xfrm>
        </p:spPr>
        <p:txBody>
          <a:bodyPr lIns="360000" tIns="180000" rIns="360000" bIns="180000"/>
          <a:lstStyle/>
          <a:p>
            <a:pPr algn="l"/>
            <a:r>
              <a:rPr lang="de-DE" altLang="de-DE" sz="3600" dirty="0"/>
              <a:t>Primi </a:t>
            </a:r>
            <a:r>
              <a:rPr lang="de-DE" altLang="de-DE" sz="3600" dirty="0" err="1"/>
              <a:t>interventi</a:t>
            </a:r>
            <a:endParaRPr lang="de-DE" altLang="de-DE" sz="3600" dirty="0"/>
          </a:p>
        </p:txBody>
      </p:sp>
    </p:spTree>
    <p:extLst>
      <p:ext uri="{BB962C8B-B14F-4D97-AF65-F5344CB8AC3E}">
        <p14:creationId xmlns:p14="http://schemas.microsoft.com/office/powerpoint/2010/main" val="3453552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E4636-E8DC-47DB-9F5E-195B2E6C5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404664"/>
            <a:ext cx="11404848" cy="1081088"/>
          </a:xfrm>
        </p:spPr>
        <p:txBody>
          <a:bodyPr/>
          <a:lstStyle/>
          <a:p>
            <a:r>
              <a:rPr lang="de-DE" dirty="0"/>
              <a:t>1. </a:t>
            </a:r>
            <a:r>
              <a:rPr lang="de-DE" dirty="0" err="1"/>
              <a:t>Interventi</a:t>
            </a:r>
            <a:r>
              <a:rPr lang="de-DE" dirty="0"/>
              <a:t> per </a:t>
            </a:r>
            <a:r>
              <a:rPr lang="de-DE" dirty="0" err="1"/>
              <a:t>l‘ottimizzazione</a:t>
            </a:r>
            <a:r>
              <a:rPr lang="de-DE" dirty="0"/>
              <a:t> del </a:t>
            </a:r>
            <a:r>
              <a:rPr lang="de-DE" dirty="0" err="1"/>
              <a:t>pronto</a:t>
            </a:r>
            <a:r>
              <a:rPr lang="de-DE" dirty="0"/>
              <a:t> </a:t>
            </a:r>
            <a:r>
              <a:rPr lang="de-DE" dirty="0" err="1"/>
              <a:t>soccorso</a:t>
            </a:r>
            <a:r>
              <a:rPr lang="de-DE" dirty="0"/>
              <a:t> di Bolzano</a:t>
            </a:r>
            <a:endParaRPr lang="it-IT" dirty="0">
              <a:highlight>
                <a:srgbClr val="FFFF00"/>
              </a:highlight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A7C410-6174-45A9-8F4B-A454EB28A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6960" y="2528900"/>
            <a:ext cx="11233248" cy="1800200"/>
          </a:xfrm>
        </p:spPr>
        <p:txBody>
          <a:bodyPr/>
          <a:lstStyle/>
          <a:p>
            <a:pPr lvl="1" indent="0">
              <a:buNone/>
            </a:pPr>
            <a:r>
              <a:rPr lang="de-DE" sz="3200" b="1" kern="1200" dirty="0" err="1">
                <a:solidFill>
                  <a:srgbClr val="C00000"/>
                </a:solidFill>
              </a:rPr>
              <a:t>Obiettivo</a:t>
            </a:r>
            <a:r>
              <a:rPr lang="de-DE" sz="3200" b="1" kern="1200" dirty="0">
                <a:solidFill>
                  <a:srgbClr val="C00000"/>
                </a:solidFill>
              </a:rPr>
              <a:t> per </a:t>
            </a:r>
            <a:r>
              <a:rPr lang="de-DE" sz="3200" b="1" kern="1200" dirty="0" err="1">
                <a:solidFill>
                  <a:srgbClr val="C00000"/>
                </a:solidFill>
              </a:rPr>
              <a:t>l‘Azienda</a:t>
            </a:r>
            <a:r>
              <a:rPr lang="de-DE" sz="3200" b="1" kern="1200" dirty="0">
                <a:solidFill>
                  <a:srgbClr val="C00000"/>
                </a:solidFill>
              </a:rPr>
              <a:t> </a:t>
            </a:r>
            <a:r>
              <a:rPr lang="de-DE" sz="3200" b="1" kern="1200" dirty="0" err="1">
                <a:solidFill>
                  <a:srgbClr val="C00000"/>
                </a:solidFill>
              </a:rPr>
              <a:t>Sanitaria</a:t>
            </a:r>
            <a:r>
              <a:rPr lang="de-DE" sz="3200" b="1" kern="1200" dirty="0">
                <a:solidFill>
                  <a:srgbClr val="C00000"/>
                </a:solidFill>
              </a:rPr>
              <a:t>: 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3200" b="1" dirty="0" err="1"/>
              <a:t>dimezzamento</a:t>
            </a:r>
            <a:r>
              <a:rPr lang="de-DE" sz="3200" b="1" dirty="0"/>
              <a:t> </a:t>
            </a:r>
            <a:r>
              <a:rPr lang="de-DE" sz="3200" b="1" dirty="0" err="1"/>
              <a:t>dei</a:t>
            </a:r>
            <a:r>
              <a:rPr lang="de-DE" sz="3200" b="1" dirty="0"/>
              <a:t> </a:t>
            </a:r>
            <a:r>
              <a:rPr lang="de-DE" sz="3200" b="1" dirty="0" err="1"/>
              <a:t>tempi</a:t>
            </a:r>
            <a:r>
              <a:rPr lang="de-DE" sz="3200" b="1" dirty="0"/>
              <a:t> di </a:t>
            </a:r>
            <a:r>
              <a:rPr lang="de-DE" sz="3200" b="1" dirty="0" err="1"/>
              <a:t>attesa</a:t>
            </a:r>
            <a:r>
              <a:rPr lang="de-DE" sz="3200" b="1" dirty="0"/>
              <a:t> e </a:t>
            </a:r>
            <a:r>
              <a:rPr lang="de-DE" sz="3200" b="1" dirty="0" err="1"/>
              <a:t>cura</a:t>
            </a:r>
            <a:r>
              <a:rPr lang="de-DE" sz="3200" b="1" dirty="0"/>
              <a:t> </a:t>
            </a:r>
            <a:r>
              <a:rPr lang="de-DE" sz="3200" dirty="0" err="1"/>
              <a:t>presso</a:t>
            </a:r>
            <a:r>
              <a:rPr lang="de-DE" sz="3200" dirty="0"/>
              <a:t> </a:t>
            </a:r>
            <a:r>
              <a:rPr lang="de-DE" sz="3200" dirty="0" err="1"/>
              <a:t>il</a:t>
            </a:r>
            <a:r>
              <a:rPr lang="de-DE" sz="3200" dirty="0"/>
              <a:t> </a:t>
            </a:r>
            <a:r>
              <a:rPr lang="de-DE" sz="3200" dirty="0" err="1"/>
              <a:t>Pronto</a:t>
            </a:r>
            <a:r>
              <a:rPr lang="de-DE" sz="3200" dirty="0"/>
              <a:t> </a:t>
            </a:r>
            <a:r>
              <a:rPr lang="de-DE" sz="3200" dirty="0" err="1"/>
              <a:t>soccorso</a:t>
            </a:r>
            <a:r>
              <a:rPr lang="de-DE" sz="3200" dirty="0"/>
              <a:t> di Bolzano </a:t>
            </a:r>
            <a:r>
              <a:rPr lang="de-DE" sz="3200" b="1" dirty="0" err="1"/>
              <a:t>entro</a:t>
            </a:r>
            <a:r>
              <a:rPr lang="de-DE" sz="3200" b="1" dirty="0"/>
              <a:t> 1 anno</a:t>
            </a:r>
            <a:endParaRPr lang="it-IT" sz="3200" b="1" dirty="0"/>
          </a:p>
          <a:p>
            <a:pPr marL="1085850" lvl="1" indent="-342900">
              <a:buFont typeface="Symbol" panose="05050102010706020507" pitchFamily="18" charset="2"/>
              <a:buChar char="-"/>
            </a:pPr>
            <a:endParaRPr lang="de-DE" sz="2400" dirty="0"/>
          </a:p>
          <a:p>
            <a:pPr lvl="1" indent="0">
              <a:buNone/>
            </a:pP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886007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A7C410-6174-45A9-8F4B-A454EB28A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344" y="1196752"/>
            <a:ext cx="11233248" cy="4176464"/>
          </a:xfrm>
        </p:spPr>
        <p:txBody>
          <a:bodyPr/>
          <a:lstStyle/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800" b="1" kern="1200" dirty="0">
                <a:solidFill>
                  <a:srgbClr val="C00000"/>
                </a:solidFill>
              </a:rPr>
              <a:t>Service-Point des ärztlichen Bereitschaftsdienstes </a:t>
            </a:r>
            <a:r>
              <a:rPr lang="de-DE" sz="2800" dirty="0"/>
              <a:t>wurde am 2.4.2019 im Krankenhaus Bozen eröffnet</a:t>
            </a:r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800" dirty="0" err="1"/>
              <a:t>Nell‘autunno</a:t>
            </a:r>
            <a:r>
              <a:rPr lang="de-DE" sz="2800" dirty="0"/>
              <a:t> </a:t>
            </a:r>
            <a:r>
              <a:rPr lang="de-DE" sz="2800" dirty="0" err="1"/>
              <a:t>apertura</a:t>
            </a:r>
            <a:r>
              <a:rPr lang="de-DE" sz="2800" dirty="0"/>
              <a:t> di </a:t>
            </a:r>
            <a:r>
              <a:rPr lang="de-DE" sz="2800" dirty="0" err="1"/>
              <a:t>un</a:t>
            </a:r>
            <a:r>
              <a:rPr lang="de-DE" sz="2800" dirty="0"/>
              <a:t> „</a:t>
            </a:r>
            <a:r>
              <a:rPr lang="de-DE" sz="2800" b="1" kern="1200" dirty="0" err="1">
                <a:solidFill>
                  <a:srgbClr val="C00000"/>
                </a:solidFill>
              </a:rPr>
              <a:t>ambulatorio</a:t>
            </a:r>
            <a:r>
              <a:rPr lang="de-DE" sz="2800" b="1" kern="1200" dirty="0">
                <a:solidFill>
                  <a:srgbClr val="C00000"/>
                </a:solidFill>
              </a:rPr>
              <a:t> per le </a:t>
            </a:r>
            <a:r>
              <a:rPr lang="de-DE" sz="2800" b="1" kern="1200" dirty="0" err="1">
                <a:solidFill>
                  <a:srgbClr val="C00000"/>
                </a:solidFill>
              </a:rPr>
              <a:t>cure</a:t>
            </a:r>
            <a:r>
              <a:rPr lang="de-DE" sz="2800" b="1" kern="1200" dirty="0">
                <a:solidFill>
                  <a:srgbClr val="C00000"/>
                </a:solidFill>
              </a:rPr>
              <a:t> </a:t>
            </a:r>
            <a:r>
              <a:rPr lang="de-DE" sz="2800" b="1" kern="1200" dirty="0" err="1">
                <a:solidFill>
                  <a:srgbClr val="C00000"/>
                </a:solidFill>
              </a:rPr>
              <a:t>primarie</a:t>
            </a:r>
            <a:r>
              <a:rPr lang="de-DE" sz="2800" b="1" kern="1200" dirty="0">
                <a:solidFill>
                  <a:srgbClr val="C00000"/>
                </a:solidFill>
              </a:rPr>
              <a:t>“</a:t>
            </a:r>
            <a:endParaRPr lang="de-DE" sz="2800" dirty="0"/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800" dirty="0" err="1"/>
              <a:t>dal</a:t>
            </a:r>
            <a:r>
              <a:rPr lang="de-DE" sz="2800" dirty="0"/>
              <a:t> 01.12. </a:t>
            </a:r>
            <a:r>
              <a:rPr lang="de-DE" sz="2800" dirty="0" err="1"/>
              <a:t>introduzione</a:t>
            </a:r>
            <a:r>
              <a:rPr lang="de-DE" sz="2800" dirty="0"/>
              <a:t> </a:t>
            </a:r>
            <a:r>
              <a:rPr lang="de-DE" sz="2800" b="1" kern="1200" dirty="0" err="1">
                <a:solidFill>
                  <a:srgbClr val="C00000"/>
                </a:solidFill>
              </a:rPr>
              <a:t>compartecipazione</a:t>
            </a:r>
            <a:r>
              <a:rPr lang="de-DE" sz="2800" dirty="0"/>
              <a:t> per </a:t>
            </a:r>
            <a:r>
              <a:rPr lang="de-DE" sz="2800" dirty="0" err="1"/>
              <a:t>accessi</a:t>
            </a:r>
            <a:r>
              <a:rPr lang="de-DE" sz="2800" dirty="0"/>
              <a:t> </a:t>
            </a:r>
            <a:r>
              <a:rPr lang="de-DE" sz="2800" dirty="0" err="1"/>
              <a:t>inappropriati</a:t>
            </a:r>
            <a:r>
              <a:rPr lang="de-DE" sz="2800" dirty="0"/>
              <a:t> </a:t>
            </a:r>
            <a:r>
              <a:rPr lang="de-DE" sz="2800" dirty="0" err="1"/>
              <a:t>nel</a:t>
            </a:r>
            <a:r>
              <a:rPr lang="de-DE" sz="2800" dirty="0"/>
              <a:t> </a:t>
            </a:r>
            <a:r>
              <a:rPr lang="de-DE" sz="2800" dirty="0" err="1"/>
              <a:t>Pronto</a:t>
            </a:r>
            <a:r>
              <a:rPr lang="de-DE" sz="2800" dirty="0"/>
              <a:t> </a:t>
            </a:r>
            <a:r>
              <a:rPr lang="de-DE" sz="2800" dirty="0" err="1"/>
              <a:t>Soccorso</a:t>
            </a:r>
            <a:endParaRPr lang="de-DE" sz="2800" dirty="0"/>
          </a:p>
          <a:p>
            <a:pPr marL="1085850" lvl="1" indent="-342900">
              <a:buFont typeface="Symbol" panose="05050102010706020507" pitchFamily="18" charset="2"/>
              <a:buChar char="-"/>
            </a:pPr>
            <a:r>
              <a:rPr lang="de-DE" sz="2800" dirty="0" err="1"/>
              <a:t>Entro</a:t>
            </a:r>
            <a:r>
              <a:rPr lang="de-DE" sz="2800" dirty="0"/>
              <a:t> 2020 </a:t>
            </a:r>
            <a:r>
              <a:rPr lang="de-DE" sz="2800" dirty="0" err="1"/>
              <a:t>Introduzione</a:t>
            </a:r>
            <a:r>
              <a:rPr lang="de-DE" sz="2800" dirty="0"/>
              <a:t> </a:t>
            </a:r>
            <a:r>
              <a:rPr lang="de-DE" sz="2800" b="1" kern="1200" dirty="0">
                <a:solidFill>
                  <a:srgbClr val="C00000"/>
                </a:solidFill>
              </a:rPr>
              <a:t>UCCP</a:t>
            </a:r>
            <a:r>
              <a:rPr lang="de-DE" sz="2800" dirty="0"/>
              <a:t> (</a:t>
            </a:r>
            <a:r>
              <a:rPr lang="it-IT" sz="2800" dirty="0"/>
              <a:t>unità complessa di cure primarie) nel distretto </a:t>
            </a:r>
            <a:r>
              <a:rPr lang="it-IT" sz="2800" b="1" dirty="0" err="1"/>
              <a:t>Loew</a:t>
            </a:r>
            <a:r>
              <a:rPr lang="it-IT" sz="2800" b="1" dirty="0"/>
              <a:t> </a:t>
            </a:r>
            <a:r>
              <a:rPr lang="it-IT" sz="2800" b="1" dirty="0" err="1"/>
              <a:t>Cadonna</a:t>
            </a:r>
            <a:r>
              <a:rPr lang="it-IT" sz="2800" b="1" dirty="0"/>
              <a:t> </a:t>
            </a:r>
            <a:r>
              <a:rPr lang="it-IT" sz="2800" dirty="0"/>
              <a:t>(Gries </a:t>
            </a:r>
            <a:r>
              <a:rPr lang="it-IT" sz="2800" dirty="0" err="1"/>
              <a:t>Quirein</a:t>
            </a:r>
            <a:r>
              <a:rPr lang="it-IT" sz="2800" dirty="0"/>
              <a:t>) e successivamente </a:t>
            </a:r>
            <a:r>
              <a:rPr lang="de-DE" sz="2800" dirty="0"/>
              <a:t>per </a:t>
            </a:r>
            <a:r>
              <a:rPr lang="de-DE" sz="2800" dirty="0" err="1"/>
              <a:t>il</a:t>
            </a:r>
            <a:r>
              <a:rPr lang="de-DE" sz="2800" dirty="0"/>
              <a:t> </a:t>
            </a:r>
            <a:r>
              <a:rPr lang="de-DE" sz="2800" dirty="0" err="1"/>
              <a:t>distretto</a:t>
            </a:r>
            <a:r>
              <a:rPr lang="de-DE" sz="2800" dirty="0"/>
              <a:t> della </a:t>
            </a:r>
            <a:r>
              <a:rPr lang="de-DE" sz="2800" b="1" dirty="0"/>
              <a:t>Bassa </a:t>
            </a:r>
            <a:r>
              <a:rPr lang="de-DE" sz="2800" b="1" dirty="0" err="1"/>
              <a:t>Atesina</a:t>
            </a:r>
            <a:endParaRPr lang="de-DE" sz="2800" b="1" dirty="0"/>
          </a:p>
          <a:p>
            <a:pPr lvl="1" indent="0">
              <a:buNone/>
            </a:pP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2198918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E4636-E8DC-47DB-9F5E-195B2E6C5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332656"/>
            <a:ext cx="10972800" cy="1081088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Settori</a:t>
            </a:r>
            <a:r>
              <a:rPr lang="de-DE" dirty="0"/>
              <a:t> </a:t>
            </a:r>
            <a:r>
              <a:rPr lang="de-DE" dirty="0" err="1"/>
              <a:t>pilota</a:t>
            </a:r>
            <a:r>
              <a:rPr lang="de-DE" dirty="0"/>
              <a:t> per la </a:t>
            </a:r>
            <a:r>
              <a:rPr lang="de-DE" dirty="0" err="1"/>
              <a:t>riduzione</a:t>
            </a:r>
            <a:r>
              <a:rPr lang="de-DE" dirty="0"/>
              <a:t> </a:t>
            </a:r>
            <a:r>
              <a:rPr lang="de-DE" dirty="0" err="1"/>
              <a:t>dei</a:t>
            </a:r>
            <a:r>
              <a:rPr lang="de-DE" dirty="0"/>
              <a:t> </a:t>
            </a:r>
            <a:r>
              <a:rPr lang="de-DE" dirty="0" err="1"/>
              <a:t>tempi</a:t>
            </a:r>
            <a:r>
              <a:rPr lang="de-DE" dirty="0"/>
              <a:t> di </a:t>
            </a:r>
            <a:r>
              <a:rPr lang="de-DE" dirty="0" err="1"/>
              <a:t>attesa</a:t>
            </a:r>
            <a:endParaRPr lang="it-IT" dirty="0">
              <a:highlight>
                <a:srgbClr val="FFFF00"/>
              </a:highlight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A7C410-6174-45A9-8F4B-A454EB28A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27448" y="1412776"/>
            <a:ext cx="9911521" cy="4464496"/>
          </a:xfrm>
        </p:spPr>
        <p:txBody>
          <a:bodyPr/>
          <a:lstStyle/>
          <a:p>
            <a:r>
              <a:rPr lang="de-DE" sz="3200" b="1" kern="1200" dirty="0" err="1">
                <a:solidFill>
                  <a:srgbClr val="C00000"/>
                </a:solidFill>
              </a:rPr>
              <a:t>Obiettivo</a:t>
            </a:r>
            <a:r>
              <a:rPr lang="de-DE" sz="3200" b="1" kern="1200" dirty="0">
                <a:solidFill>
                  <a:srgbClr val="C00000"/>
                </a:solidFill>
              </a:rPr>
              <a:t> per </a:t>
            </a:r>
            <a:r>
              <a:rPr lang="de-DE" sz="3200" b="1" kern="1200" dirty="0" err="1">
                <a:solidFill>
                  <a:srgbClr val="C00000"/>
                </a:solidFill>
              </a:rPr>
              <a:t>l‘Azienda</a:t>
            </a:r>
            <a:r>
              <a:rPr lang="de-DE" sz="3200" b="1" kern="1200" dirty="0">
                <a:solidFill>
                  <a:srgbClr val="C00000"/>
                </a:solidFill>
              </a:rPr>
              <a:t> </a:t>
            </a:r>
            <a:r>
              <a:rPr lang="de-DE" sz="3200" b="1" kern="1200" dirty="0" err="1">
                <a:solidFill>
                  <a:srgbClr val="C00000"/>
                </a:solidFill>
              </a:rPr>
              <a:t>Sanitaria</a:t>
            </a:r>
            <a:r>
              <a:rPr lang="de-DE" sz="3200" b="1" kern="1200" dirty="0">
                <a:solidFill>
                  <a:srgbClr val="C00000"/>
                </a:solidFill>
              </a:rPr>
              <a:t>: </a:t>
            </a:r>
            <a:endParaRPr lang="de-DE" sz="3200" dirty="0"/>
          </a:p>
          <a:p>
            <a:r>
              <a:rPr lang="de-DE" sz="2800" dirty="0" err="1"/>
              <a:t>Nei</a:t>
            </a:r>
            <a:r>
              <a:rPr lang="de-DE" sz="2800" dirty="0"/>
              <a:t> </a:t>
            </a:r>
            <a:r>
              <a:rPr lang="de-DE" sz="2800" dirty="0" err="1"/>
              <a:t>reparti</a:t>
            </a:r>
            <a:r>
              <a:rPr lang="de-DE" sz="2800" dirty="0"/>
              <a:t> </a:t>
            </a:r>
            <a:r>
              <a:rPr lang="de-DE" sz="2800" dirty="0" err="1"/>
              <a:t>pilota</a:t>
            </a:r>
            <a:r>
              <a:rPr lang="de-DE" sz="2800" dirty="0"/>
              <a:t>:</a:t>
            </a:r>
          </a:p>
          <a:p>
            <a:pPr marL="514350" indent="-514350">
              <a:buFont typeface="Symbol" panose="05050102010706020507" pitchFamily="18" charset="2"/>
              <a:buChar char="-"/>
            </a:pPr>
            <a:r>
              <a:rPr lang="de-DE" sz="2800" b="1" dirty="0" err="1">
                <a:solidFill>
                  <a:srgbClr val="C00000"/>
                </a:solidFill>
              </a:rPr>
              <a:t>dermatologia</a:t>
            </a:r>
            <a:endParaRPr lang="de-DE" sz="2800" b="1" dirty="0">
              <a:solidFill>
                <a:srgbClr val="C00000"/>
              </a:solidFill>
            </a:endParaRPr>
          </a:p>
          <a:p>
            <a:pPr marL="514350" indent="-514350">
              <a:buFont typeface="Symbol" panose="05050102010706020507" pitchFamily="18" charset="2"/>
              <a:buChar char="-"/>
            </a:pPr>
            <a:r>
              <a:rPr lang="de-DE" sz="2800" b="1" dirty="0" err="1">
                <a:solidFill>
                  <a:srgbClr val="C00000"/>
                </a:solidFill>
              </a:rPr>
              <a:t>Oculistica</a:t>
            </a:r>
            <a:endParaRPr lang="de-DE" sz="2800" b="1" dirty="0">
              <a:solidFill>
                <a:srgbClr val="C00000"/>
              </a:solidFill>
            </a:endParaRPr>
          </a:p>
          <a:p>
            <a:pPr marL="514350" indent="-514350">
              <a:buFont typeface="Symbol" panose="05050102010706020507" pitchFamily="18" charset="2"/>
              <a:buChar char="-"/>
            </a:pPr>
            <a:r>
              <a:rPr lang="de-DE" sz="2800" b="1" dirty="0" err="1">
                <a:solidFill>
                  <a:srgbClr val="C00000"/>
                </a:solidFill>
              </a:rPr>
              <a:t>otorinolaringoiatria</a:t>
            </a:r>
            <a:r>
              <a:rPr lang="de-DE" sz="2800" b="1" dirty="0">
                <a:solidFill>
                  <a:srgbClr val="C00000"/>
                </a:solidFill>
              </a:rPr>
              <a:t> </a:t>
            </a:r>
          </a:p>
          <a:p>
            <a:pPr marL="1257300" lvl="1" indent="-5143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prstClr val="black"/>
                </a:solidFill>
              </a:rPr>
              <a:t>Entro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il</a:t>
            </a:r>
            <a:r>
              <a:rPr lang="de-DE" sz="2000" dirty="0">
                <a:solidFill>
                  <a:prstClr val="black"/>
                </a:solidFill>
              </a:rPr>
              <a:t> 2020: &gt; 90% delle </a:t>
            </a:r>
            <a:r>
              <a:rPr lang="de-DE" sz="2000" dirty="0" err="1">
                <a:solidFill>
                  <a:prstClr val="black"/>
                </a:solidFill>
              </a:rPr>
              <a:t>visite</a:t>
            </a:r>
            <a:r>
              <a:rPr lang="de-DE" sz="2000" dirty="0">
                <a:solidFill>
                  <a:prstClr val="black"/>
                </a:solidFill>
              </a:rPr>
              <a:t> „Prior“ da </a:t>
            </a:r>
            <a:r>
              <a:rPr lang="de-DE" sz="2000" dirty="0" err="1">
                <a:solidFill>
                  <a:prstClr val="black"/>
                </a:solidFill>
              </a:rPr>
              <a:t>erogare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entro</a:t>
            </a:r>
            <a:r>
              <a:rPr lang="de-DE" sz="2000" dirty="0">
                <a:solidFill>
                  <a:prstClr val="black"/>
                </a:solidFill>
              </a:rPr>
              <a:t> 10 </a:t>
            </a:r>
            <a:r>
              <a:rPr lang="de-DE" sz="2000" dirty="0" err="1">
                <a:solidFill>
                  <a:prstClr val="black"/>
                </a:solidFill>
              </a:rPr>
              <a:t>giorni</a:t>
            </a:r>
            <a:endParaRPr lang="de-DE" sz="2000" dirty="0">
              <a:solidFill>
                <a:prstClr val="black"/>
              </a:solidFill>
            </a:endParaRPr>
          </a:p>
          <a:p>
            <a:pPr marL="1257300" lvl="1" indent="-5143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prstClr val="black"/>
                </a:solidFill>
              </a:rPr>
              <a:t>Entro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il</a:t>
            </a:r>
            <a:r>
              <a:rPr lang="de-DE" sz="2000" dirty="0">
                <a:solidFill>
                  <a:prstClr val="black"/>
                </a:solidFill>
              </a:rPr>
              <a:t> 2020: &gt; 80% delle </a:t>
            </a:r>
            <a:r>
              <a:rPr lang="de-DE" sz="2000" dirty="0" err="1">
                <a:solidFill>
                  <a:prstClr val="black"/>
                </a:solidFill>
              </a:rPr>
              <a:t>visite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differibili</a:t>
            </a:r>
            <a:r>
              <a:rPr lang="de-DE" sz="2000" dirty="0">
                <a:solidFill>
                  <a:prstClr val="black"/>
                </a:solidFill>
              </a:rPr>
              <a:t> da </a:t>
            </a:r>
            <a:r>
              <a:rPr lang="de-DE" sz="2000" dirty="0" err="1">
                <a:solidFill>
                  <a:prstClr val="black"/>
                </a:solidFill>
              </a:rPr>
              <a:t>erogare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entro</a:t>
            </a:r>
            <a:r>
              <a:rPr lang="de-DE" sz="2000" dirty="0">
                <a:solidFill>
                  <a:prstClr val="black"/>
                </a:solidFill>
              </a:rPr>
              <a:t> 30 </a:t>
            </a:r>
            <a:r>
              <a:rPr lang="de-DE" sz="2000" dirty="0" err="1">
                <a:solidFill>
                  <a:prstClr val="black"/>
                </a:solidFill>
              </a:rPr>
              <a:t>giorni</a:t>
            </a:r>
            <a:endParaRPr lang="de-DE" sz="2000" dirty="0">
              <a:solidFill>
                <a:prstClr val="black"/>
              </a:solidFill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2800" b="1" dirty="0" err="1">
                <a:solidFill>
                  <a:srgbClr val="C00000"/>
                </a:solidFill>
              </a:rPr>
              <a:t>risonanze</a:t>
            </a:r>
            <a:r>
              <a:rPr lang="de-DE" sz="2800" b="1" dirty="0">
                <a:solidFill>
                  <a:srgbClr val="C00000"/>
                </a:solidFill>
              </a:rPr>
              <a:t> </a:t>
            </a:r>
            <a:r>
              <a:rPr lang="de-DE" sz="2800" b="1" dirty="0" err="1">
                <a:solidFill>
                  <a:srgbClr val="C00000"/>
                </a:solidFill>
              </a:rPr>
              <a:t>magnetiche</a:t>
            </a:r>
            <a:r>
              <a:rPr lang="de-DE" sz="2800" b="1" dirty="0">
                <a:solidFill>
                  <a:srgbClr val="C00000"/>
                </a:solidFill>
              </a:rPr>
              <a:t>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Entro</a:t>
            </a:r>
            <a:r>
              <a:rPr lang="de-DE" sz="2000" dirty="0"/>
              <a:t> </a:t>
            </a:r>
            <a:r>
              <a:rPr lang="de-DE" sz="2000" dirty="0" err="1"/>
              <a:t>il</a:t>
            </a:r>
            <a:r>
              <a:rPr lang="de-DE" sz="2000" dirty="0"/>
              <a:t> 2020: &gt; 80% delle </a:t>
            </a:r>
            <a:r>
              <a:rPr lang="de-DE" sz="2000" dirty="0" err="1"/>
              <a:t>visite</a:t>
            </a:r>
            <a:r>
              <a:rPr lang="de-DE" sz="2000" dirty="0"/>
              <a:t> </a:t>
            </a:r>
            <a:r>
              <a:rPr lang="de-DE" sz="2000" dirty="0" err="1"/>
              <a:t>differibili</a:t>
            </a:r>
            <a:r>
              <a:rPr lang="de-DE" sz="2000" dirty="0"/>
              <a:t> da </a:t>
            </a:r>
            <a:r>
              <a:rPr lang="de-DE" sz="2000" dirty="0" err="1"/>
              <a:t>erogare</a:t>
            </a:r>
            <a:r>
              <a:rPr lang="de-DE" sz="2000" dirty="0"/>
              <a:t> </a:t>
            </a:r>
            <a:r>
              <a:rPr lang="de-DE" sz="2000" dirty="0" err="1"/>
              <a:t>entro</a:t>
            </a:r>
            <a:r>
              <a:rPr lang="de-DE" sz="2000" dirty="0"/>
              <a:t> 60 </a:t>
            </a:r>
            <a:r>
              <a:rPr lang="de-DE" sz="2000" dirty="0" err="1"/>
              <a:t>giorni</a:t>
            </a:r>
            <a:endParaRPr lang="de-DE" sz="20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A1DF893-6179-4663-B7AA-8F9DBC125BED}"/>
              </a:ext>
            </a:extLst>
          </p:cNvPr>
          <p:cNvSpPr/>
          <p:nvPr/>
        </p:nvSpPr>
        <p:spPr>
          <a:xfrm rot="1710928">
            <a:off x="7223193" y="2828834"/>
            <a:ext cx="513473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Ambito</a:t>
            </a:r>
            <a:r>
              <a:rPr lang="de-DE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 </a:t>
            </a:r>
            <a:r>
              <a:rPr lang="de-DE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applicazione</a:t>
            </a:r>
            <a:r>
              <a:rPr lang="de-DE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: </a:t>
            </a:r>
          </a:p>
          <a:p>
            <a:pPr algn="ctr"/>
            <a:r>
              <a:rPr lang="it-IT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T</a:t>
            </a:r>
            <a:r>
              <a:rPr lang="de-DE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utto</a:t>
            </a:r>
            <a:r>
              <a:rPr lang="de-DE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 Alto </a:t>
            </a:r>
            <a:r>
              <a:rPr lang="de-DE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Open Sans" panose="020B0606030504020204"/>
              </a:rPr>
              <a:t>Adige</a:t>
            </a:r>
            <a:endParaRPr lang="de-DE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7581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C0602463-208E-4EC0-B850-E678CFBD13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5" r="13484" b="-2"/>
          <a:stretch/>
        </p:blipFill>
        <p:spPr>
          <a:xfrm>
            <a:off x="3125968" y="2527222"/>
            <a:ext cx="3316388" cy="3316386"/>
          </a:xfrm>
          <a:custGeom>
            <a:avLst/>
            <a:gdLst>
              <a:gd name="connsiteX0" fmla="*/ 3028805 w 6057610"/>
              <a:gd name="connsiteY0" fmla="*/ 0 h 6057610"/>
              <a:gd name="connsiteX1" fmla="*/ 6057610 w 6057610"/>
              <a:gd name="connsiteY1" fmla="*/ 3028805 h 6057610"/>
              <a:gd name="connsiteX2" fmla="*/ 3028805 w 6057610"/>
              <a:gd name="connsiteY2" fmla="*/ 6057610 h 6057610"/>
              <a:gd name="connsiteX3" fmla="*/ 0 w 6057610"/>
              <a:gd name="connsiteY3" fmla="*/ 3028805 h 6057610"/>
              <a:gd name="connsiteX4" fmla="*/ 3028805 w 6057610"/>
              <a:gd name="connsiteY4" fmla="*/ 0 h 605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6D2EFDA-4DED-4013-90BE-F037B5BB36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8" r="14422" b="-2"/>
          <a:stretch/>
        </p:blipFill>
        <p:spPr>
          <a:xfrm>
            <a:off x="1" y="1"/>
            <a:ext cx="4443799" cy="3776782"/>
          </a:xfrm>
          <a:custGeom>
            <a:avLst/>
            <a:gdLst>
              <a:gd name="connsiteX0" fmla="*/ 0 w 4443799"/>
              <a:gd name="connsiteY0" fmla="*/ 0 h 3776782"/>
              <a:gd name="connsiteX1" fmla="*/ 4164578 w 4443799"/>
              <a:gd name="connsiteY1" fmla="*/ 0 h 3776782"/>
              <a:gd name="connsiteX2" fmla="*/ 4238884 w 4443799"/>
              <a:gd name="connsiteY2" fmla="*/ 154250 h 3776782"/>
              <a:gd name="connsiteX3" fmla="*/ 4443799 w 4443799"/>
              <a:gd name="connsiteY3" fmla="*/ 1169228 h 3776782"/>
              <a:gd name="connsiteX4" fmla="*/ 1836244 w 4443799"/>
              <a:gd name="connsiteY4" fmla="*/ 3776782 h 3776782"/>
              <a:gd name="connsiteX5" fmla="*/ 177598 w 4443799"/>
              <a:gd name="connsiteY5" fmla="*/ 3181344 h 3776782"/>
              <a:gd name="connsiteX6" fmla="*/ 0 w 4443799"/>
              <a:gd name="connsiteY6" fmla="*/ 3019932 h 377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3799" h="3776782">
                <a:moveTo>
                  <a:pt x="0" y="0"/>
                </a:moveTo>
                <a:lnTo>
                  <a:pt x="4164578" y="0"/>
                </a:lnTo>
                <a:lnTo>
                  <a:pt x="4238884" y="154250"/>
                </a:lnTo>
                <a:cubicBezTo>
                  <a:pt x="4370833" y="466214"/>
                  <a:pt x="4443799" y="809200"/>
                  <a:pt x="4443799" y="1169228"/>
                </a:cubicBezTo>
                <a:cubicBezTo>
                  <a:pt x="4443799" y="2609341"/>
                  <a:pt x="3276357" y="3776782"/>
                  <a:pt x="1836244" y="3776782"/>
                </a:cubicBezTo>
                <a:cubicBezTo>
                  <a:pt x="1206195" y="3776782"/>
                  <a:pt x="628337" y="3553326"/>
                  <a:pt x="177598" y="3181344"/>
                </a:cubicBezTo>
                <a:lnTo>
                  <a:pt x="0" y="3019932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E31DCC4-A4F4-476E-B9F2-A695972B59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3" r="15093" b="-3"/>
          <a:stretch/>
        </p:blipFill>
        <p:spPr>
          <a:xfrm>
            <a:off x="20" y="3917273"/>
            <a:ext cx="3440566" cy="2950205"/>
          </a:xfrm>
          <a:custGeom>
            <a:avLst/>
            <a:gdLst>
              <a:gd name="connsiteX0" fmla="*/ 1539166 w 3440586"/>
              <a:gd name="connsiteY0" fmla="*/ 0 h 2950205"/>
              <a:gd name="connsiteX1" fmla="*/ 3440586 w 3440586"/>
              <a:gd name="connsiteY1" fmla="*/ 1901419 h 2950205"/>
              <a:gd name="connsiteX2" fmla="*/ 3211095 w 3440586"/>
              <a:gd name="connsiteY2" fmla="*/ 2807749 h 2950205"/>
              <a:gd name="connsiteX3" fmla="*/ 3124550 w 3440586"/>
              <a:gd name="connsiteY3" fmla="*/ 2950205 h 2950205"/>
              <a:gd name="connsiteX4" fmla="*/ 0 w 3440586"/>
              <a:gd name="connsiteY4" fmla="*/ 2950205 h 2950205"/>
              <a:gd name="connsiteX5" fmla="*/ 0 w 3440586"/>
              <a:gd name="connsiteY5" fmla="*/ 788141 h 2950205"/>
              <a:gd name="connsiteX6" fmla="*/ 71938 w 3440586"/>
              <a:gd name="connsiteY6" fmla="*/ 691940 h 2950205"/>
              <a:gd name="connsiteX7" fmla="*/ 1539166 w 3440586"/>
              <a:gd name="connsiteY7" fmla="*/ 0 h 2950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40586" h="2950205">
                <a:moveTo>
                  <a:pt x="1539166" y="0"/>
                </a:moveTo>
                <a:cubicBezTo>
                  <a:pt x="2589292" y="0"/>
                  <a:pt x="3440586" y="851294"/>
                  <a:pt x="3440586" y="1901419"/>
                </a:cubicBezTo>
                <a:cubicBezTo>
                  <a:pt x="3440586" y="2229583"/>
                  <a:pt x="3357452" y="2538330"/>
                  <a:pt x="3211095" y="2807749"/>
                </a:cubicBezTo>
                <a:lnTo>
                  <a:pt x="3124550" y="2950205"/>
                </a:lnTo>
                <a:lnTo>
                  <a:pt x="0" y="2950205"/>
                </a:lnTo>
                <a:lnTo>
                  <a:pt x="0" y="788141"/>
                </a:lnTo>
                <a:lnTo>
                  <a:pt x="71938" y="691940"/>
                </a:lnTo>
                <a:cubicBezTo>
                  <a:pt x="420687" y="269355"/>
                  <a:pt x="948471" y="0"/>
                  <a:pt x="1539166" y="0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D257392-088E-4D55-B128-FFD59A895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02BE3800-AC15-43C3-847A-20D1C9740054}"/>
              </a:ext>
            </a:extLst>
          </p:cNvPr>
          <p:cNvSpPr/>
          <p:nvPr/>
        </p:nvSpPr>
        <p:spPr>
          <a:xfrm>
            <a:off x="186839" y="4198399"/>
            <a:ext cx="1476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/>
                <a:cs typeface="+mn-cs"/>
              </a:rPr>
              <a:t>Vipiteno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+mn-cs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9681F273-C620-41F7-A689-1142A8607F45}"/>
              </a:ext>
            </a:extLst>
          </p:cNvPr>
          <p:cNvSpPr/>
          <p:nvPr/>
        </p:nvSpPr>
        <p:spPr>
          <a:xfrm>
            <a:off x="4165340" y="2517744"/>
            <a:ext cx="2082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dirty="0">
                <a:solidFill>
                  <a:srgbClr val="000000"/>
                </a:solidFill>
                <a:latin typeface="Open Sans" panose="020B0606030504020204"/>
                <a:cs typeface="+mn-cs"/>
              </a:rPr>
              <a:t>San Candido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+mn-cs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5EDDC73-F06F-423C-97BF-8666025907B8}"/>
              </a:ext>
            </a:extLst>
          </p:cNvPr>
          <p:cNvSpPr/>
          <p:nvPr/>
        </p:nvSpPr>
        <p:spPr>
          <a:xfrm>
            <a:off x="2057181" y="216457"/>
            <a:ext cx="1451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/>
                <a:cs typeface="+mn-cs"/>
              </a:rPr>
              <a:t>Silandro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+mn-cs"/>
            </a:endParaRP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13289024-4657-4E97-A236-378C51E76841}"/>
              </a:ext>
            </a:extLst>
          </p:cNvPr>
          <p:cNvSpPr txBox="1">
            <a:spLocks/>
          </p:cNvSpPr>
          <p:nvPr/>
        </p:nvSpPr>
        <p:spPr bwMode="auto">
          <a:xfrm>
            <a:off x="4655840" y="476672"/>
            <a:ext cx="7084368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3. </a:t>
            </a:r>
            <a:r>
              <a:rPr kumimoji="0" lang="de-DE" sz="3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Valorizzazione</a:t>
            </a:r>
            <a:r>
              <a:rPr kumimoji="0" lang="de-DE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3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dell</a:t>
            </a:r>
            <a:r>
              <a:rPr kumimoji="0" lang="it-IT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’assistenza </a:t>
            </a:r>
            <a:r>
              <a:rPr kumimoji="0" lang="de-DE" sz="3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base</a:t>
            </a:r>
            <a:r>
              <a:rPr kumimoji="0" lang="de-DE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del </a:t>
            </a:r>
            <a:r>
              <a:rPr kumimoji="0" lang="de-DE" sz="3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</a:rPr>
              <a:t>territorio</a:t>
            </a:r>
            <a:endParaRPr kumimoji="0" lang="it-IT" sz="3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</a:endParaRPr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DF2E1438-003C-48BD-9D8D-D46C66E05659}"/>
              </a:ext>
            </a:extLst>
          </p:cNvPr>
          <p:cNvSpPr txBox="1">
            <a:spLocks/>
          </p:cNvSpPr>
          <p:nvPr/>
        </p:nvSpPr>
        <p:spPr>
          <a:xfrm>
            <a:off x="6744072" y="1673424"/>
            <a:ext cx="4996136" cy="4707904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Gli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ospedali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rimangono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anche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in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futuro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centro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nevralgico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dell‘assistenza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territoriale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 pitchFamily="34" charset="0"/>
              </a:rPr>
              <a:t>in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 pitchFamily="34" charset="0"/>
              </a:rPr>
              <a:t>stretta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 pitchFamily="34" charset="0"/>
              </a:rPr>
              <a:t>collaborazione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con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i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medici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di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medicina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generale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,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l‘assistenza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domiciliare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e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assistenza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alle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famiglie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Gli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ospedali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nei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territori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rurali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costituiscono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un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fattore</a:t>
            </a:r>
            <a:r>
              <a:rPr lang="de-DE" b="1" dirty="0">
                <a:solidFill>
                  <a:srgbClr val="C00000"/>
                </a:solidFill>
              </a:rPr>
              <a:t> essenziale di </a:t>
            </a:r>
            <a:r>
              <a:rPr lang="de-DE" b="1" dirty="0" err="1">
                <a:solidFill>
                  <a:srgbClr val="C00000"/>
                </a:solidFill>
              </a:rPr>
              <a:t>attrazione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72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26C21C3E-4DF6-4D31-BF3F-052633401162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3365891C-EE70-4987-A536-CA4C54B9D1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717031"/>
            <a:ext cx="8328248" cy="2159893"/>
          </a:xfrm>
          <a:solidFill>
            <a:schemeClr val="bg1"/>
          </a:solidFill>
        </p:spPr>
        <p:txBody>
          <a:bodyPr lIns="360000" tIns="180000" rIns="360000" bIns="180000"/>
          <a:lstStyle/>
          <a:p>
            <a:pPr algn="l">
              <a:spcAft>
                <a:spcPts val="1200"/>
              </a:spcAft>
            </a:pPr>
            <a:r>
              <a:rPr lang="it-IT" altLang="de-DE" sz="4000" b="1" dirty="0">
                <a:latin typeface="Open Sans" panose="020B0606030504020204"/>
              </a:rPr>
              <a:t>2019 - l</a:t>
            </a:r>
            <a:r>
              <a:rPr lang="de-DE" altLang="de-DE" sz="4000" b="1" dirty="0">
                <a:latin typeface="Open Sans" panose="020B0606030504020204"/>
              </a:rPr>
              <a:t>a salute in Alto </a:t>
            </a:r>
            <a:r>
              <a:rPr lang="de-DE" altLang="de-DE" sz="4000" b="1" dirty="0" err="1">
                <a:latin typeface="Open Sans" panose="020B0606030504020204"/>
              </a:rPr>
              <a:t>Adige</a:t>
            </a:r>
            <a:r>
              <a:rPr lang="de-DE" altLang="de-DE" sz="4000" b="1" dirty="0">
                <a:latin typeface="Open Sans" panose="020B0606030504020204"/>
              </a:rPr>
              <a:t> </a:t>
            </a:r>
            <a:br>
              <a:rPr lang="it-IT" altLang="de-DE" sz="4000" b="0" dirty="0">
                <a:latin typeface="Open Sans" panose="020B0606030504020204"/>
              </a:rPr>
            </a:br>
            <a:br>
              <a:rPr lang="it-IT" altLang="de-DE" sz="1200" b="0" dirty="0">
                <a:latin typeface="Open Sans" panose="020B0606030504020204"/>
              </a:rPr>
            </a:br>
            <a:r>
              <a:rPr lang="it-IT" altLang="de-DE" sz="2400" b="0" dirty="0">
                <a:latin typeface="Open Sans" panose="020B0606030504020204"/>
              </a:rPr>
              <a:t>Stato dell’arte e primi provvedimenti</a:t>
            </a:r>
            <a:br>
              <a:rPr lang="it-IT" altLang="de-DE" sz="2400" b="0" dirty="0">
                <a:latin typeface="Open Sans" panose="020B0606030504020204"/>
              </a:rPr>
            </a:br>
            <a:r>
              <a:rPr lang="it-IT" altLang="de-DE" sz="2400" b="0" dirty="0">
                <a:latin typeface="Open Sans" panose="020B0606030504020204"/>
              </a:rPr>
              <a:t>Thomas Widmann, Assessore alla Salute</a:t>
            </a:r>
            <a:endParaRPr lang="de-DE" altLang="de-DE" sz="2400" b="0" dirty="0">
              <a:latin typeface="Open Sans" panose="020B0606030504020204"/>
            </a:endParaRPr>
          </a:p>
        </p:txBody>
      </p:sp>
    </p:spTree>
    <p:extLst>
      <p:ext uri="{BB962C8B-B14F-4D97-AF65-F5344CB8AC3E}">
        <p14:creationId xmlns:p14="http://schemas.microsoft.com/office/powerpoint/2010/main" val="3767910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E476333E-A24A-4C14-AC2B-69028CC2B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260648"/>
            <a:ext cx="10972800" cy="1081088"/>
          </a:xfrm>
        </p:spPr>
        <p:txBody>
          <a:bodyPr/>
          <a:lstStyle/>
          <a:p>
            <a:r>
              <a:rPr lang="it-IT" dirty="0"/>
              <a:t>Dati sulla popolazione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ED364813-9933-49C5-A180-F2DAA8620B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056860"/>
              </p:ext>
            </p:extLst>
          </p:nvPr>
        </p:nvGraphicFramePr>
        <p:xfrm>
          <a:off x="767408" y="1489190"/>
          <a:ext cx="10873208" cy="4254184"/>
        </p:xfrm>
        <a:graphic>
          <a:graphicData uri="http://schemas.openxmlformats.org/drawingml/2006/table">
            <a:tbl>
              <a:tblPr firstRow="1" bandRow="1"/>
              <a:tblGrid>
                <a:gridCol w="3906363">
                  <a:extLst>
                    <a:ext uri="{9D8B030D-6E8A-4147-A177-3AD203B41FA5}">
                      <a16:colId xmlns:a16="http://schemas.microsoft.com/office/drawing/2014/main" val="2180287047"/>
                    </a:ext>
                  </a:extLst>
                </a:gridCol>
                <a:gridCol w="6966845">
                  <a:extLst>
                    <a:ext uri="{9D8B030D-6E8A-4147-A177-3AD203B41FA5}">
                      <a16:colId xmlns:a16="http://schemas.microsoft.com/office/drawing/2014/main" val="1559811447"/>
                    </a:ext>
                  </a:extLst>
                </a:gridCol>
              </a:tblGrid>
              <a:tr h="40282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popolazione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532.233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cittadini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 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(20% &gt; 65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anni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) </a:t>
                      </a:r>
                      <a:endParaRPr lang="de-DE" sz="2000" kern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1419" marR="91419" marT="45709" marB="4570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74126"/>
                  </a:ext>
                </a:extLst>
              </a:tr>
              <a:tr h="62320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Tasso di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disoccupazione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2,9%  (Provincia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Autonoma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di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Trento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= 4,8</a:t>
                      </a:r>
                    </a:p>
                    <a:p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restante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territorio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nazionale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= 10,6 ) </a:t>
                      </a:r>
                      <a:endParaRPr lang="de-DE" sz="2000" kern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1419" marR="91419" marT="45709" marB="4570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036612"/>
                  </a:ext>
                </a:extLst>
              </a:tr>
              <a:tr h="11148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Reddito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annuale medio di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una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famiglia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39.217€  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(Provincia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Autonoma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di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Trento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= 34.658€</a:t>
                      </a:r>
                    </a:p>
                    <a:p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restante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territorio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nazionale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= 30.595 €) - ISTAT 2016</a:t>
                      </a:r>
                    </a:p>
                  </a:txBody>
                  <a:tcPr marL="91419" marR="91419" marT="45709" marB="4570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327293"/>
                  </a:ext>
                </a:extLst>
              </a:tr>
              <a:tr h="91140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PIL/residenti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38.439 € per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abitante</a:t>
                      </a:r>
                      <a:endParaRPr lang="de-DE" sz="2000" kern="12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Autonoma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di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Trento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= 33.639€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restante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territorio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nazionale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= 26.426 €) – ISTAT</a:t>
                      </a:r>
                      <a:endParaRPr lang="de-DE" sz="2000" kern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1419" marR="91419" marT="45709" marB="4570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584905"/>
                  </a:ext>
                </a:extLst>
              </a:tr>
              <a:tr h="91140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Aspettativa di vita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81,4 anni negli uomini e 86,2 anni nelle donne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(maggiore della media italiana,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Austria 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79,3 U – 83,9 D, </a:t>
                      </a:r>
                      <a:r>
                        <a:rPr lang="it-IT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Tirolo 80,9 U - 85 D)</a:t>
                      </a:r>
                      <a:endParaRPr lang="de-DE" sz="2000" kern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1419" marR="91419" marT="45709" marB="4570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787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926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160E3A0-3AD4-4B05-A31A-60C2A7B56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88640"/>
            <a:ext cx="10972800" cy="1081088"/>
          </a:xfrm>
        </p:spPr>
        <p:txBody>
          <a:bodyPr/>
          <a:lstStyle/>
          <a:p>
            <a:r>
              <a:rPr lang="it-IT" dirty="0"/>
              <a:t>Dati sulla popolazione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66892C20-2170-4829-8536-D408B24658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52361"/>
              </p:ext>
            </p:extLst>
          </p:nvPr>
        </p:nvGraphicFramePr>
        <p:xfrm>
          <a:off x="838200" y="1484784"/>
          <a:ext cx="10515599" cy="3951556"/>
        </p:xfrm>
        <a:graphic>
          <a:graphicData uri="http://schemas.openxmlformats.org/drawingml/2006/table">
            <a:tbl>
              <a:tblPr firstRow="1" bandRow="1"/>
              <a:tblGrid>
                <a:gridCol w="4076079">
                  <a:extLst>
                    <a:ext uri="{9D8B030D-6E8A-4147-A177-3AD203B41FA5}">
                      <a16:colId xmlns:a16="http://schemas.microsoft.com/office/drawing/2014/main" val="1187957009"/>
                    </a:ext>
                  </a:extLst>
                </a:gridCol>
                <a:gridCol w="6439520">
                  <a:extLst>
                    <a:ext uri="{9D8B030D-6E8A-4147-A177-3AD203B41FA5}">
                      <a16:colId xmlns:a16="http://schemas.microsoft.com/office/drawing/2014/main" val="468876480"/>
                    </a:ext>
                  </a:extLst>
                </a:gridCol>
              </a:tblGrid>
              <a:tr h="9933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Tasso di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natalità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10,2 nascite su 1.000 abitanti </a:t>
                      </a:r>
                    </a:p>
                    <a:p>
                      <a:pPr marL="0" algn="l" defTabSz="914400" rtl="0" eaLnBrk="1" latinLnBrk="0" hangingPunct="1"/>
                      <a:r>
                        <a:rPr lang="it-IT" sz="16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(valore medio più elevato stimato in Italia = 7,4; Austria</a:t>
                      </a:r>
                      <a:r>
                        <a:rPr lang="de-DE" sz="16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= 9,2)</a:t>
                      </a:r>
                      <a:endParaRPr lang="de-DE" sz="1600" kern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574549"/>
                  </a:ext>
                </a:extLst>
              </a:tr>
              <a:tr h="128447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Tasso di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mortalità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dovuto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a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patologie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tumorali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e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malattie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dell‘apparato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circolatorio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tumori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23,2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10.000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abitanti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(Italia 27,8 *10.000)</a:t>
                      </a:r>
                    </a:p>
                    <a:p>
                      <a:pPr marL="0" algn="l" defTabSz="914400" rtl="0" eaLnBrk="1" latinLnBrk="0" hangingPunct="1"/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malattie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dell‘apparato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circolatorio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28,3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10.000 </a:t>
                      </a:r>
                      <a:r>
                        <a:rPr lang="de-DE" sz="2000" b="1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abitanti</a:t>
                      </a:r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(Italia 36,4 * 10.000) </a:t>
                      </a:r>
                      <a:endParaRPr lang="de-DE" sz="2000" kern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794965"/>
                  </a:ext>
                </a:extLst>
              </a:tr>
              <a:tr h="9876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Indice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di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vecchiaia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124,2 anziani </a:t>
                      </a:r>
                      <a:r>
                        <a:rPr lang="it-IT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(&gt; 65 </a:t>
                      </a:r>
                      <a:r>
                        <a:rPr lang="it-IT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Jahre</a:t>
                      </a:r>
                      <a:r>
                        <a:rPr lang="it-IT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) su 100 giovani (0-14 anni)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Tale indice è cresciuto di 6,3 punti negli ultimi 5 anni (Italia = 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168,9%, Austria = 130%)</a:t>
                      </a: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521762"/>
                  </a:ext>
                </a:extLst>
              </a:tr>
              <a:tr h="6679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Persone</a:t>
                      </a:r>
                      <a:r>
                        <a:rPr lang="de-DE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 non </a:t>
                      </a:r>
                      <a:r>
                        <a:rPr lang="de-DE" sz="2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Open Sans" panose="020B0606030504020204"/>
                          <a:ea typeface="+mn-ea"/>
                          <a:cs typeface="+mn-cs"/>
                        </a:rPr>
                        <a:t>autosufficienti</a:t>
                      </a:r>
                      <a:endParaRPr lang="de-DE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Open Sans" panose="020B0606030504020204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1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29.273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(5,5% della </a:t>
                      </a:r>
                      <a:r>
                        <a:rPr lang="de-DE" sz="2000" kern="12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popolazione</a:t>
                      </a:r>
                      <a:r>
                        <a:rPr lang="de-DE" sz="2000" kern="12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)</a:t>
                      </a:r>
                      <a:endParaRPr lang="de-DE" sz="2000" kern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1419" marR="91419" marT="45709" marB="45709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989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206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8A37688A-2995-4C1E-BC3E-B61E1289F105}"/>
              </a:ext>
            </a:extLst>
          </p:cNvPr>
          <p:cNvSpPr txBox="1">
            <a:spLocks/>
          </p:cNvSpPr>
          <p:nvPr/>
        </p:nvSpPr>
        <p:spPr>
          <a:xfrm>
            <a:off x="5879976" y="1772816"/>
            <a:ext cx="5860232" cy="396044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342900" indent="-342900">
              <a:spcBef>
                <a:spcPct val="20000"/>
              </a:spcBef>
              <a:buFont typeface="Symbol" panose="05050102010706020507" pitchFamily="18" charset="2"/>
              <a:buChar char="-"/>
              <a:defRPr sz="2400" b="0" baseline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  <a:cs typeface="+mn-cs"/>
              </a:defRPr>
            </a:lvl9pPr>
          </a:lstStyle>
          <a:p>
            <a:r>
              <a:rPr lang="en-US" b="1" dirty="0">
                <a:solidFill>
                  <a:srgbClr val="C00000"/>
                </a:solidFill>
              </a:rPr>
              <a:t>Il </a:t>
            </a:r>
            <a:r>
              <a:rPr lang="en-US" b="1" dirty="0" err="1">
                <a:solidFill>
                  <a:srgbClr val="C00000"/>
                </a:solidFill>
              </a:rPr>
              <a:t>pubblico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è </a:t>
            </a:r>
            <a:r>
              <a:rPr lang="en-US" dirty="0" err="1"/>
              <a:t>erogatore</a:t>
            </a:r>
            <a:r>
              <a:rPr lang="en-US" dirty="0"/>
              <a:t> </a:t>
            </a:r>
            <a:r>
              <a:rPr lang="en-US" dirty="0" err="1"/>
              <a:t>unico</a:t>
            </a:r>
            <a:r>
              <a:rPr lang="en-US" dirty="0"/>
              <a:t> e </a:t>
            </a:r>
            <a:r>
              <a:rPr lang="en-US" dirty="0" err="1"/>
              <a:t>completo</a:t>
            </a:r>
            <a:r>
              <a:rPr lang="en-US" dirty="0"/>
              <a:t> </a:t>
            </a:r>
          </a:p>
          <a:p>
            <a:r>
              <a:rPr lang="en-US" b="1" dirty="0">
                <a:solidFill>
                  <a:srgbClr val="C00000"/>
                </a:solidFill>
              </a:rPr>
              <a:t>Il </a:t>
            </a:r>
            <a:r>
              <a:rPr lang="en-US" b="1" dirty="0" err="1">
                <a:solidFill>
                  <a:srgbClr val="C00000"/>
                </a:solidFill>
              </a:rPr>
              <a:t>pacchetto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completo</a:t>
            </a:r>
            <a:r>
              <a:rPr lang="en-US" dirty="0"/>
              <a:t> di </a:t>
            </a:r>
            <a:r>
              <a:rPr lang="en-US" dirty="0" err="1"/>
              <a:t>prestazioni</a:t>
            </a:r>
            <a:r>
              <a:rPr lang="en-US" dirty="0"/>
              <a:t> </a:t>
            </a:r>
            <a:r>
              <a:rPr lang="en-US" dirty="0" err="1"/>
              <a:t>comprende</a:t>
            </a:r>
            <a:r>
              <a:rPr lang="en-US" dirty="0"/>
              <a:t> la promozione,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mantenimento</a:t>
            </a:r>
            <a:r>
              <a:rPr lang="en-US" dirty="0"/>
              <a:t> e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recupero</a:t>
            </a:r>
            <a:r>
              <a:rPr lang="en-US" dirty="0"/>
              <a:t> della salute </a:t>
            </a:r>
            <a:r>
              <a:rPr lang="en-US" dirty="0" err="1"/>
              <a:t>fisica</a:t>
            </a:r>
            <a:r>
              <a:rPr lang="en-US" dirty="0"/>
              <a:t> e </a:t>
            </a:r>
            <a:r>
              <a:rPr lang="en-US" dirty="0" err="1"/>
              <a:t>psichica</a:t>
            </a:r>
            <a:endParaRPr lang="en-US" dirty="0"/>
          </a:p>
          <a:p>
            <a:r>
              <a:rPr lang="en-US" dirty="0"/>
              <a:t>Le </a:t>
            </a:r>
            <a:r>
              <a:rPr lang="en-US" dirty="0" err="1"/>
              <a:t>prestazioni</a:t>
            </a:r>
            <a:r>
              <a:rPr lang="en-US" dirty="0"/>
              <a:t> non </a:t>
            </a:r>
            <a:r>
              <a:rPr lang="en-US" dirty="0" err="1"/>
              <a:t>sono</a:t>
            </a:r>
            <a:r>
              <a:rPr lang="en-US" dirty="0"/>
              <a:t> solo </a:t>
            </a:r>
            <a:r>
              <a:rPr lang="en-US" dirty="0" err="1"/>
              <a:t>indirizzate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salute individuale</a:t>
            </a:r>
            <a:r>
              <a:rPr lang="en-US" dirty="0"/>
              <a:t>, ma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tutela della </a:t>
            </a:r>
            <a:r>
              <a:rPr lang="en-US" b="1" dirty="0" err="1">
                <a:solidFill>
                  <a:srgbClr val="C00000"/>
                </a:solidFill>
              </a:rPr>
              <a:t>collettività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in </a:t>
            </a:r>
            <a:r>
              <a:rPr lang="en-US" dirty="0" err="1"/>
              <a:t>generale</a:t>
            </a:r>
            <a:endParaRPr lang="en-US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A92E024F-19FD-49B4-B102-EA8217127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872" y="476672"/>
            <a:ext cx="6796336" cy="1081088"/>
          </a:xfrm>
        </p:spPr>
        <p:txBody>
          <a:bodyPr/>
          <a:lstStyle/>
          <a:p>
            <a:r>
              <a:rPr lang="de-DE" dirty="0"/>
              <a:t>Cosa </a:t>
            </a:r>
            <a:r>
              <a:rPr lang="de-DE" dirty="0" err="1"/>
              <a:t>significa</a:t>
            </a:r>
            <a:r>
              <a:rPr lang="de-DE" dirty="0"/>
              <a:t> </a:t>
            </a:r>
            <a:r>
              <a:rPr lang="de-DE" dirty="0" err="1"/>
              <a:t>assistenza</a:t>
            </a:r>
            <a:r>
              <a:rPr lang="de-DE" dirty="0"/>
              <a:t> </a:t>
            </a:r>
            <a:r>
              <a:rPr lang="de-DE" dirty="0" err="1"/>
              <a:t>sanitaria</a:t>
            </a:r>
            <a:r>
              <a:rPr lang="de-DE" dirty="0"/>
              <a:t> „universale“?</a:t>
            </a:r>
            <a:endParaRPr lang="it-IT" dirty="0"/>
          </a:p>
        </p:txBody>
      </p:sp>
      <p:pic>
        <p:nvPicPr>
          <p:cNvPr id="2050" name="Picture 2" descr="image003">
            <a:extLst>
              <a:ext uri="{FF2B5EF4-FFF2-40B4-BE49-F238E27FC236}">
                <a16:creationId xmlns:a16="http://schemas.microsoft.com/office/drawing/2014/main" id="{00301E20-0FE3-4E69-AD04-5C2B7CB1D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222" y="1557760"/>
            <a:ext cx="3676650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10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DF275C5-6A4D-4F88-B8A3-C13F9750E1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" y="0"/>
            <a:ext cx="12188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034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2294898-1525-45D5-B1E4-0D58AD19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" y="0"/>
            <a:ext cx="12188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77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DFAEC8A-5B47-48BF-8354-635F4FF392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" y="0"/>
            <a:ext cx="12188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09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2">
            <a:extLst>
              <a:ext uri="{FF2B5EF4-FFF2-40B4-BE49-F238E27FC236}">
                <a16:creationId xmlns:a16="http://schemas.microsoft.com/office/drawing/2014/main" id="{26C21C3E-4DF6-4D31-BF3F-052633401162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/>
          </a:p>
        </p:txBody>
      </p:sp>
      <p:sp>
        <p:nvSpPr>
          <p:cNvPr id="9219" name="Titel 1">
            <a:extLst>
              <a:ext uri="{FF2B5EF4-FFF2-40B4-BE49-F238E27FC236}">
                <a16:creationId xmlns:a16="http://schemas.microsoft.com/office/drawing/2014/main" id="{3365891C-EE70-4987-A536-CA4C54B9D1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933056"/>
            <a:ext cx="8328248" cy="1584176"/>
          </a:xfrm>
        </p:spPr>
        <p:txBody>
          <a:bodyPr lIns="360000" tIns="180000" rIns="360000" bIns="180000"/>
          <a:lstStyle/>
          <a:p>
            <a:pPr algn="l"/>
            <a:r>
              <a:rPr lang="de-DE" altLang="de-DE" sz="3600" dirty="0" err="1"/>
              <a:t>Ambiti</a:t>
            </a:r>
            <a:r>
              <a:rPr lang="de-DE" altLang="de-DE" sz="3600" dirty="0"/>
              <a:t> di </a:t>
            </a:r>
            <a:r>
              <a:rPr lang="de-DE" altLang="de-DE" sz="3600" dirty="0" err="1"/>
              <a:t>intervento</a:t>
            </a:r>
            <a:r>
              <a:rPr lang="de-DE" altLang="de-DE" sz="3600" dirty="0"/>
              <a:t> </a:t>
            </a:r>
            <a:r>
              <a:rPr lang="de-DE" altLang="de-DE" sz="3600" dirty="0" err="1"/>
              <a:t>prioritari</a:t>
            </a:r>
            <a:endParaRPr lang="de-DE" altLang="de-DE" sz="3600" dirty="0"/>
          </a:p>
        </p:txBody>
      </p:sp>
    </p:spTree>
    <p:extLst>
      <p:ext uri="{BB962C8B-B14F-4D97-AF65-F5344CB8AC3E}">
        <p14:creationId xmlns:p14="http://schemas.microsoft.com/office/powerpoint/2010/main" val="161036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Karte enthält.&#10;&#10;Mit sehr hoher Zuverlässigkeit generierte Beschreibung">
            <a:extLst>
              <a:ext uri="{FF2B5EF4-FFF2-40B4-BE49-F238E27FC236}">
                <a16:creationId xmlns:a16="http://schemas.microsoft.com/office/drawing/2014/main" id="{98E5E75D-5533-4117-8440-5B21971E7E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4112" y="548680"/>
            <a:ext cx="4857383" cy="57273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26AE5911-1451-4714-967D-E3EFF7EF5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475704"/>
            <a:ext cx="5544616" cy="1081088"/>
          </a:xfrm>
        </p:spPr>
        <p:txBody>
          <a:bodyPr/>
          <a:lstStyle/>
          <a:p>
            <a:r>
              <a:rPr lang="de-DE" dirty="0" err="1"/>
              <a:t>Evoluzione</a:t>
            </a:r>
            <a:r>
              <a:rPr lang="de-DE" dirty="0"/>
              <a:t> </a:t>
            </a:r>
            <a:r>
              <a:rPr lang="de-DE" dirty="0" err="1"/>
              <a:t>piramide</a:t>
            </a:r>
            <a:r>
              <a:rPr lang="de-DE" dirty="0"/>
              <a:t> </a:t>
            </a:r>
            <a:r>
              <a:rPr lang="de-DE" dirty="0" err="1"/>
              <a:t>dell‘età</a:t>
            </a:r>
            <a:endParaRPr lang="it-IT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E1D21EAE-8DDD-4A8F-847D-67EE2E37A3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2234" y="2132856"/>
            <a:ext cx="6192688" cy="3672408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3200" dirty="0"/>
              <a:t>Sempre </a:t>
            </a:r>
            <a:r>
              <a:rPr lang="de-DE" sz="3200" b="1" dirty="0" err="1"/>
              <a:t>meno</a:t>
            </a:r>
            <a:r>
              <a:rPr lang="de-DE" sz="3200" dirty="0"/>
              <a:t> </a:t>
            </a:r>
            <a:r>
              <a:rPr lang="de-DE" sz="3200" dirty="0" err="1"/>
              <a:t>giovani</a:t>
            </a:r>
            <a:r>
              <a:rPr lang="de-DE" sz="3200" dirty="0"/>
              <a:t> </a:t>
            </a:r>
            <a:r>
              <a:rPr lang="de-DE" sz="3200" dirty="0" err="1"/>
              <a:t>che</a:t>
            </a:r>
            <a:r>
              <a:rPr lang="de-DE" sz="3200" dirty="0"/>
              <a:t> </a:t>
            </a:r>
            <a:r>
              <a:rPr lang="de-DE" sz="3200" dirty="0" err="1"/>
              <a:t>lavorano</a:t>
            </a:r>
            <a:r>
              <a:rPr lang="de-DE" sz="3200" dirty="0"/>
              <a:t> </a:t>
            </a:r>
            <a:r>
              <a:rPr lang="de-DE" sz="3200" dirty="0" err="1"/>
              <a:t>devono</a:t>
            </a:r>
            <a:r>
              <a:rPr lang="de-DE" sz="3200" dirty="0"/>
              <a:t> </a:t>
            </a:r>
            <a:r>
              <a:rPr lang="de-DE" sz="3200" dirty="0" err="1"/>
              <a:t>garantire</a:t>
            </a:r>
            <a:r>
              <a:rPr lang="de-DE" sz="3200" dirty="0"/>
              <a:t> a sempre </a:t>
            </a:r>
            <a:r>
              <a:rPr lang="de-DE" sz="3200" b="1" dirty="0"/>
              <a:t>più</a:t>
            </a:r>
            <a:r>
              <a:rPr lang="de-DE" sz="3200" dirty="0"/>
              <a:t> </a:t>
            </a:r>
            <a:r>
              <a:rPr lang="de-DE" sz="3200" dirty="0" err="1"/>
              <a:t>anziani</a:t>
            </a:r>
            <a:r>
              <a:rPr lang="de-DE" sz="3200" dirty="0"/>
              <a:t> </a:t>
            </a:r>
            <a:r>
              <a:rPr lang="de-DE" sz="3200" dirty="0" err="1"/>
              <a:t>una</a:t>
            </a:r>
            <a:r>
              <a:rPr lang="de-DE" sz="3200" dirty="0"/>
              <a:t> </a:t>
            </a:r>
            <a:r>
              <a:rPr lang="de-DE" sz="3200" dirty="0" err="1"/>
              <a:t>previdenza</a:t>
            </a:r>
            <a:r>
              <a:rPr lang="de-DE" sz="3200" dirty="0"/>
              <a:t>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sz="3200" dirty="0" err="1"/>
              <a:t>Ci</a:t>
            </a:r>
            <a:r>
              <a:rPr lang="de-DE" sz="3200" dirty="0"/>
              <a:t> </a:t>
            </a:r>
            <a:r>
              <a:rPr lang="de-DE" sz="3200" dirty="0" err="1"/>
              <a:t>saranno</a:t>
            </a:r>
            <a:r>
              <a:rPr lang="de-DE" sz="3200" dirty="0"/>
              <a:t> sempre più </a:t>
            </a:r>
            <a:r>
              <a:rPr lang="de-DE" sz="3200" dirty="0" err="1"/>
              <a:t>anziani</a:t>
            </a:r>
            <a:r>
              <a:rPr lang="de-DE" sz="3200" dirty="0"/>
              <a:t> </a:t>
            </a:r>
            <a:r>
              <a:rPr lang="de-DE" sz="3200" dirty="0" err="1"/>
              <a:t>che</a:t>
            </a:r>
            <a:r>
              <a:rPr lang="de-DE" sz="3200" dirty="0"/>
              <a:t> </a:t>
            </a:r>
            <a:r>
              <a:rPr lang="de-DE" sz="3200" dirty="0" err="1"/>
              <a:t>hanno</a:t>
            </a:r>
            <a:r>
              <a:rPr lang="de-DE" sz="3200" dirty="0"/>
              <a:t> </a:t>
            </a:r>
            <a:r>
              <a:rPr lang="de-DE" sz="3200" dirty="0" err="1"/>
              <a:t>bisogno</a:t>
            </a:r>
            <a:r>
              <a:rPr lang="de-DE" sz="3200" dirty="0"/>
              <a:t> di </a:t>
            </a:r>
            <a:r>
              <a:rPr lang="de-DE" sz="3200" dirty="0" err="1"/>
              <a:t>cure</a:t>
            </a:r>
            <a:r>
              <a:rPr lang="de-DE" sz="3200" dirty="0"/>
              <a:t> </a:t>
            </a:r>
            <a:r>
              <a:rPr lang="de-DE" sz="3200" dirty="0" err="1"/>
              <a:t>mediche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793863810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andeverwaltu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755</Words>
  <Application>Microsoft Office PowerPoint</Application>
  <PresentationFormat>Breitbild</PresentationFormat>
  <Paragraphs>114</Paragraphs>
  <Slides>18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Fira Sans Hair</vt:lpstr>
      <vt:lpstr>Fira Sans Medium</vt:lpstr>
      <vt:lpstr>Open Sans</vt:lpstr>
      <vt:lpstr>Symbol</vt:lpstr>
      <vt:lpstr>Struttura predefinita</vt:lpstr>
      <vt:lpstr>Office</vt:lpstr>
      <vt:lpstr>2019 - la salute in Alto Adige   Stato dell’arte e primi provvedimenti Thomas Widmann, Assessore alla Salute</vt:lpstr>
      <vt:lpstr>Dati sulla popolazione</vt:lpstr>
      <vt:lpstr>Dati sulla popolazione</vt:lpstr>
      <vt:lpstr>Cosa significa assistenza sanitaria „universale“?</vt:lpstr>
      <vt:lpstr>PowerPoint-Präsentation</vt:lpstr>
      <vt:lpstr>PowerPoint-Präsentation</vt:lpstr>
      <vt:lpstr>PowerPoint-Präsentation</vt:lpstr>
      <vt:lpstr>Ambiti di intervento prioritari</vt:lpstr>
      <vt:lpstr>Evoluzione piramide dell‘età</vt:lpstr>
      <vt:lpstr>Assistenza e cura di malati cronici</vt:lpstr>
      <vt:lpstr>PowerPoint-Präsentation</vt:lpstr>
      <vt:lpstr>Sviluppi in medicina e tecnologia</vt:lpstr>
      <vt:lpstr>Primi interventi</vt:lpstr>
      <vt:lpstr>1. Interventi per l‘ottimizzazione del pronto soccorso di Bolzano</vt:lpstr>
      <vt:lpstr>PowerPoint-Präsentation</vt:lpstr>
      <vt:lpstr>2. Settori pilota per la riduzione dei tempi di attesa</vt:lpstr>
      <vt:lpstr>PowerPoint-Präsentation</vt:lpstr>
      <vt:lpstr>2019 - la salute in Alto Adige   Stato dell’arte e primi provvedimenti Thomas Widmann, Assessore alla Salute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für Pressekonferenzen im Landespressesaal</dc:title>
  <dc:creator>Thomas Ohnewein</dc:creator>
  <cp:lastModifiedBy>Reckla, Benjamin</cp:lastModifiedBy>
  <cp:revision>554</cp:revision>
  <cp:lastPrinted>2019-08-08T11:05:33Z</cp:lastPrinted>
  <dcterms:created xsi:type="dcterms:W3CDTF">2015-08-05T14:20:00Z</dcterms:created>
  <dcterms:modified xsi:type="dcterms:W3CDTF">2019-08-08T11:06:18Z</dcterms:modified>
</cp:coreProperties>
</file>