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1" r:id="rId3"/>
    <p:sldId id="326" r:id="rId4"/>
    <p:sldId id="292" r:id="rId5"/>
    <p:sldId id="318" r:id="rId6"/>
    <p:sldId id="304" r:id="rId7"/>
    <p:sldId id="313" r:id="rId8"/>
    <p:sldId id="325" r:id="rId9"/>
    <p:sldId id="327" r:id="rId10"/>
    <p:sldId id="319" r:id="rId11"/>
    <p:sldId id="308" r:id="rId12"/>
    <p:sldId id="309" r:id="rId13"/>
    <p:sldId id="270" r:id="rId14"/>
  </p:sldIdLst>
  <p:sldSz cx="9144000" cy="6858000" type="screen4x3"/>
  <p:notesSz cx="6808788" cy="99409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7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5F5F5F"/>
    <a:srgbClr val="FF6600"/>
    <a:srgbClr val="00FF00"/>
    <a:srgbClr val="DDDDDD"/>
    <a:srgbClr val="339933"/>
    <a:srgbClr val="FF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22" autoAdjust="0"/>
    <p:restoredTop sz="83030" autoAdjust="0"/>
  </p:normalViewPr>
  <p:slideViewPr>
    <p:cSldViewPr showGuides="1">
      <p:cViewPr varScale="1">
        <p:scale>
          <a:sx n="95" d="100"/>
          <a:sy n="95" d="100"/>
        </p:scale>
        <p:origin x="2724" y="84"/>
      </p:cViewPr>
      <p:guideLst>
        <p:guide orient="horz" pos="663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8" d="100"/>
          <a:sy n="108" d="100"/>
        </p:scale>
        <p:origin x="1548" y="114"/>
      </p:cViewPr>
      <p:guideLst>
        <p:guide orient="horz" pos="3132"/>
        <p:guide pos="27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10P035A\Data\prov.bz\Central%20Administration\17\Data\GRUPPI\Osservatorio\Scrutini-Esami\a.s.%202018-19\Grafici\Grafici%20conf.stampa%20a.s.%202018-19_aggiornato%20al%2011-07-201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10P035A\Data\prov.bz\Central%20Administration\17\Data\GRUPPI\Osservatorio\Scrutini-Esami\a.s.%202018-19\Grafici\Grafici%20conf.stampa%20a.s.%202018-19_aggiornato%20al%2011-07-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10P035A\Data\prov.bz\Central%20Administration\17\Data\GRUPPI\Osservatorio\Scrutini-Esami\a.s.%202018-19\Grafici\Grafici%20conf.stampa%20a.s.%202018-19_aggiornato%20al%2012-07-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10P035A\Data\prov.bz\Central%20Administration\17\Data\GRUPPI\Osservatorio\Scrutini-Esami\a.s.%202018-19\Grafici\Grafici%20conf.stampa%20a.s.%202018-19_aggiornato%20al%2011-07-2019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10P035A\Data\prov.bz\Central%20Administration\17\Data\GRUPPI\Osservatorio\Scrutini-Esami\a.s.%202018-19\Grafici\Grafici%20conf.stampa%20a.s.%202018-19_aggiornato%20al%2011-07-2019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420388621785037E-2"/>
          <c:y val="0"/>
          <c:w val="0.89384730870443663"/>
          <c:h val="0.96819655852236253"/>
        </c:manualLayout>
      </c:layout>
      <c:pie3DChart>
        <c:varyColors val="1"/>
        <c:ser>
          <c:idx val="0"/>
          <c:order val="0"/>
          <c:tx>
            <c:strRef>
              <c:f>'1 - alunni'!$B$3</c:f>
              <c:strCache>
                <c:ptCount val="1"/>
                <c:pt idx="0">
                  <c:v>a.s. 18/19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CC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5C0-4FA2-9092-5CCBB0CE000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5C0-4FA2-9092-5CCBB0CE0003}"/>
              </c:ext>
            </c:extLst>
          </c:dPt>
          <c:dPt>
            <c:idx val="2"/>
            <c:bubble3D val="0"/>
            <c:spPr>
              <a:solidFill>
                <a:srgbClr val="00CC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5C0-4FA2-9092-5CCBB0CE0003}"/>
              </c:ext>
            </c:extLst>
          </c:dPt>
          <c:dLbls>
            <c:dLbl>
              <c:idx val="0"/>
              <c:layout>
                <c:manualLayout>
                  <c:x val="-0.1536366175428093"/>
                  <c:y val="5.1935333912135756E-2"/>
                </c:manualLayout>
              </c:layout>
              <c:numFmt formatCode="0.00%" sourceLinked="0"/>
              <c:spPr>
                <a:solidFill>
                  <a:schemeClr val="bg1">
                    <a:alpha val="63000"/>
                  </a:schemeClr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80184718419728"/>
                      <c:h val="0.14259644909430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5C0-4FA2-9092-5CCBB0CE0003}"/>
                </c:ext>
              </c:extLst>
            </c:dLbl>
            <c:dLbl>
              <c:idx val="1"/>
              <c:layout>
                <c:manualLayout>
                  <c:x val="-3.2534697788522006E-2"/>
                  <c:y val="-0.31334343831993733"/>
                </c:manualLayout>
              </c:layout>
              <c:numFmt formatCode="0.00%" sourceLinked="0"/>
              <c:spPr>
                <a:solidFill>
                  <a:schemeClr val="bg1">
                    <a:alpha val="63000"/>
                  </a:schemeClr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95371037067631"/>
                      <c:h val="0.219523480842554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5C0-4FA2-9092-5CCBB0CE0003}"/>
                </c:ext>
              </c:extLst>
            </c:dLbl>
            <c:dLbl>
              <c:idx val="2"/>
              <c:layout>
                <c:manualLayout>
                  <c:x val="0.16597075847575762"/>
                  <c:y val="4.1400538678710214E-2"/>
                </c:manualLayout>
              </c:layout>
              <c:numFmt formatCode="0.00%" sourceLinked="0"/>
              <c:spPr>
                <a:solidFill>
                  <a:schemeClr val="bg1">
                    <a:alpha val="63000"/>
                  </a:schemeClr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88193129297049"/>
                      <c:h val="0.223276018976614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5C0-4FA2-9092-5CCBB0CE0003}"/>
                </c:ext>
              </c:extLst>
            </c:dLbl>
            <c:numFmt formatCode="0.00%" sourceLinked="0"/>
            <c:spPr>
              <a:solidFill>
                <a:schemeClr val="bg1">
                  <a:alpha val="63000"/>
                </a:schemeClr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'1 - alunni'!$A$4:$A$6</c:f>
              <c:strCache>
                <c:ptCount val="3"/>
                <c:pt idx="0">
                  <c:v>scuola primaria</c:v>
                </c:pt>
                <c:pt idx="1">
                  <c:v>scuola secondaria di I grado</c:v>
                </c:pt>
                <c:pt idx="2">
                  <c:v>scuola secondaria di II grado </c:v>
                </c:pt>
              </c:strCache>
            </c:strRef>
          </c:cat>
          <c:val>
            <c:numRef>
              <c:f>'1 - alunni'!$B$4:$B$6</c:f>
              <c:numCache>
                <c:formatCode>General</c:formatCode>
                <c:ptCount val="3"/>
                <c:pt idx="0">
                  <c:v>6453</c:v>
                </c:pt>
                <c:pt idx="1">
                  <c:v>4144</c:v>
                </c:pt>
                <c:pt idx="2">
                  <c:v>6545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C0-4FA2-9092-5CCBB0CE0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49698493825468"/>
          <c:y val="9.0252866674305252E-2"/>
          <c:w val="0.82353072586474585"/>
          <c:h val="0.8953084374091081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Foglio2!$B$5</c:f>
              <c:strCache>
                <c:ptCount val="1"/>
                <c:pt idx="0">
                  <c:v>TOTALE ammessi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0A0-417A-BA6F-5E7DBFC1273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0A0-417A-BA6F-5E7DBFC1273B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Foglio2!$A$6:$A$7</c:f>
              <c:strCache>
                <c:ptCount val="2"/>
                <c:pt idx="0">
                  <c:v>Scuola primaria</c:v>
                </c:pt>
                <c:pt idx="1">
                  <c:v>Scuola secondaria di I° grado</c:v>
                </c:pt>
              </c:strCache>
            </c:strRef>
          </c:cat>
          <c:val>
            <c:numRef>
              <c:f>Foglio2!$B$6:$B$7</c:f>
              <c:numCache>
                <c:formatCode>0.00%</c:formatCode>
                <c:ptCount val="2"/>
                <c:pt idx="0">
                  <c:v>0.99783046644971329</c:v>
                </c:pt>
                <c:pt idx="1">
                  <c:v>0.97852316602316602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0-417A-BA6F-5E7DBFC1273B}"/>
            </c:ext>
          </c:extLst>
        </c:ser>
        <c:ser>
          <c:idx val="1"/>
          <c:order val="1"/>
          <c:tx>
            <c:strRef>
              <c:f>Foglio2!$C$5</c:f>
              <c:strCache>
                <c:ptCount val="1"/>
                <c:pt idx="0">
                  <c:v>TOTALE non ammessi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Foglio2!$A$6:$A$7</c:f>
              <c:strCache>
                <c:ptCount val="2"/>
                <c:pt idx="0">
                  <c:v>Scuola primaria</c:v>
                </c:pt>
                <c:pt idx="1">
                  <c:v>Scuola secondaria di I° grado</c:v>
                </c:pt>
              </c:strCache>
            </c:strRef>
          </c:cat>
          <c:val>
            <c:numRef>
              <c:f>Foglio2!$C$6:$C$7</c:f>
              <c:numCache>
                <c:formatCode>0.00%</c:formatCode>
                <c:ptCount val="2"/>
                <c:pt idx="0">
                  <c:v>2.1695335502866886E-3</c:v>
                </c:pt>
                <c:pt idx="1">
                  <c:v>2.1476833976833976E-2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0-417A-BA6F-5E7DBFC127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393887072"/>
        <c:axId val="1"/>
      </c:barChart>
      <c:catAx>
        <c:axId val="393887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"/>
        <c:crossesAt val="0.8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  <c:min val="0.8"/>
        </c:scaling>
        <c:delete val="0"/>
        <c:axPos val="t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%" sourceLinked="1"/>
        <c:majorTickMark val="none"/>
        <c:minorTickMark val="none"/>
        <c:tickLblPos val="none"/>
        <c:spPr>
          <a:ln w="6350">
            <a:noFill/>
          </a:ln>
        </c:spPr>
        <c:crossAx val="393887072"/>
        <c:crosses val="autoZero"/>
        <c:crossBetween val="between"/>
        <c:majorUnit val="0.1"/>
        <c:minorUnit val="1E-3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7806005489118103"/>
          <c:y val="0.46139911477854934"/>
          <c:w val="0.15273323645159553"/>
          <c:h val="0.14608207184434049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76833556182835"/>
          <c:y val="0.36043956043956044"/>
          <c:w val="0.78301938319903397"/>
          <c:h val="0.472527472527472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'4 - prom.sup. e FP'!$H$3</c:f>
              <c:strCache>
                <c:ptCount val="1"/>
                <c:pt idx="0">
                  <c:v>ammessi alla classe successiva e all'Esame </c:v>
                </c:pt>
              </c:strCache>
            </c:strRef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solidFill>
                  <a:schemeClr val="bg1">
                    <a:alpha val="80000"/>
                  </a:schemeClr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181-49C7-92FC-0DBB3291087A}"/>
                </c:ext>
              </c:extLst>
            </c:dLbl>
            <c:dLbl>
              <c:idx val="3"/>
              <c:spPr>
                <a:solidFill>
                  <a:schemeClr val="bg1">
                    <a:alpha val="80000"/>
                  </a:schemeClr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81-49C7-92FC-0DBB3291087A}"/>
                </c:ext>
              </c:extLst>
            </c:dLbl>
            <c:dLbl>
              <c:idx val="4"/>
              <c:layout>
                <c:manualLayout>
                  <c:x val="-5.7743834153846096E-3"/>
                  <c:y val="-5.0474459923278703E-3"/>
                </c:manualLayout>
              </c:layout>
              <c:spPr>
                <a:solidFill>
                  <a:schemeClr val="bg1">
                    <a:alpha val="80000"/>
                  </a:schemeClr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81-49C7-92FC-0DBB3291087A}"/>
                </c:ext>
              </c:extLst>
            </c:dLbl>
            <c:spPr>
              <a:solidFill>
                <a:schemeClr val="bg1">
                  <a:alpha val="80000"/>
                </a:schemeClr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'4 - prom.sup. e FP'!$G$6:$G$8</c:f>
              <c:strCache>
                <c:ptCount val="3"/>
                <c:pt idx="0">
                  <c:v>F.P.Apprendistato</c:v>
                </c:pt>
                <c:pt idx="1">
                  <c:v>F.P. Corsi a tempo pieno</c:v>
                </c:pt>
                <c:pt idx="2">
                  <c:v>Secondaria di II° grado</c:v>
                </c:pt>
              </c:strCache>
            </c:strRef>
          </c:cat>
          <c:val>
            <c:numRef>
              <c:f>'4 - prom.sup. e FP'!$H$6:$H$8</c:f>
              <c:numCache>
                <c:formatCode>0.00%</c:formatCode>
                <c:ptCount val="3"/>
                <c:pt idx="0">
                  <c:v>0.77720207253886009</c:v>
                </c:pt>
                <c:pt idx="1">
                  <c:v>0.72970000000000002</c:v>
                </c:pt>
                <c:pt idx="2">
                  <c:v>0.72760623662488533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81-49C7-92FC-0DBB3291087A}"/>
            </c:ext>
          </c:extLst>
        </c:ser>
        <c:ser>
          <c:idx val="1"/>
          <c:order val="1"/>
          <c:tx>
            <c:strRef>
              <c:f>'4 - prom.sup. e FP'!$I$3</c:f>
              <c:strCache>
                <c:ptCount val="1"/>
                <c:pt idx="0">
                  <c:v>giudizio sospeso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81-49C7-92FC-0DBB3291087A}"/>
                </c:ext>
              </c:extLst>
            </c:dLbl>
            <c:spPr>
              <a:solidFill>
                <a:schemeClr val="bg1">
                  <a:alpha val="80000"/>
                </a:schemeClr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'4 - prom.sup. e FP'!$G$6:$G$8</c:f>
              <c:strCache>
                <c:ptCount val="3"/>
                <c:pt idx="0">
                  <c:v>F.P.Apprendistato</c:v>
                </c:pt>
                <c:pt idx="1">
                  <c:v>F.P. Corsi a tempo pieno</c:v>
                </c:pt>
                <c:pt idx="2">
                  <c:v>Secondaria di II° grado</c:v>
                </c:pt>
              </c:strCache>
            </c:strRef>
          </c:cat>
          <c:val>
            <c:numRef>
              <c:f>'4 - prom.sup. e FP'!$I$6:$I$8</c:f>
              <c:numCache>
                <c:formatCode>0.00%</c:formatCode>
                <c:ptCount val="3"/>
                <c:pt idx="1">
                  <c:v>8.9300000000000004E-2</c:v>
                </c:pt>
                <c:pt idx="2">
                  <c:v>0.18006725771935189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81-49C7-92FC-0DBB3291087A}"/>
            </c:ext>
          </c:extLst>
        </c:ser>
        <c:ser>
          <c:idx val="2"/>
          <c:order val="2"/>
          <c:tx>
            <c:strRef>
              <c:f>'4 - prom.sup. e FP'!$J$3</c:f>
              <c:strCache>
                <c:ptCount val="1"/>
                <c:pt idx="0">
                  <c:v>non ammessi alla classe successiva e all'Esame 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chemeClr val="bg1">
                    <a:alpha val="80000"/>
                  </a:schemeClr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181-49C7-92FC-0DBB3291087A}"/>
                </c:ext>
              </c:extLst>
            </c:dLbl>
            <c:dLbl>
              <c:idx val="1"/>
              <c:spPr>
                <a:solidFill>
                  <a:schemeClr val="bg1">
                    <a:alpha val="80000"/>
                  </a:schemeClr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181-49C7-92FC-0DBB3291087A}"/>
                </c:ext>
              </c:extLst>
            </c:dLbl>
            <c:dLbl>
              <c:idx val="2"/>
              <c:layout>
                <c:manualLayout>
                  <c:x val="-3.2482119978086699E-3"/>
                  <c:y val="-9.3625219924432512E-3"/>
                </c:manualLayout>
              </c:layout>
              <c:spPr>
                <a:solidFill>
                  <a:schemeClr val="bg1">
                    <a:alpha val="80000"/>
                  </a:schemeClr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ysClr val="windowText" lastClr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81-49C7-92FC-0DBB3291087A}"/>
                </c:ext>
              </c:extLst>
            </c:dLbl>
            <c:dLbl>
              <c:idx val="3"/>
              <c:layout>
                <c:manualLayout>
                  <c:x val="1.1509176791494324E-3"/>
                  <c:y val="-9.3625219924432512E-3"/>
                </c:manualLayout>
              </c:layout>
              <c:spPr>
                <a:solidFill>
                  <a:schemeClr val="bg1">
                    <a:alpha val="80000"/>
                  </a:schemeClr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81-49C7-92FC-0DBB3291087A}"/>
                </c:ext>
              </c:extLst>
            </c:dLbl>
            <c:dLbl>
              <c:idx val="4"/>
              <c:layout>
                <c:manualLayout>
                  <c:x val="-2.1534850261976102E-3"/>
                  <c:y val="-4.9669175968388712E-3"/>
                </c:manualLayout>
              </c:layout>
              <c:spPr>
                <a:solidFill>
                  <a:schemeClr val="bg1">
                    <a:alpha val="80000"/>
                  </a:schemeClr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81-49C7-92FC-0DBB3291087A}"/>
                </c:ext>
              </c:extLst>
            </c:dLbl>
            <c:spPr>
              <a:solidFill>
                <a:schemeClr val="bg1">
                  <a:alpha val="80000"/>
                </a:schemeClr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'4 - prom.sup. e FP'!$G$6:$G$8</c:f>
              <c:strCache>
                <c:ptCount val="3"/>
                <c:pt idx="0">
                  <c:v>F.P.Apprendistato</c:v>
                </c:pt>
                <c:pt idx="1">
                  <c:v>F.P. Corsi a tempo pieno</c:v>
                </c:pt>
                <c:pt idx="2">
                  <c:v>Secondaria di II° grado</c:v>
                </c:pt>
              </c:strCache>
            </c:strRef>
          </c:cat>
          <c:val>
            <c:numRef>
              <c:f>'4 - prom.sup. e FP'!$J$6:$J$8</c:f>
              <c:numCache>
                <c:formatCode>0.00%</c:formatCode>
                <c:ptCount val="3"/>
                <c:pt idx="0">
                  <c:v>0.22279792746113988</c:v>
                </c:pt>
                <c:pt idx="1">
                  <c:v>0.18099999999999999</c:v>
                </c:pt>
                <c:pt idx="2">
                  <c:v>9.2326505655762767E-2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181-49C7-92FC-0DBB32910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349072"/>
        <c:axId val="1"/>
      </c:barChart>
      <c:catAx>
        <c:axId val="390349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"/>
        </c:scaling>
        <c:delete val="0"/>
        <c:axPos val="b"/>
        <c:numFmt formatCode="0.00%" sourceLinked="1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3903490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ayout>
        <c:manualLayout>
          <c:xMode val="edge"/>
          <c:yMode val="edge"/>
          <c:x val="0.1409654636705503"/>
          <c:y val="0.11138863010291185"/>
          <c:w val="0.72855556243975006"/>
          <c:h val="0.242937846560773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3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95970574609059"/>
          <c:y val="0.21488078098440447"/>
          <c:w val="0.89304031801037975"/>
          <c:h val="0.62632910276711806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7"/>
          <c:dPt>
            <c:idx val="0"/>
            <c:bubble3D val="0"/>
            <c:explosion val="18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E823-402C-9497-3FB783B6E66B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823-402C-9497-3FB783B6E66B}"/>
              </c:ext>
            </c:extLst>
          </c:dPt>
          <c:dPt>
            <c:idx val="2"/>
            <c:bubble3D val="0"/>
            <c:explosion val="2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823-402C-9497-3FB783B6E66B}"/>
              </c:ext>
            </c:extLst>
          </c:dPt>
          <c:dPt>
            <c:idx val="3"/>
            <c:bubble3D val="0"/>
            <c:explosion val="11"/>
            <c:spPr>
              <a:solidFill>
                <a:schemeClr val="accent1">
                  <a:lumMod val="20000"/>
                  <a:lumOff val="80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E823-402C-9497-3FB783B6E66B}"/>
              </c:ext>
            </c:extLst>
          </c:dPt>
          <c:dLbls>
            <c:dLbl>
              <c:idx val="0"/>
              <c:layout>
                <c:manualLayout>
                  <c:x val="-3.8261898569427265E-2"/>
                  <c:y val="-0.31934139273075179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23-402C-9497-3FB783B6E66B}"/>
                </c:ext>
              </c:extLst>
            </c:dLbl>
            <c:dLbl>
              <c:idx val="1"/>
              <c:layout>
                <c:manualLayout>
                  <c:x val="-0.18647874903434833"/>
                  <c:y val="0.1481137201720246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it-IT" sz="1400"/>
                      <a:t>superato l'Esame di Stato
98,23%</a:t>
                    </a:r>
                  </a:p>
                </c:rich>
              </c:tx>
              <c:spPr>
                <a:solidFill>
                  <a:schemeClr val="bg1">
                    <a:alpha val="80000"/>
                  </a:schemeClr>
                </a:solidFill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23-402C-9497-3FB783B6E66B}"/>
                </c:ext>
              </c:extLst>
            </c:dLbl>
            <c:dLbl>
              <c:idx val="2"/>
              <c:layout>
                <c:manualLayout>
                  <c:x val="0.16990694954534982"/>
                  <c:y val="0.11254354025209225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23-402C-9497-3FB783B6E66B}"/>
                </c:ext>
              </c:extLst>
            </c:dLbl>
            <c:dLbl>
              <c:idx val="3"/>
              <c:layout>
                <c:manualLayout>
                  <c:x val="-7.1838556826157279E-2"/>
                  <c:y val="7.9250225248237494E-2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23-402C-9497-3FB783B6E66B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'5 - Esame Stato medie conf.'!$A$5:$A$8</c:f>
              <c:strCache>
                <c:ptCount val="4"/>
                <c:pt idx="0">
                  <c:v>non ammessi all'Esame di Stato</c:v>
                </c:pt>
                <c:pt idx="1">
                  <c:v>superato l'Esame di Stato</c:v>
                </c:pt>
                <c:pt idx="2">
                  <c:v>non superato Esame di Stato</c:v>
                </c:pt>
                <c:pt idx="3">
                  <c:v>non presenti all'Esame di Stato</c:v>
                </c:pt>
              </c:strCache>
            </c:strRef>
          </c:cat>
          <c:val>
            <c:numRef>
              <c:f>'5 - Esame Stato medie conf.'!$B$5:$B$8</c:f>
              <c:numCache>
                <c:formatCode>General</c:formatCode>
                <c:ptCount val="4"/>
                <c:pt idx="0">
                  <c:v>22</c:v>
                </c:pt>
                <c:pt idx="1">
                  <c:v>1391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23-402C-9497-3FB783B6E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5"/>
      <c:hPercent val="34"/>
      <c:rotY val="342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25400">
          <a:noFill/>
        </a:ln>
      </c:spPr>
    </c:sideWall>
    <c:backWall>
      <c:thickness val="0"/>
      <c:spPr>
        <a:solidFill>
          <a:srgbClr val="FFFFFF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9793467869861647E-2"/>
          <c:y val="0.12096805949696399"/>
          <c:w val="0.75645470685253857"/>
          <c:h val="0.650539342183673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'6 - Valutaz. Esame medie'!$B$3</c:f>
              <c:strCache>
                <c:ptCount val="1"/>
                <c:pt idx="0">
                  <c:v>a.s. 18/19</c:v>
                </c:pt>
              </c:strCache>
            </c:strRef>
          </c:tx>
          <c:spPr>
            <a:solidFill>
              <a:srgbClr val="F2FF47"/>
            </a:solidFill>
            <a:ln w="38100">
              <a:solidFill>
                <a:sysClr val="windowText" lastClr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9.084198535948329E-3"/>
                  <c:y val="-3.20828535099762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01-4F2A-AA58-2689F794322F}"/>
                </c:ext>
              </c:extLst>
            </c:dLbl>
            <c:dLbl>
              <c:idx val="1"/>
              <c:layout>
                <c:manualLayout>
                  <c:x val="-1.4253502052952099E-2"/>
                  <c:y val="-3.391344354331237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01-4F2A-AA58-2689F794322F}"/>
                </c:ext>
              </c:extLst>
            </c:dLbl>
            <c:dLbl>
              <c:idx val="2"/>
              <c:layout>
                <c:manualLayout>
                  <c:x val="-9.9406172894155494E-3"/>
                  <c:y val="-3.394098620140937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01-4F2A-AA58-2689F794322F}"/>
                </c:ext>
              </c:extLst>
            </c:dLbl>
            <c:dLbl>
              <c:idx val="3"/>
              <c:layout>
                <c:manualLayout>
                  <c:x val="8.0981702476825013E-3"/>
                  <c:y val="-2.8812286437862544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01-4F2A-AA58-2689F794322F}"/>
                </c:ext>
              </c:extLst>
            </c:dLbl>
            <c:dLbl>
              <c:idx val="4"/>
              <c:layout>
                <c:manualLayout>
                  <c:x val="-1.1526881685495942E-2"/>
                  <c:y val="-1.938918815766872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01-4F2A-AA58-2689F794322F}"/>
                </c:ext>
              </c:extLst>
            </c:dLbl>
            <c:dLbl>
              <c:idx val="5"/>
              <c:layout>
                <c:manualLayout>
                  <c:x val="-1.0942354491241365E-2"/>
                  <c:y val="-2.36049011316941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01-4F2A-AA58-2689F794322F}"/>
                </c:ext>
              </c:extLst>
            </c:dLbl>
            <c:dLbl>
              <c:idx val="6"/>
              <c:layout>
                <c:manualLayout>
                  <c:xMode val="edge"/>
                  <c:yMode val="edge"/>
                  <c:x val="0.49569728230610038"/>
                  <c:y val="0.7231201778818513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14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01-4F2A-AA58-2689F794322F}"/>
                </c:ext>
              </c:extLst>
            </c:dLbl>
            <c:spPr>
              <a:noFill/>
              <a:ln w="25400">
                <a:noFill/>
              </a:ln>
            </c:spPr>
            <c:txPr>
              <a:bodyPr rot="-2700000" vert="horz" wrap="square" lIns="38100" tIns="19050" rIns="38100" bIns="19050" anchor="ctr">
                <a:spAutoFit/>
              </a:bodyPr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'6 - Valutaz. Esame medie'!$A$4:$A$9</c:f>
              <c:strCache>
                <c:ptCount val="6"/>
                <c:pt idx="0">
                  <c:v>SEI</c:v>
                </c:pt>
                <c:pt idx="1">
                  <c:v>SETTE</c:v>
                </c:pt>
                <c:pt idx="2">
                  <c:v>OTTO</c:v>
                </c:pt>
                <c:pt idx="3">
                  <c:v>NOVE</c:v>
                </c:pt>
                <c:pt idx="4">
                  <c:v>DIECI</c:v>
                </c:pt>
                <c:pt idx="5">
                  <c:v>DIECI e lode</c:v>
                </c:pt>
              </c:strCache>
            </c:strRef>
          </c:cat>
          <c:val>
            <c:numRef>
              <c:f>'6 - Valutaz. Esame medie'!$B$4:$B$9</c:f>
              <c:numCache>
                <c:formatCode>General</c:formatCode>
                <c:ptCount val="6"/>
                <c:pt idx="0">
                  <c:v>274</c:v>
                </c:pt>
                <c:pt idx="1">
                  <c:v>425</c:v>
                </c:pt>
                <c:pt idx="2">
                  <c:v>349</c:v>
                </c:pt>
                <c:pt idx="3">
                  <c:v>216</c:v>
                </c:pt>
                <c:pt idx="4">
                  <c:v>50</c:v>
                </c:pt>
                <c:pt idx="5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01-4F2A-AA58-2689F794322F}"/>
            </c:ext>
          </c:extLst>
        </c:ser>
        <c:ser>
          <c:idx val="1"/>
          <c:order val="1"/>
          <c:tx>
            <c:strRef>
              <c:f>'6 - Valutaz. Esame medie'!$C$3</c:f>
              <c:strCache>
                <c:ptCount val="1"/>
                <c:pt idx="0">
                  <c:v>a.s. 17/18</c:v>
                </c:pt>
              </c:strCache>
            </c:strRef>
          </c:tx>
          <c:spPr>
            <a:solidFill>
              <a:srgbClr val="FFFFE1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2733404412166775E-3"/>
                  <c:y val="0.3113773380695463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01-4F2A-AA58-2689F794322F}"/>
                </c:ext>
              </c:extLst>
            </c:dLbl>
            <c:dLbl>
              <c:idx val="1"/>
              <c:layout>
                <c:manualLayout>
                  <c:x val="-3.5675439873293358E-3"/>
                  <c:y val="0.2496262454527223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01-4F2A-AA58-2689F794322F}"/>
                </c:ext>
              </c:extLst>
            </c:dLbl>
            <c:dLbl>
              <c:idx val="2"/>
              <c:layout>
                <c:manualLayout>
                  <c:x val="-2.7167693470052656E-3"/>
                  <c:y val="0.1924381933854945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01-4F2A-AA58-2689F794322F}"/>
                </c:ext>
              </c:extLst>
            </c:dLbl>
            <c:dLbl>
              <c:idx val="3"/>
              <c:layout>
                <c:manualLayout>
                  <c:x val="-1.0054091471218829E-3"/>
                  <c:y val="0.18599627490800497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01-4F2A-AA58-2689F794322F}"/>
                </c:ext>
              </c:extLst>
            </c:dLbl>
            <c:dLbl>
              <c:idx val="4"/>
              <c:layout>
                <c:manualLayout>
                  <c:x val="3.1667078867986969E-3"/>
                  <c:y val="8.4858929596750191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01-4F2A-AA58-2689F794322F}"/>
                </c:ext>
              </c:extLst>
            </c:dLbl>
            <c:dLbl>
              <c:idx val="5"/>
              <c:layout>
                <c:manualLayout>
                  <c:x val="1.4732305361446411E-3"/>
                  <c:y val="0.10559855114376496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2700000" vert="horz"/>
                <a:lstStyle/>
                <a:p>
                  <a:pPr algn="ctr">
                    <a:defRPr sz="11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01-4F2A-AA58-2689F794322F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'6 - Valutaz. Esame medie'!$A$4:$A$9</c:f>
              <c:strCache>
                <c:ptCount val="6"/>
                <c:pt idx="0">
                  <c:v>SEI</c:v>
                </c:pt>
                <c:pt idx="1">
                  <c:v>SETTE</c:v>
                </c:pt>
                <c:pt idx="2">
                  <c:v>OTTO</c:v>
                </c:pt>
                <c:pt idx="3">
                  <c:v>NOVE</c:v>
                </c:pt>
                <c:pt idx="4">
                  <c:v>DIECI</c:v>
                </c:pt>
                <c:pt idx="5">
                  <c:v>DIECI e lode</c:v>
                </c:pt>
              </c:strCache>
            </c:strRef>
          </c:cat>
          <c:val>
            <c:numRef>
              <c:f>'6 - Valutaz. Esame medie'!$C$4:$C$9</c:f>
              <c:numCache>
                <c:formatCode>General</c:formatCode>
                <c:ptCount val="6"/>
                <c:pt idx="0">
                  <c:v>297</c:v>
                </c:pt>
                <c:pt idx="1">
                  <c:v>450</c:v>
                </c:pt>
                <c:pt idx="2">
                  <c:v>349</c:v>
                </c:pt>
                <c:pt idx="3">
                  <c:v>214</c:v>
                </c:pt>
                <c:pt idx="4">
                  <c:v>47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D01-4F2A-AA58-2689F7943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gapDepth val="70"/>
        <c:shape val="box"/>
        <c:axId val="393010624"/>
        <c:axId val="1"/>
        <c:axId val="0"/>
      </c:bar3DChart>
      <c:catAx>
        <c:axId val="39301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93010624"/>
        <c:crosses val="max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</c:legendEntry>
      <c:layout>
        <c:manualLayout>
          <c:xMode val="edge"/>
          <c:yMode val="edge"/>
          <c:x val="0.54905359410718824"/>
          <c:y val="3.7634426712703693E-2"/>
          <c:w val="0.21256455846245026"/>
          <c:h val="0.28494701531292543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89395441030723"/>
          <c:y val="0.10395032221803874"/>
          <c:w val="0.78790913276573826"/>
          <c:h val="0.65696531176846129"/>
        </c:manualLayout>
      </c:layout>
      <c:pie3DChart>
        <c:varyColors val="1"/>
        <c:ser>
          <c:idx val="0"/>
          <c:order val="0"/>
          <c:tx>
            <c:strRef>
              <c:f>'8 - Esame Stato super.conf (2)'!$B$3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explosion val="18"/>
            <c:spPr>
              <a:solidFill>
                <a:srgbClr val="FF66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6C7-4E67-A6AB-1EA0C64D863C}"/>
              </c:ext>
            </c:extLst>
          </c:dPt>
          <c:dPt>
            <c:idx val="1"/>
            <c:bubble3D val="0"/>
            <c:explosion val="7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6C7-4E67-A6AB-1EA0C64D863C}"/>
              </c:ext>
            </c:extLst>
          </c:dPt>
          <c:dPt>
            <c:idx val="2"/>
            <c:bubble3D val="0"/>
            <c:explosion val="1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6C7-4E67-A6AB-1EA0C64D863C}"/>
              </c:ext>
            </c:extLst>
          </c:dPt>
          <c:dPt>
            <c:idx val="3"/>
            <c:bubble3D val="0"/>
            <c:explosion val="12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6C7-4E67-A6AB-1EA0C64D863C}"/>
              </c:ext>
            </c:extLst>
          </c:dPt>
          <c:dLbls>
            <c:dLbl>
              <c:idx val="0"/>
              <c:layout>
                <c:manualLayout>
                  <c:x val="-5.1120077567139002E-2"/>
                  <c:y val="-0.34597277142045241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C7-4E67-A6AB-1EA0C64D863C}"/>
                </c:ext>
              </c:extLst>
            </c:dLbl>
            <c:dLbl>
              <c:idx val="1"/>
              <c:layout>
                <c:manualLayout>
                  <c:x val="-0.22876523820585604"/>
                  <c:y val="9.3477709900981421E-2"/>
                </c:manualLayout>
              </c:layout>
              <c:numFmt formatCode="0.00%" sourceLinked="0"/>
              <c:spPr>
                <a:solidFill>
                  <a:sysClr val="window" lastClr="FFFFFF">
                    <a:alpha val="80000"/>
                  </a:sysClr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C7-4E67-A6AB-1EA0C64D863C}"/>
                </c:ext>
              </c:extLst>
            </c:dLbl>
            <c:dLbl>
              <c:idx val="2"/>
              <c:layout>
                <c:manualLayout>
                  <c:x val="0.12363373766551194"/>
                  <c:y val="0.16792237415713465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C7-4E67-A6AB-1EA0C64D863C}"/>
                </c:ext>
              </c:extLst>
            </c:dLbl>
            <c:dLbl>
              <c:idx val="3"/>
              <c:layout>
                <c:manualLayout>
                  <c:x val="-9.0616067911646184E-2"/>
                  <c:y val="0.10314810091952786"/>
                </c:manualLayout>
              </c:layout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C7-4E67-A6AB-1EA0C64D863C}"/>
                </c:ext>
              </c:extLst>
            </c:dLbl>
            <c:numFmt formatCode="0.0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'8 - Esame Stato super.conf (2)'!$A$5:$A$8</c:f>
              <c:strCache>
                <c:ptCount val="4"/>
                <c:pt idx="0">
                  <c:v>non ammessi all'Esame di Stato</c:v>
                </c:pt>
                <c:pt idx="1">
                  <c:v>superato l'Esame di Stato</c:v>
                </c:pt>
                <c:pt idx="2">
                  <c:v>non superato Esame di Stato</c:v>
                </c:pt>
                <c:pt idx="3">
                  <c:v>non presenti  all'Esame di Stato</c:v>
                </c:pt>
              </c:strCache>
            </c:strRef>
          </c:cat>
          <c:val>
            <c:numRef>
              <c:f>'8 - Esame Stato super.conf (2)'!$B$5:$B$8</c:f>
              <c:numCache>
                <c:formatCode>#,##0</c:formatCode>
                <c:ptCount val="4"/>
                <c:pt idx="0" formatCode="General">
                  <c:v>52</c:v>
                </c:pt>
                <c:pt idx="1">
                  <c:v>1130</c:v>
                </c:pt>
                <c:pt idx="2" formatCode="General">
                  <c:v>6</c:v>
                </c:pt>
                <c:pt idx="3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C7-4E67-A6AB-1EA0C64D863C}"/>
            </c:ext>
          </c:extLst>
        </c:ser>
        <c:ser>
          <c:idx val="1"/>
          <c:order val="1"/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76C7-4E67-A6AB-1EA0C64D863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76C7-4E67-A6AB-1EA0C64D863C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6C7-4E67-A6AB-1EA0C64D863C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76C7-4E67-A6AB-1EA0C64D863C}"/>
              </c:ext>
            </c:extLst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'8 - Esame Stato super.conf (2)'!$A$5:$A$8</c:f>
              <c:strCache>
                <c:ptCount val="4"/>
                <c:pt idx="0">
                  <c:v>non ammessi all'Esame di Stato</c:v>
                </c:pt>
                <c:pt idx="1">
                  <c:v>superato l'Esame di Stato</c:v>
                </c:pt>
                <c:pt idx="2">
                  <c:v>non superato Esame di Stato</c:v>
                </c:pt>
                <c:pt idx="3">
                  <c:v>non presenti  all'Esame di Stato</c:v>
                </c:pt>
              </c:strCache>
            </c:strRef>
          </c:cat>
          <c:val>
            <c:numRef>
              <c:f>'8 - Esame Stato super.conf (2)'!$H$5:$H$8</c:f>
              <c:numCache>
                <c:formatCode>General</c:formatCode>
                <c:ptCount val="4"/>
                <c:pt idx="0">
                  <c:v>67</c:v>
                </c:pt>
                <c:pt idx="1">
                  <c:v>976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6C7-4E67-A6AB-1EA0C64D8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5"/>
      <c:hPercent val="42"/>
      <c:rotY val="342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142857142857144E-2"/>
          <c:y val="0.13289646741177222"/>
          <c:w val="0.90000083705434997"/>
          <c:h val="0.715536869547564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'9 - Valutaz.Maturità'!$I$3</c:f>
              <c:strCache>
                <c:ptCount val="1"/>
                <c:pt idx="0">
                  <c:v>a.s.18/19</c:v>
                </c:pt>
              </c:strCache>
            </c:strRef>
          </c:tx>
          <c:spPr>
            <a:solidFill>
              <a:srgbClr val="00CCFF"/>
            </a:solidFill>
            <a:ln w="381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0927634045744282E-2"/>
                  <c:y val="-3.8482441350460382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1C-41C7-B8C8-EA1D3A12F4FC}"/>
                </c:ext>
              </c:extLst>
            </c:dLbl>
            <c:dLbl>
              <c:idx val="1"/>
              <c:layout>
                <c:manualLayout>
                  <c:x val="-9.9027621547306578E-3"/>
                  <c:y val="-2.8499185946127617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1C-41C7-B8C8-EA1D3A12F4FC}"/>
                </c:ext>
              </c:extLst>
            </c:dLbl>
            <c:dLbl>
              <c:idx val="2"/>
              <c:layout>
                <c:manualLayout>
                  <c:x val="-1.0782752155980549E-2"/>
                  <c:y val="-3.8263428991905817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1C-41C7-B8C8-EA1D3A12F4FC}"/>
                </c:ext>
              </c:extLst>
            </c:dLbl>
            <c:dLbl>
              <c:idx val="3"/>
              <c:layout>
                <c:manualLayout>
                  <c:x val="-7.8532183477065375E-3"/>
                  <c:y val="-4.14392240705011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1C-41C7-B8C8-EA1D3A12F4FC}"/>
                </c:ext>
              </c:extLst>
            </c:dLbl>
            <c:dLbl>
              <c:idx val="4"/>
              <c:layout>
                <c:manualLayout>
                  <c:x val="-1.1272790901137357E-2"/>
                  <c:y val="-3.06392495640032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1C-41C7-B8C8-EA1D3A12F4FC}"/>
                </c:ext>
              </c:extLst>
            </c:dLbl>
            <c:dLbl>
              <c:idx val="5"/>
              <c:layout>
                <c:manualLayout>
                  <c:x val="-1.1200399950006249E-2"/>
                  <c:y val="-3.2986737584954198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1C-41C7-B8C8-EA1D3A12F4FC}"/>
                </c:ext>
              </c:extLst>
            </c:dLbl>
            <c:dLbl>
              <c:idx val="6"/>
              <c:layout>
                <c:manualLayout>
                  <c:x val="-6.366004249468816E-3"/>
                  <c:y val="-4.0615320435938886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1C-41C7-B8C8-EA1D3A12F4FC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3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'9 - Valutaz.Maturità'!$A$4:$A$10</c:f>
              <c:strCache>
                <c:ptCount val="7"/>
                <c:pt idx="0">
                  <c:v>60</c:v>
                </c:pt>
                <c:pt idx="1">
                  <c:v>61-70</c:v>
                </c:pt>
                <c:pt idx="2">
                  <c:v>71-80</c:v>
                </c:pt>
                <c:pt idx="3">
                  <c:v>81-90</c:v>
                </c:pt>
                <c:pt idx="4">
                  <c:v>91-99</c:v>
                </c:pt>
                <c:pt idx="5">
                  <c:v>100</c:v>
                </c:pt>
                <c:pt idx="6">
                  <c:v>100 e lode</c:v>
                </c:pt>
              </c:strCache>
            </c:strRef>
          </c:cat>
          <c:val>
            <c:numRef>
              <c:f>'9 - Valutaz.Maturità'!$I$4:$I$10</c:f>
              <c:numCache>
                <c:formatCode>0.00%</c:formatCode>
                <c:ptCount val="7"/>
                <c:pt idx="0">
                  <c:v>6.1061946902654866E-2</c:v>
                </c:pt>
                <c:pt idx="1">
                  <c:v>0.28053097345132744</c:v>
                </c:pt>
                <c:pt idx="2">
                  <c:v>0.32123893805309733</c:v>
                </c:pt>
                <c:pt idx="3">
                  <c:v>0.19469026548672566</c:v>
                </c:pt>
                <c:pt idx="4">
                  <c:v>0.10176991150442478</c:v>
                </c:pt>
                <c:pt idx="5">
                  <c:v>3.0973451327433628E-2</c:v>
                </c:pt>
                <c:pt idx="6">
                  <c:v>9.7345132743362831E-3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1C-41C7-B8C8-EA1D3A12F4FC}"/>
            </c:ext>
          </c:extLst>
        </c:ser>
        <c:ser>
          <c:idx val="1"/>
          <c:order val="1"/>
          <c:tx>
            <c:strRef>
              <c:f>'9 - Valutaz.Maturità'!$J$3</c:f>
              <c:strCache>
                <c:ptCount val="1"/>
                <c:pt idx="0">
                  <c:v>a.s.17/18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743282089738549E-3"/>
                  <c:y val="0.13309856135532716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1C-41C7-B8C8-EA1D3A12F4FC}"/>
                </c:ext>
              </c:extLst>
            </c:dLbl>
            <c:dLbl>
              <c:idx val="1"/>
              <c:layout>
                <c:manualLayout>
                  <c:x val="1.7642794650668666E-3"/>
                  <c:y val="0.14465221648618426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1C-41C7-B8C8-EA1D3A12F4FC}"/>
                </c:ext>
              </c:extLst>
            </c:dLbl>
            <c:dLbl>
              <c:idx val="2"/>
              <c:layout>
                <c:manualLayout>
                  <c:x val="2.7891513560804435E-3"/>
                  <c:y val="0.1438197377645675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1C-41C7-B8C8-EA1D3A12F4FC}"/>
                </c:ext>
              </c:extLst>
            </c:dLbl>
            <c:dLbl>
              <c:idx val="3"/>
              <c:layout>
                <c:manualLayout>
                  <c:x val="-9.4802451284570211E-4"/>
                  <c:y val="0.144675436568709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1C-41C7-B8C8-EA1D3A12F4FC}"/>
                </c:ext>
              </c:extLst>
            </c:dLbl>
            <c:dLbl>
              <c:idx val="4"/>
              <c:layout>
                <c:manualLayout>
                  <c:x val="2.2991126109235412E-3"/>
                  <c:y val="0.14424733332174539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C1C-41C7-B8C8-EA1D3A12F4FC}"/>
                </c:ext>
              </c:extLst>
            </c:dLbl>
            <c:dLbl>
              <c:idx val="5"/>
              <c:layout>
                <c:manualLayout>
                  <c:x val="-8.030996125484314E-4"/>
                  <c:y val="9.3655942013870674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1C-41C7-B8C8-EA1D3A12F4FC}"/>
                </c:ext>
              </c:extLst>
            </c:dLbl>
            <c:dLbl>
              <c:idx val="6"/>
              <c:layout>
                <c:manualLayout>
                  <c:x val="-3.2702912135983003E-3"/>
                  <c:y val="4.2532431790397061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C1C-41C7-B8C8-EA1D3A12F4FC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'9 - Valutaz.Maturità'!$A$4:$A$10</c:f>
              <c:strCache>
                <c:ptCount val="7"/>
                <c:pt idx="0">
                  <c:v>60</c:v>
                </c:pt>
                <c:pt idx="1">
                  <c:v>61-70</c:v>
                </c:pt>
                <c:pt idx="2">
                  <c:v>71-80</c:v>
                </c:pt>
                <c:pt idx="3">
                  <c:v>81-90</c:v>
                </c:pt>
                <c:pt idx="4">
                  <c:v>91-99</c:v>
                </c:pt>
                <c:pt idx="5">
                  <c:v>100</c:v>
                </c:pt>
                <c:pt idx="6">
                  <c:v>100 e lode</c:v>
                </c:pt>
              </c:strCache>
            </c:strRef>
          </c:cat>
          <c:val>
            <c:numRef>
              <c:f>'9 - Valutaz.Maturità'!$J$4:$J$10</c:f>
              <c:numCache>
                <c:formatCode>0.00%</c:formatCode>
                <c:ptCount val="7"/>
                <c:pt idx="0">
                  <c:v>7.868252516010979E-2</c:v>
                </c:pt>
                <c:pt idx="1">
                  <c:v>0.28453796889295518</c:v>
                </c:pt>
                <c:pt idx="2">
                  <c:v>0.32845379688929549</c:v>
                </c:pt>
                <c:pt idx="3">
                  <c:v>0.18755718206770358</c:v>
                </c:pt>
                <c:pt idx="4">
                  <c:v>7.3193046660567251E-2</c:v>
                </c:pt>
                <c:pt idx="5">
                  <c:v>4.3000914913083256E-2</c:v>
                </c:pt>
                <c:pt idx="6">
                  <c:v>4.5745654162854532E-3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C1C-41C7-B8C8-EA1D3A12F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93623168"/>
        <c:axId val="1"/>
        <c:axId val="0"/>
      </c:bar3DChart>
      <c:catAx>
        <c:axId val="39362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393623168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73021872265966"/>
          <c:y val="0.12573117102084094"/>
          <c:w val="0.11809533808273964"/>
          <c:h val="0.2450769150544923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3FFF6391-DE1B-48F8-AAB1-8288216A57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50982" cy="4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02" tIns="45752" rIns="91502" bIns="45752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71DAC122-71B1-4570-8547-572385BCBDF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631" y="2"/>
            <a:ext cx="2952070" cy="4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02" tIns="45752" rIns="91502" bIns="45752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45FD0C-9775-45A1-BCAA-F2810FED16AF}" type="datetime1">
              <a:rPr lang="it-IT" altLang="it-IT"/>
              <a:pPr>
                <a:defRPr/>
              </a:pPr>
              <a:t>15/07/2019</a:t>
            </a:fld>
            <a:endParaRPr lang="it-IT" altLang="it-IT"/>
          </a:p>
        </p:txBody>
      </p:sp>
      <p:sp>
        <p:nvSpPr>
          <p:cNvPr id="185348" name="Rectangle 4">
            <a:extLst>
              <a:ext uri="{FF2B5EF4-FFF2-40B4-BE49-F238E27FC236}">
                <a16:creationId xmlns:a16="http://schemas.microsoft.com/office/drawing/2014/main" id="{42213833-62A8-4419-B1BE-8CED9AB7DE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286"/>
            <a:ext cx="2950982" cy="4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02" tIns="45752" rIns="91502" bIns="45752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de-DE" altLang="it-IT"/>
              <a:t>Pressekonferenz für das Ende des Schuljahres</a:t>
            </a:r>
            <a:endParaRPr lang="it-IT" altLang="it-IT"/>
          </a:p>
        </p:txBody>
      </p:sp>
      <p:sp>
        <p:nvSpPr>
          <p:cNvPr id="185349" name="Rectangle 5">
            <a:extLst>
              <a:ext uri="{FF2B5EF4-FFF2-40B4-BE49-F238E27FC236}">
                <a16:creationId xmlns:a16="http://schemas.microsoft.com/office/drawing/2014/main" id="{F4AF34E8-0A81-4522-A972-9C03785FAEE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631" y="9440286"/>
            <a:ext cx="2952070" cy="4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02" tIns="45752" rIns="91502" bIns="45752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D35EB7-CCA6-4EFE-84B7-D4E39FC669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6B883B5-88BA-41E8-BF69-BC8D56C08F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50982" cy="4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02" tIns="45752" rIns="91502" bIns="45752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C659D69-313B-4604-978F-73FB17AD8B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7806" y="2"/>
            <a:ext cx="2950982" cy="4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02" tIns="45752" rIns="91502" bIns="45752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3A8026-0651-47EF-8412-59A0C28164BB}" type="datetime1">
              <a:rPr lang="it-IT" altLang="it-IT"/>
              <a:pPr>
                <a:defRPr/>
              </a:pPr>
              <a:t>15/07/2019</a:t>
            </a:fld>
            <a:endParaRPr lang="it-IT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6D1ECB1-AF57-4E16-B2B0-B8A52D25BE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5331659-4D52-4A57-B9B4-3A1B4CFDDB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911" y="4721303"/>
            <a:ext cx="4992966" cy="44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02" tIns="45752" rIns="91502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79B7E1B-AC66-42AD-9649-A4E673AF07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605"/>
            <a:ext cx="2950982" cy="4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02" tIns="45752" rIns="91502" bIns="45752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de-DE" altLang="it-IT"/>
              <a:t>Pressekonferenz für das Ende des Schuljahres</a:t>
            </a:r>
            <a:endParaRPr lang="it-IT" altLang="it-IT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1EB8CDC3-B102-40DC-B979-7DD7BD8C6A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806" y="9442605"/>
            <a:ext cx="2950982" cy="4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02" tIns="45752" rIns="91502" bIns="45752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809D32-9736-47F6-A2B6-FA80BDAE3433}" type="slidenum">
              <a:rPr lang="de-DE" altLang="it-IT"/>
              <a:pPr>
                <a:defRPr/>
              </a:pPr>
              <a:t>‹N›</a:t>
            </a:fld>
            <a:endParaRPr lang="de-DE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B26D59-E3C7-4871-BFC3-5C5F0D2ED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31775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EBF1AC-174A-4BC2-BD87-E2B6EAD6141C}" type="slidenum">
              <a:rPr lang="de-DE" altLang="it-IT" sz="1200" smtClean="0">
                <a:latin typeface="Times New Roman" panose="02020603050405020304" pitchFamily="18" charset="0"/>
              </a:rPr>
              <a:pPr/>
              <a:t>1</a:t>
            </a:fld>
            <a:endParaRPr lang="de-DE" altLang="it-IT" sz="1200">
              <a:latin typeface="Times New Roman" panose="02020603050405020304" pitchFamily="18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0A9B8AA-63EB-4D4A-A431-E24E62B25A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279525" y="782638"/>
            <a:ext cx="9367838" cy="7026275"/>
          </a:xfrm>
          <a:ln/>
        </p:spPr>
      </p:sp>
      <p:sp>
        <p:nvSpPr>
          <p:cNvPr id="6148" name="Segnaposto piè di pagina 1">
            <a:extLst>
              <a:ext uri="{FF2B5EF4-FFF2-40B4-BE49-F238E27FC236}">
                <a16:creationId xmlns:a16="http://schemas.microsoft.com/office/drawing/2014/main" id="{F94D8219-54A3-412F-B0FF-A6A6B25034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sz="1200">
                <a:latin typeface="Times New Roman" panose="02020603050405020304" pitchFamily="18" charset="0"/>
              </a:rPr>
              <a:t>Pressekonferenz für das Ende des Schuljahres</a:t>
            </a:r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4465FA9-9A71-413A-BEC3-EE448A8672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7806" y="9442605"/>
            <a:ext cx="2950982" cy="4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2" tIns="45752" rIns="91502" bIns="45752" anchor="b"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31775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F8043E9-749C-4255-ABD9-CE9034625F99}" type="slidenum">
              <a:rPr lang="de-DE" altLang="it-IT" sz="1200">
                <a:latin typeface="Times New Roman" panose="02020603050405020304" pitchFamily="18" charset="0"/>
              </a:rPr>
              <a:pPr algn="r"/>
              <a:t>10</a:t>
            </a:fld>
            <a:endParaRPr lang="de-DE" altLang="it-IT" sz="120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8B02E58-C3B6-4CCA-A885-7077AEBA59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1713" y="765175"/>
            <a:ext cx="11352213" cy="8515350"/>
          </a:xfrm>
          <a:ln/>
        </p:spPr>
      </p:sp>
      <p:sp>
        <p:nvSpPr>
          <p:cNvPr id="24580" name="Segnaposto piè di pagina 1">
            <a:extLst>
              <a:ext uri="{FF2B5EF4-FFF2-40B4-BE49-F238E27FC236}">
                <a16:creationId xmlns:a16="http://schemas.microsoft.com/office/drawing/2014/main" id="{35B370C4-642C-420E-A616-A43A0AD28C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sz="1200">
                <a:latin typeface="Times New Roman" panose="02020603050405020304" pitchFamily="18" charset="0"/>
              </a:rPr>
              <a:t>Pressekonferenz für das Ende des Schuljahres</a:t>
            </a:r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B7C9A09-18BB-4648-95E7-5938B9A8C9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31775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B49A1-FB4A-4F8A-B5E0-63D42FE5C129}" type="slidenum">
              <a:rPr lang="de-DE" altLang="it-IT" sz="1200" smtClean="0">
                <a:latin typeface="Times New Roman" panose="02020603050405020304" pitchFamily="18" charset="0"/>
              </a:rPr>
              <a:pPr/>
              <a:t>11</a:t>
            </a:fld>
            <a:endParaRPr lang="de-DE" altLang="it-IT" sz="12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196B0DA-8731-4495-BF3D-C3AA9E7A7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109913" y="704850"/>
            <a:ext cx="10872788" cy="8156575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32F6FF1-59BD-49D9-901E-C712A909B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57018" y="704604"/>
            <a:ext cx="1803861" cy="6788755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5 candidati hanno conseguito l'attestato di credito formativo </a:t>
            </a:r>
          </a:p>
          <a:p>
            <a:pPr marL="171450" indent="-171450">
              <a:buFontTx/>
              <a:buChar char="-"/>
              <a:defRPr/>
            </a:pPr>
            <a:endParaRPr lang="it-IT" altLang="it-IT" dirty="0"/>
          </a:p>
        </p:txBody>
      </p:sp>
      <p:sp>
        <p:nvSpPr>
          <p:cNvPr id="26629" name="Segnaposto piè di pagina 1">
            <a:extLst>
              <a:ext uri="{FF2B5EF4-FFF2-40B4-BE49-F238E27FC236}">
                <a16:creationId xmlns:a16="http://schemas.microsoft.com/office/drawing/2014/main" id="{A2CF9322-8CA1-45BB-940C-6B89A0C691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sz="1200">
                <a:latin typeface="Times New Roman" panose="02020603050405020304" pitchFamily="18" charset="0"/>
              </a:rPr>
              <a:t>Pressekonferenz für das Ende des Schuljahres</a:t>
            </a:r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856D47F-6473-4899-B1D1-9943B52A3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31775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F83941-A473-4D45-945D-964B56BDA564}" type="slidenum">
              <a:rPr lang="de-DE" altLang="it-IT" sz="1200" smtClean="0">
                <a:latin typeface="Times New Roman" panose="02020603050405020304" pitchFamily="18" charset="0"/>
              </a:rPr>
              <a:pPr/>
              <a:t>12</a:t>
            </a:fld>
            <a:endParaRPr lang="de-DE" altLang="it-IT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DA967B7-B1E1-4BB9-B824-3EF254A39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79663" y="765175"/>
            <a:ext cx="11568113" cy="8677275"/>
          </a:xfrm>
          <a:ln/>
        </p:spPr>
      </p:sp>
      <p:sp>
        <p:nvSpPr>
          <p:cNvPr id="28676" name="Segnaposto piè di pagina 1">
            <a:extLst>
              <a:ext uri="{FF2B5EF4-FFF2-40B4-BE49-F238E27FC236}">
                <a16:creationId xmlns:a16="http://schemas.microsoft.com/office/drawing/2014/main" id="{7A266FD8-4CAB-4901-8D3C-FEC8379426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sz="1200">
                <a:latin typeface="Times New Roman" panose="02020603050405020304" pitchFamily="18" charset="0"/>
              </a:rPr>
              <a:t>Pressekonferenz für das Ende des Schuljahres</a:t>
            </a:r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2" name="Segnaposto note 1">
            <a:extLst>
              <a:ext uri="{FF2B5EF4-FFF2-40B4-BE49-F238E27FC236}">
                <a16:creationId xmlns:a16="http://schemas.microsoft.com/office/drawing/2014/main" id="{AEE94403-76DA-47A1-9A99-93D82C89E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Percentuali</a:t>
            </a:r>
            <a:r>
              <a:rPr lang="de-DE" dirty="0"/>
              <a:t> </a:t>
            </a:r>
            <a:r>
              <a:rPr lang="de-DE" dirty="0" err="1"/>
              <a:t>calcolate</a:t>
            </a:r>
            <a:r>
              <a:rPr lang="de-DE" dirty="0"/>
              <a:t> sul totale </a:t>
            </a:r>
            <a:r>
              <a:rPr lang="de-DE" dirty="0" err="1"/>
              <a:t>degli</a:t>
            </a:r>
            <a:r>
              <a:rPr lang="de-DE" dirty="0"/>
              <a:t> SCRUTINATI</a:t>
            </a:r>
          </a:p>
          <a:p>
            <a:endParaRPr lang="de-DE" dirty="0"/>
          </a:p>
          <a:p>
            <a:r>
              <a:rPr lang="de-DE" dirty="0" err="1"/>
              <a:t>Percentuali</a:t>
            </a:r>
            <a:r>
              <a:rPr lang="de-DE" dirty="0"/>
              <a:t> </a:t>
            </a:r>
            <a:r>
              <a:rPr lang="de-DE" dirty="0" err="1"/>
              <a:t>calcolate</a:t>
            </a:r>
            <a:r>
              <a:rPr lang="de-DE" dirty="0"/>
              <a:t> SOLO sul totale </a:t>
            </a:r>
            <a:r>
              <a:rPr lang="de-DE" dirty="0" err="1"/>
              <a:t>degli</a:t>
            </a:r>
            <a:r>
              <a:rPr lang="de-DE" dirty="0"/>
              <a:t> AMMESSI: </a:t>
            </a:r>
          </a:p>
          <a:p>
            <a:r>
              <a:rPr lang="de-DE" dirty="0"/>
              <a:t>99,21%	</a:t>
            </a:r>
            <a:r>
              <a:rPr lang="de-DE" dirty="0" err="1"/>
              <a:t>superato</a:t>
            </a:r>
            <a:r>
              <a:rPr lang="de-DE" dirty="0"/>
              <a:t> </a:t>
            </a:r>
            <a:r>
              <a:rPr lang="de-DE" dirty="0" err="1"/>
              <a:t>l‘Esame</a:t>
            </a:r>
            <a:r>
              <a:rPr lang="de-DE" dirty="0"/>
              <a:t> </a:t>
            </a:r>
          </a:p>
          <a:p>
            <a:r>
              <a:rPr lang="de-DE" dirty="0"/>
              <a:t>0,53%	non </a:t>
            </a:r>
            <a:r>
              <a:rPr lang="de-DE" dirty="0" err="1"/>
              <a:t>superato</a:t>
            </a:r>
            <a:r>
              <a:rPr lang="de-DE" dirty="0"/>
              <a:t> </a:t>
            </a:r>
          </a:p>
          <a:p>
            <a:r>
              <a:rPr lang="de-DE" dirty="0"/>
              <a:t>0,26% 	non </a:t>
            </a:r>
            <a:r>
              <a:rPr lang="de-DE" dirty="0" err="1"/>
              <a:t>presenti</a:t>
            </a:r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885F78B-3054-412A-AE65-071B49E0DF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31775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E8BA8C-C9B0-4A13-9E74-4760BAE5CBA2}" type="slidenum">
              <a:rPr lang="de-DE" altLang="it-IT" sz="1200" smtClean="0">
                <a:latin typeface="Times New Roman" panose="02020603050405020304" pitchFamily="18" charset="0"/>
              </a:rPr>
              <a:pPr/>
              <a:t>13</a:t>
            </a:fld>
            <a:endParaRPr lang="de-DE" altLang="it-IT" sz="1200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BFA990E-CDA2-40E4-89EB-FFB52B3B31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43150" y="820738"/>
            <a:ext cx="11495088" cy="8621712"/>
          </a:xfrm>
          <a:ln/>
        </p:spPr>
      </p:sp>
      <p:sp>
        <p:nvSpPr>
          <p:cNvPr id="30724" name="Segnaposto piè di pagina 1">
            <a:extLst>
              <a:ext uri="{FF2B5EF4-FFF2-40B4-BE49-F238E27FC236}">
                <a16:creationId xmlns:a16="http://schemas.microsoft.com/office/drawing/2014/main" id="{63AD6EC2-B6F5-4507-BBA6-101A4BD39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sz="1200">
                <a:latin typeface="Times New Roman" panose="02020603050405020304" pitchFamily="18" charset="0"/>
              </a:rPr>
              <a:t>Pressekonferenz für das Ende des Schuljahres</a:t>
            </a:r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30725" name="Segnaposto note 1">
            <a:extLst>
              <a:ext uri="{FF2B5EF4-FFF2-40B4-BE49-F238E27FC236}">
                <a16:creationId xmlns:a16="http://schemas.microsoft.com/office/drawing/2014/main" id="{8462691A-C995-4365-9C67-B18FE89ED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it-IT" dirty="0"/>
              <a:t>Rispetto al 2017/2018 </a:t>
            </a:r>
            <a:r>
              <a:rPr lang="de-DE" altLang="it-IT" dirty="0" err="1"/>
              <a:t>diminuiscono</a:t>
            </a:r>
            <a:r>
              <a:rPr lang="de-DE" altLang="it-IT" dirty="0"/>
              <a:t> i  60 e 100, </a:t>
            </a:r>
            <a:r>
              <a:rPr lang="de-DE" altLang="it-IT" dirty="0" err="1"/>
              <a:t>ma</a:t>
            </a:r>
            <a:r>
              <a:rPr lang="de-DE" altLang="it-IT" dirty="0"/>
              <a:t> </a:t>
            </a:r>
            <a:r>
              <a:rPr lang="de-DE" altLang="it-IT" dirty="0" err="1"/>
              <a:t>aumentano</a:t>
            </a:r>
            <a:r>
              <a:rPr lang="de-DE" altLang="it-IT" dirty="0"/>
              <a:t> i 100&amp;lode e le </a:t>
            </a:r>
            <a:r>
              <a:rPr lang="it-IT" altLang="it-IT" noProof="0" dirty="0"/>
              <a:t>fasce</a:t>
            </a:r>
            <a:r>
              <a:rPr lang="de-DE" altLang="it-IT" dirty="0"/>
              <a:t> 81-90 e 91-99!</a:t>
            </a:r>
            <a:r>
              <a:rPr lang="it-IT" altLang="it-IT" b="1" dirty="0"/>
              <a:t> </a:t>
            </a:r>
            <a:r>
              <a:rPr lang="it-IT" altLang="it-IT" dirty="0"/>
              <a:t>(N.B: i ragazzi del CTS non sono conteggiati in questa tabella)</a:t>
            </a:r>
          </a:p>
          <a:p>
            <a:endParaRPr lang="it-IT" altLang="it-IT" b="1" dirty="0"/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il 34% circa dei diplomati ha ottenuto un punteggio superiore all’80/100, soglia che molte università fissano per l’ammissione ai loro corsi di laurea. 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35 neodiplomati hanno ottenuto il massimo dei voti e 11 “maturi” con lode. </a:t>
            </a:r>
          </a:p>
          <a:p>
            <a:endParaRPr lang="de-DE" altLang="it-IT" sz="1200" b="1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de-DE" sz="1200" b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Composizione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dei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diplomati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per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tipologia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di scuola: </a:t>
            </a:r>
          </a:p>
          <a:p>
            <a:r>
              <a:rPr lang="de-DE" sz="1200" b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Diplomati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dei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licei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570 (50,44%)</a:t>
            </a:r>
            <a:endParaRPr lang="it-IT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de-DE" sz="1200" b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Diplomati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dei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tecnici: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353 (31,24%)</a:t>
            </a:r>
            <a:endParaRPr lang="it-IT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de-DE" sz="1200" b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Diplomati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istituti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de-DE" sz="1200" b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professionali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e Ritz: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207 (18,32%) </a:t>
            </a:r>
            <a:endParaRPr lang="it-IT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it-IT" altLang="it-IT"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4B220D0-6ADC-4BAC-BEEC-B4EF53F501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31775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C217E5-847E-493B-8FC4-307CC9B83D52}" type="slidenum">
              <a:rPr lang="de-DE" altLang="it-IT" sz="1200" smtClean="0">
                <a:latin typeface="Times New Roman" panose="02020603050405020304" pitchFamily="18" charset="0"/>
              </a:rPr>
              <a:pPr/>
              <a:t>2</a:t>
            </a:fld>
            <a:endParaRPr lang="de-DE" altLang="it-IT" sz="1200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8ED19A7-A821-4004-9C6D-5B2418B44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81250" y="765175"/>
            <a:ext cx="10648950" cy="79883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70C1833-2C31-4D50-837D-97AF9B36E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9538" y="5917275"/>
            <a:ext cx="2169200" cy="1615486"/>
          </a:xfrm>
          <a:noFill/>
        </p:spPr>
        <p:txBody>
          <a:bodyPr/>
          <a:lstStyle/>
          <a:p>
            <a:r>
              <a:rPr lang="de-DE" altLang="it-IT" sz="1400" dirty="0"/>
              <a:t>Totale </a:t>
            </a:r>
            <a:r>
              <a:rPr lang="de-DE" altLang="it-IT" sz="1400" dirty="0" err="1"/>
              <a:t>degli</a:t>
            </a:r>
            <a:r>
              <a:rPr lang="de-DE" altLang="it-IT" sz="1400" dirty="0"/>
              <a:t> </a:t>
            </a:r>
            <a:r>
              <a:rPr lang="de-DE" altLang="it-IT" sz="1400" dirty="0" err="1"/>
              <a:t>alunni</a:t>
            </a:r>
            <a:r>
              <a:rPr lang="de-DE" altLang="it-IT" sz="1400" dirty="0"/>
              <a:t> </a:t>
            </a:r>
            <a:r>
              <a:rPr lang="de-DE" altLang="it-IT" sz="1400" dirty="0" err="1"/>
              <a:t>Scrutinati</a:t>
            </a:r>
            <a:r>
              <a:rPr lang="de-DE" altLang="it-IT" sz="1400" dirty="0"/>
              <a:t> e non </a:t>
            </a:r>
            <a:r>
              <a:rPr lang="de-DE" altLang="it-IT" sz="1400" dirty="0" err="1"/>
              <a:t>scrutinati</a:t>
            </a:r>
            <a:endParaRPr lang="it-IT" altLang="it-IT" sz="1400" dirty="0"/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Rispetto all’anno scorso la scuola italiana mostra un nuovo aumento del numero di alunni (+61), che fa segnare un +709 alunni rispetto anni fa</a:t>
            </a:r>
            <a:endParaRPr lang="de-DE" altLang="it-IT" sz="1400" dirty="0"/>
          </a:p>
          <a:p>
            <a:r>
              <a:rPr lang="de-DE" altLang="it-IT" sz="1400" dirty="0"/>
              <a:t>S</a:t>
            </a:r>
            <a:r>
              <a:rPr lang="it-IT" altLang="it-IT" sz="1400" dirty="0" err="1"/>
              <a:t>cuola</a:t>
            </a:r>
            <a:r>
              <a:rPr lang="it-IT" altLang="it-IT" sz="1400" dirty="0"/>
              <a:t> primaria: + 9</a:t>
            </a:r>
          </a:p>
          <a:p>
            <a:r>
              <a:rPr lang="de-DE" altLang="it-IT" sz="1400" dirty="0"/>
              <a:t>S</a:t>
            </a:r>
            <a:r>
              <a:rPr lang="it-IT" altLang="it-IT" sz="1400" dirty="0" err="1"/>
              <a:t>cuola</a:t>
            </a:r>
            <a:r>
              <a:rPr lang="it-IT" altLang="it-IT" sz="1400" dirty="0"/>
              <a:t> secondaria di I grado: + 40</a:t>
            </a:r>
          </a:p>
          <a:p>
            <a:r>
              <a:rPr lang="de-DE" altLang="it-IT" sz="1400" dirty="0"/>
              <a:t>S</a:t>
            </a:r>
            <a:r>
              <a:rPr lang="it-IT" altLang="it-IT" sz="1400" dirty="0" err="1"/>
              <a:t>cuola</a:t>
            </a:r>
            <a:r>
              <a:rPr lang="it-IT" altLang="it-IT" sz="1400" dirty="0"/>
              <a:t> secondaria di II grado: + 12</a:t>
            </a:r>
          </a:p>
          <a:p>
            <a:endParaRPr lang="de-DE" altLang="it-IT" sz="1400" dirty="0"/>
          </a:p>
        </p:txBody>
      </p:sp>
      <p:sp>
        <p:nvSpPr>
          <p:cNvPr id="8197" name="Segnaposto piè di pagina 1">
            <a:extLst>
              <a:ext uri="{FF2B5EF4-FFF2-40B4-BE49-F238E27FC236}">
                <a16:creationId xmlns:a16="http://schemas.microsoft.com/office/drawing/2014/main" id="{1410BE69-EA46-49A4-93E7-B10FB34401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sz="1200">
                <a:latin typeface="Times New Roman" panose="02020603050405020304" pitchFamily="18" charset="0"/>
              </a:rPr>
              <a:t>Pressekonferenz für das Ende des Schuljahres</a:t>
            </a:r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205DD26-08B1-4534-B0D8-EC81D72439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31775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FB222D-5458-4557-9BD5-A782EDD5E6A1}" type="slidenum">
              <a:rPr lang="de-DE" altLang="it-IT" sz="1200" smtClean="0">
                <a:latin typeface="Times New Roman" panose="02020603050405020304" pitchFamily="18" charset="0"/>
              </a:rPr>
              <a:pPr/>
              <a:t>3</a:t>
            </a:fld>
            <a:endParaRPr lang="de-DE" altLang="it-IT" sz="1200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7976EC6-416C-466D-936F-C1A029ECF6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62250" y="774700"/>
            <a:ext cx="10782300" cy="8086725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588D924-6564-4CFC-836B-52E998BB9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3298" y="5602061"/>
            <a:ext cx="1177566" cy="1671113"/>
          </a:xfrm>
          <a:noFill/>
        </p:spPr>
        <p:txBody>
          <a:bodyPr/>
          <a:lstStyle/>
          <a:p>
            <a:r>
              <a:rPr lang="de-DE" altLang="it-IT" sz="1400" b="1" dirty="0"/>
              <a:t>Scuola primaria</a:t>
            </a:r>
            <a:r>
              <a:rPr lang="de-DE" altLang="it-IT" sz="1400" dirty="0"/>
              <a:t>:	</a:t>
            </a:r>
            <a:r>
              <a:rPr lang="de-DE" altLang="it-IT" sz="1400" b="1" dirty="0"/>
              <a:t>6.453 </a:t>
            </a:r>
            <a:r>
              <a:rPr lang="it-IT" altLang="it-IT" sz="1400" noProof="0" dirty="0"/>
              <a:t>frequentanti</a:t>
            </a:r>
            <a:r>
              <a:rPr lang="de-DE" altLang="it-IT" sz="1400" dirty="0"/>
              <a:t>, </a:t>
            </a:r>
          </a:p>
          <a:p>
            <a:r>
              <a:rPr lang="de-DE" altLang="it-IT" sz="1400" b="1" dirty="0"/>
              <a:t>		6.439 </a:t>
            </a:r>
            <a:r>
              <a:rPr lang="de-DE" altLang="it-IT" sz="1400" b="1" dirty="0" err="1"/>
              <a:t>ammessi</a:t>
            </a:r>
            <a:r>
              <a:rPr lang="de-DE" altLang="it-IT" sz="1400" b="1" dirty="0"/>
              <a:t> </a:t>
            </a:r>
            <a:r>
              <a:rPr lang="de-DE" altLang="it-IT" sz="1400" dirty="0"/>
              <a:t>alla </a:t>
            </a:r>
            <a:r>
              <a:rPr lang="de-DE" altLang="it-IT" sz="1400" dirty="0" err="1"/>
              <a:t>classe</a:t>
            </a:r>
            <a:r>
              <a:rPr lang="de-DE" altLang="it-IT" sz="1400" dirty="0"/>
              <a:t> </a:t>
            </a:r>
            <a:r>
              <a:rPr lang="de-DE" altLang="it-IT" sz="1400" dirty="0" err="1"/>
              <a:t>successiva</a:t>
            </a:r>
            <a:r>
              <a:rPr lang="de-DE" altLang="it-IT" sz="1400" dirty="0"/>
              <a:t> (</a:t>
            </a:r>
            <a:r>
              <a:rPr lang="de-DE" altLang="it-IT" sz="1400" b="0" dirty="0"/>
              <a:t>99,78%</a:t>
            </a:r>
            <a:r>
              <a:rPr lang="de-DE" altLang="it-IT" sz="1400" dirty="0"/>
              <a:t>);</a:t>
            </a:r>
          </a:p>
          <a:p>
            <a:r>
              <a:rPr lang="de-DE" altLang="it-IT" sz="1400" b="1" dirty="0"/>
              <a:t>		14 NON </a:t>
            </a:r>
            <a:r>
              <a:rPr lang="de-DE" altLang="it-IT" sz="1400" b="1" dirty="0" err="1"/>
              <a:t>ammessi</a:t>
            </a:r>
            <a:r>
              <a:rPr lang="de-DE" altLang="it-IT" sz="1400" b="1" dirty="0"/>
              <a:t> </a:t>
            </a:r>
            <a:r>
              <a:rPr lang="de-DE" altLang="it-IT" sz="1400" b="0" dirty="0"/>
              <a:t>(</a:t>
            </a:r>
            <a:r>
              <a:rPr lang="de-DE" altLang="it-IT" sz="1400" dirty="0"/>
              <a:t>0,22%)</a:t>
            </a:r>
            <a:r>
              <a:rPr lang="de-DE" altLang="it-IT" sz="1400" b="0" dirty="0"/>
              <a:t>. </a:t>
            </a:r>
            <a:endParaRPr lang="de-DE" altLang="it-IT" sz="1400" dirty="0"/>
          </a:p>
          <a:p>
            <a:endParaRPr lang="de-DE" altLang="it-IT" sz="1400" dirty="0"/>
          </a:p>
          <a:p>
            <a:r>
              <a:rPr lang="de-DE" altLang="it-IT" sz="1400" b="1" dirty="0"/>
              <a:t>Scuola </a:t>
            </a:r>
            <a:r>
              <a:rPr lang="de-DE" altLang="it-IT" sz="1400" b="1" dirty="0" err="1"/>
              <a:t>secondaria</a:t>
            </a:r>
            <a:r>
              <a:rPr lang="de-DE" altLang="it-IT" sz="1400" b="1" dirty="0"/>
              <a:t> di I° grado	4.144 </a:t>
            </a:r>
            <a:r>
              <a:rPr lang="de-DE" altLang="it-IT" sz="1400" b="0" dirty="0" err="1"/>
              <a:t>frequentanti</a:t>
            </a:r>
            <a:endParaRPr lang="de-DE" altLang="it-IT" sz="1400" b="0" dirty="0"/>
          </a:p>
          <a:p>
            <a:r>
              <a:rPr lang="de-DE" altLang="it-IT" sz="1400" b="1" dirty="0"/>
              <a:t>			4.055 </a:t>
            </a:r>
            <a:r>
              <a:rPr lang="de-DE" altLang="it-IT" sz="1400" b="1" dirty="0" err="1"/>
              <a:t>ammessi</a:t>
            </a:r>
            <a:r>
              <a:rPr lang="de-DE" altLang="it-IT" sz="1400" b="1" dirty="0"/>
              <a:t> </a:t>
            </a:r>
            <a:r>
              <a:rPr lang="de-DE" altLang="it-IT" sz="1400" dirty="0"/>
              <a:t>alla </a:t>
            </a:r>
            <a:r>
              <a:rPr lang="de-DE" altLang="it-IT" sz="1400" dirty="0" err="1"/>
              <a:t>classe</a:t>
            </a:r>
            <a:r>
              <a:rPr lang="de-DE" altLang="it-IT" sz="1400" dirty="0"/>
              <a:t> </a:t>
            </a:r>
            <a:r>
              <a:rPr lang="de-DE" altLang="it-IT" sz="1400" dirty="0" err="1"/>
              <a:t>successiva</a:t>
            </a:r>
            <a:r>
              <a:rPr lang="de-DE" altLang="it-IT" sz="1400" dirty="0"/>
              <a:t>  e </a:t>
            </a:r>
            <a:r>
              <a:rPr lang="de-DE" altLang="it-IT" sz="1400" dirty="0" err="1"/>
              <a:t>all‘esame</a:t>
            </a:r>
            <a:r>
              <a:rPr lang="de-DE" altLang="it-IT" sz="1400" dirty="0"/>
              <a:t> di </a:t>
            </a:r>
            <a:r>
              <a:rPr lang="de-DE" altLang="it-IT" sz="1400" dirty="0" err="1"/>
              <a:t>Stato</a:t>
            </a:r>
            <a:r>
              <a:rPr lang="de-DE" altLang="it-IT" sz="1400" dirty="0"/>
              <a:t> (97,85%); </a:t>
            </a:r>
          </a:p>
          <a:p>
            <a:r>
              <a:rPr lang="de-DE" altLang="it-IT" sz="1400" b="1" dirty="0"/>
              <a:t>			89 NON </a:t>
            </a:r>
            <a:r>
              <a:rPr lang="de-DE" altLang="it-IT" sz="1400" b="1" dirty="0" err="1"/>
              <a:t>ammessi</a:t>
            </a:r>
            <a:r>
              <a:rPr lang="de-DE" altLang="it-IT" sz="1400" b="1" dirty="0"/>
              <a:t> </a:t>
            </a:r>
            <a:r>
              <a:rPr lang="de-DE" altLang="it-IT" sz="1400" dirty="0"/>
              <a:t>(2,15%)</a:t>
            </a:r>
          </a:p>
          <a:p>
            <a:endParaRPr lang="de-DE" altLang="it-IT" sz="1400" dirty="0"/>
          </a:p>
          <a:p>
            <a:endParaRPr lang="it-IT" altLang="it-IT" dirty="0"/>
          </a:p>
        </p:txBody>
      </p:sp>
      <p:sp>
        <p:nvSpPr>
          <p:cNvPr id="10245" name="Segnaposto piè di pagina 1">
            <a:extLst>
              <a:ext uri="{FF2B5EF4-FFF2-40B4-BE49-F238E27FC236}">
                <a16:creationId xmlns:a16="http://schemas.microsoft.com/office/drawing/2014/main" id="{2E7B99C1-60FD-47D9-BD16-C444844FA5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sz="1200">
                <a:latin typeface="Times New Roman" panose="02020603050405020304" pitchFamily="18" charset="0"/>
              </a:rPr>
              <a:t>Pressekonferenz für das Ende des Schuljahres</a:t>
            </a:r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0A9688B-87A5-4608-AE33-2917D15E0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31775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387F81-F1B2-4C8A-B0BF-85EEF6310D66}" type="slidenum">
              <a:rPr lang="de-DE" altLang="it-IT" sz="1200" smtClean="0">
                <a:latin typeface="Times New Roman" panose="02020603050405020304" pitchFamily="18" charset="0"/>
              </a:rPr>
              <a:pPr/>
              <a:t>4</a:t>
            </a:fld>
            <a:endParaRPr lang="de-DE" altLang="it-IT" sz="1200">
              <a:latin typeface="Times New Roman" panose="020206030504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E2DC2AE-FF93-44F2-86C9-D52FDD1A6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62250" y="774700"/>
            <a:ext cx="10782300" cy="8086725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E3262BDA-5F1A-4EBC-BDC6-1DC25E0CF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3298" y="5602061"/>
            <a:ext cx="1177566" cy="1671113"/>
          </a:xfrm>
          <a:noFill/>
        </p:spPr>
        <p:txBody>
          <a:bodyPr/>
          <a:lstStyle/>
          <a:p>
            <a:r>
              <a:rPr lang="de-DE" altLang="it-IT" b="1" dirty="0"/>
              <a:t>Scuola </a:t>
            </a:r>
            <a:r>
              <a:rPr lang="de-DE" altLang="it-IT" b="1" dirty="0" err="1"/>
              <a:t>secondaria</a:t>
            </a:r>
            <a:r>
              <a:rPr lang="de-DE" altLang="it-IT" b="1" dirty="0"/>
              <a:t> di II grado</a:t>
            </a:r>
            <a:r>
              <a:rPr lang="de-DE" altLang="it-IT" dirty="0"/>
              <a:t>:	</a:t>
            </a:r>
            <a:r>
              <a:rPr lang="de-DE" altLang="it-IT" b="1" dirty="0"/>
              <a:t>6.545 </a:t>
            </a:r>
            <a:r>
              <a:rPr lang="it-IT" altLang="it-IT" noProof="0" dirty="0"/>
              <a:t>frequentanti</a:t>
            </a:r>
            <a:r>
              <a:rPr lang="de-DE" altLang="it-IT" dirty="0"/>
              <a:t>, </a:t>
            </a:r>
          </a:p>
          <a:p>
            <a:r>
              <a:rPr lang="de-DE" altLang="it-IT" b="1" dirty="0"/>
              <a:t>			4.760 </a:t>
            </a:r>
            <a:r>
              <a:rPr lang="de-DE" altLang="it-IT" b="1" dirty="0" err="1"/>
              <a:t>ammessi</a:t>
            </a:r>
            <a:r>
              <a:rPr lang="de-DE" altLang="it-IT" b="1" dirty="0"/>
              <a:t> </a:t>
            </a:r>
            <a:r>
              <a:rPr lang="de-DE" altLang="it-IT" dirty="0"/>
              <a:t>alla </a:t>
            </a:r>
            <a:r>
              <a:rPr lang="de-DE" altLang="it-IT" dirty="0" err="1"/>
              <a:t>classe</a:t>
            </a:r>
            <a:r>
              <a:rPr lang="de-DE" altLang="it-IT" dirty="0"/>
              <a:t> </a:t>
            </a:r>
            <a:r>
              <a:rPr lang="de-DE" altLang="it-IT" dirty="0" err="1"/>
              <a:t>successiva</a:t>
            </a:r>
            <a:r>
              <a:rPr lang="de-DE" altLang="it-IT" dirty="0"/>
              <a:t> o </a:t>
            </a:r>
            <a:r>
              <a:rPr lang="de-DE" altLang="it-IT" dirty="0" err="1"/>
              <a:t>all‘esame</a:t>
            </a:r>
            <a:r>
              <a:rPr lang="de-DE" altLang="it-IT" dirty="0"/>
              <a:t> (</a:t>
            </a:r>
            <a:r>
              <a:rPr lang="de-DE" altLang="it-IT" b="0" dirty="0"/>
              <a:t>72,76%</a:t>
            </a:r>
            <a:r>
              <a:rPr lang="de-DE" altLang="it-IT" dirty="0"/>
              <a:t>);</a:t>
            </a:r>
          </a:p>
          <a:p>
            <a:r>
              <a:rPr lang="de-DE" altLang="it-IT" dirty="0"/>
              <a:t>			</a:t>
            </a:r>
            <a:r>
              <a:rPr lang="de-DE" altLang="it-IT" b="1" dirty="0"/>
              <a:t>1.178 </a:t>
            </a:r>
            <a:r>
              <a:rPr lang="de-DE" altLang="it-IT" b="1" dirty="0" err="1"/>
              <a:t>sospesi</a:t>
            </a:r>
            <a:r>
              <a:rPr lang="de-DE" altLang="it-IT" b="1" dirty="0"/>
              <a:t> </a:t>
            </a:r>
            <a:r>
              <a:rPr lang="de-DE" altLang="it-IT" dirty="0"/>
              <a:t>(18,01%)</a:t>
            </a:r>
          </a:p>
          <a:p>
            <a:r>
              <a:rPr lang="de-DE" altLang="it-IT" b="1" dirty="0"/>
              <a:t>			604 NON </a:t>
            </a:r>
            <a:r>
              <a:rPr lang="de-DE" altLang="it-IT" b="1" dirty="0" err="1"/>
              <a:t>ammessi</a:t>
            </a:r>
            <a:r>
              <a:rPr lang="de-DE" altLang="it-IT" b="1" dirty="0"/>
              <a:t> </a:t>
            </a:r>
            <a:r>
              <a:rPr lang="de-DE" altLang="it-IT" b="0" dirty="0"/>
              <a:t>(</a:t>
            </a:r>
            <a:r>
              <a:rPr lang="de-DE" altLang="it-IT" dirty="0"/>
              <a:t>9,23%)</a:t>
            </a:r>
            <a:r>
              <a:rPr lang="de-DE" altLang="it-IT" b="0" dirty="0"/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Gli alunni scrutinati nella scuola superiore sono sostanzialmente stabili rispetto allo scorso anno scolastico (+12), segnando comunque un aumento di 552 studenti rispetto al 2014/2015 (5.993). </a:t>
            </a:r>
            <a:endParaRPr lang="de-DE" altLang="it-IT" dirty="0"/>
          </a:p>
          <a:p>
            <a:endParaRPr lang="de-DE" altLang="it-IT" dirty="0"/>
          </a:p>
          <a:p>
            <a:r>
              <a:rPr lang="de-DE" altLang="it-IT" b="1" dirty="0"/>
              <a:t>F.P. </a:t>
            </a:r>
            <a:r>
              <a:rPr lang="de-DE" altLang="it-IT" b="1" dirty="0" err="1"/>
              <a:t>Corsi</a:t>
            </a:r>
            <a:r>
              <a:rPr lang="de-DE" altLang="it-IT" b="1" dirty="0"/>
              <a:t> a tempo pieno		1.376 </a:t>
            </a:r>
            <a:r>
              <a:rPr lang="de-DE" altLang="it-IT" b="0" dirty="0" err="1"/>
              <a:t>frequentanti</a:t>
            </a:r>
            <a:endParaRPr lang="de-DE" altLang="it-IT" b="0" dirty="0"/>
          </a:p>
          <a:p>
            <a:r>
              <a:rPr lang="de-DE" altLang="it-IT" b="1" dirty="0"/>
              <a:t>			1.004 </a:t>
            </a:r>
            <a:r>
              <a:rPr lang="de-DE" altLang="it-IT" b="1" dirty="0" err="1"/>
              <a:t>ammessi</a:t>
            </a:r>
            <a:r>
              <a:rPr lang="de-DE" altLang="it-IT" b="1" dirty="0"/>
              <a:t> </a:t>
            </a:r>
            <a:r>
              <a:rPr lang="de-DE" altLang="it-IT" dirty="0"/>
              <a:t>alla </a:t>
            </a:r>
            <a:r>
              <a:rPr lang="de-DE" altLang="it-IT" dirty="0" err="1"/>
              <a:t>classe</a:t>
            </a:r>
            <a:r>
              <a:rPr lang="de-DE" altLang="it-IT" dirty="0"/>
              <a:t> </a:t>
            </a:r>
            <a:r>
              <a:rPr lang="de-DE" altLang="it-IT" dirty="0" err="1"/>
              <a:t>successiva</a:t>
            </a:r>
            <a:r>
              <a:rPr lang="de-DE" altLang="it-IT" dirty="0"/>
              <a:t>  o </a:t>
            </a:r>
            <a:r>
              <a:rPr lang="de-DE" altLang="it-IT" dirty="0" err="1"/>
              <a:t>all‘esame</a:t>
            </a:r>
            <a:r>
              <a:rPr lang="de-DE" altLang="it-IT" dirty="0"/>
              <a:t> di </a:t>
            </a:r>
            <a:r>
              <a:rPr lang="de-DE" altLang="it-IT" dirty="0" err="1"/>
              <a:t>qualifica</a:t>
            </a:r>
            <a:r>
              <a:rPr lang="de-DE" altLang="it-IT" dirty="0"/>
              <a:t> o </a:t>
            </a:r>
            <a:r>
              <a:rPr lang="de-DE" altLang="it-IT" dirty="0" err="1"/>
              <a:t>diploma</a:t>
            </a:r>
            <a:r>
              <a:rPr lang="de-DE" altLang="it-IT" dirty="0"/>
              <a:t> (72,97%); </a:t>
            </a:r>
          </a:p>
          <a:p>
            <a:r>
              <a:rPr lang="de-DE" altLang="it-IT" b="1" dirty="0"/>
              <a:t>			123 </a:t>
            </a:r>
            <a:r>
              <a:rPr lang="de-DE" altLang="it-IT" b="1" dirty="0" err="1"/>
              <a:t>sospesi</a:t>
            </a:r>
            <a:r>
              <a:rPr lang="de-DE" altLang="it-IT" b="1" dirty="0"/>
              <a:t> </a:t>
            </a:r>
            <a:r>
              <a:rPr lang="de-DE" altLang="it-IT" b="0" dirty="0"/>
              <a:t>(8,93%)</a:t>
            </a:r>
          </a:p>
          <a:p>
            <a:r>
              <a:rPr lang="de-DE" altLang="it-IT" b="1" dirty="0"/>
              <a:t>			249 NON </a:t>
            </a:r>
            <a:r>
              <a:rPr lang="de-DE" altLang="it-IT" b="1" dirty="0" err="1"/>
              <a:t>ammessi</a:t>
            </a:r>
            <a:r>
              <a:rPr lang="de-DE" altLang="it-IT" b="1" dirty="0"/>
              <a:t> </a:t>
            </a:r>
            <a:r>
              <a:rPr lang="de-DE" altLang="it-IT" dirty="0"/>
              <a:t>(18,10%)</a:t>
            </a:r>
          </a:p>
          <a:p>
            <a:r>
              <a:rPr lang="de-DE" altLang="it-IT" b="1" dirty="0"/>
              <a:t>F.P. </a:t>
            </a:r>
            <a:r>
              <a:rPr lang="de-DE" altLang="it-IT" b="1" dirty="0" err="1"/>
              <a:t>Apprendistato</a:t>
            </a:r>
            <a:r>
              <a:rPr lang="de-DE" altLang="it-IT" b="1" dirty="0"/>
              <a:t>		386 </a:t>
            </a:r>
            <a:r>
              <a:rPr lang="de-DE" altLang="it-IT" b="0" dirty="0" err="1"/>
              <a:t>frequentanti</a:t>
            </a:r>
            <a:endParaRPr lang="de-DE" altLang="it-IT" b="0" dirty="0"/>
          </a:p>
          <a:p>
            <a:r>
              <a:rPr lang="de-DE" altLang="it-IT" b="1" dirty="0"/>
              <a:t>			300 </a:t>
            </a:r>
            <a:r>
              <a:rPr lang="de-DE" altLang="it-IT" b="1" dirty="0" err="1"/>
              <a:t>ammessi</a:t>
            </a:r>
            <a:r>
              <a:rPr lang="de-DE" altLang="it-IT" b="1" dirty="0"/>
              <a:t> </a:t>
            </a:r>
            <a:r>
              <a:rPr lang="de-DE" altLang="it-IT" dirty="0"/>
              <a:t>alla </a:t>
            </a:r>
            <a:r>
              <a:rPr lang="de-DE" altLang="it-IT" dirty="0" err="1"/>
              <a:t>classe</a:t>
            </a:r>
            <a:r>
              <a:rPr lang="de-DE" altLang="it-IT" dirty="0"/>
              <a:t> </a:t>
            </a:r>
            <a:r>
              <a:rPr lang="de-DE" altLang="it-IT" dirty="0" err="1"/>
              <a:t>successiva</a:t>
            </a:r>
            <a:r>
              <a:rPr lang="de-DE" altLang="it-IT" dirty="0"/>
              <a:t>  o </a:t>
            </a:r>
            <a:r>
              <a:rPr lang="de-DE" altLang="it-IT" dirty="0" err="1"/>
              <a:t>all‘esame</a:t>
            </a:r>
            <a:r>
              <a:rPr lang="de-DE" altLang="it-IT" dirty="0"/>
              <a:t> di </a:t>
            </a:r>
            <a:r>
              <a:rPr lang="de-DE" altLang="it-IT" dirty="0" err="1"/>
              <a:t>apprendistato</a:t>
            </a:r>
            <a:r>
              <a:rPr lang="de-DE" altLang="it-IT" dirty="0"/>
              <a:t> (77,72%); </a:t>
            </a:r>
          </a:p>
          <a:p>
            <a:r>
              <a:rPr lang="de-DE" altLang="it-IT" b="1" dirty="0"/>
              <a:t>			86 NON </a:t>
            </a:r>
            <a:r>
              <a:rPr lang="de-DE" altLang="it-IT" b="1" dirty="0" err="1"/>
              <a:t>ammessi</a:t>
            </a:r>
            <a:r>
              <a:rPr lang="de-DE" altLang="it-IT" b="1" dirty="0"/>
              <a:t> </a:t>
            </a:r>
            <a:r>
              <a:rPr lang="de-DE" altLang="it-IT" dirty="0"/>
              <a:t>(22,28%)</a:t>
            </a:r>
          </a:p>
          <a:p>
            <a:endParaRPr lang="de-DE" altLang="it-IT" dirty="0"/>
          </a:p>
          <a:p>
            <a:endParaRPr lang="it-IT" altLang="it-IT" dirty="0"/>
          </a:p>
        </p:txBody>
      </p:sp>
      <p:sp>
        <p:nvSpPr>
          <p:cNvPr id="12293" name="Segnaposto piè di pagina 1">
            <a:extLst>
              <a:ext uri="{FF2B5EF4-FFF2-40B4-BE49-F238E27FC236}">
                <a16:creationId xmlns:a16="http://schemas.microsoft.com/office/drawing/2014/main" id="{CD2EDF66-D6B3-43FE-A1E7-12C8043DE0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sz="1200">
                <a:latin typeface="Times New Roman" panose="02020603050405020304" pitchFamily="18" charset="0"/>
              </a:rPr>
              <a:t>Pressekonferenz für das Ende des Schuljahres</a:t>
            </a:r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5EADAA0-A6EF-40ED-950E-35D89BC546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689225" y="766763"/>
            <a:ext cx="10509250" cy="7883525"/>
          </a:xfrm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68D3E49-18E6-4968-A84F-0ADB9A936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29938" y="2762786"/>
            <a:ext cx="1677733" cy="3416396"/>
          </a:xfrm>
          <a:noFill/>
        </p:spPr>
        <p:txBody>
          <a:bodyPr/>
          <a:lstStyle/>
          <a:p>
            <a:r>
              <a:rPr lang="it-IT" altLang="it-IT" sz="1400" b="0" dirty="0"/>
              <a:t>Percentuali calcolate sul totale degli </a:t>
            </a:r>
            <a:r>
              <a:rPr lang="it-IT" altLang="it-IT" sz="1400" b="1" dirty="0"/>
              <a:t>scrutinati</a:t>
            </a:r>
            <a:r>
              <a:rPr lang="it-IT" altLang="it-IT" sz="1400" b="0" dirty="0"/>
              <a:t>!!!</a:t>
            </a:r>
          </a:p>
          <a:p>
            <a:r>
              <a:rPr lang="it-IT" altLang="it-IT" sz="1400" b="1" dirty="0"/>
              <a:t>3 candidati hanno superato l'esame</a:t>
            </a:r>
            <a:r>
              <a:rPr lang="it-IT" altLang="it-IT" sz="1400" dirty="0"/>
              <a:t> di Stato conclusivo del I Ciclo </a:t>
            </a:r>
            <a:r>
              <a:rPr lang="it-IT" altLang="it-IT" sz="1400" b="1" dirty="0"/>
              <a:t>conseguendo l'attestato di credito formativo</a:t>
            </a:r>
            <a:r>
              <a:rPr lang="it-IT" altLang="it-IT" sz="1400" dirty="0"/>
              <a:t> e non il diploma </a:t>
            </a:r>
          </a:p>
        </p:txBody>
      </p:sp>
      <p:sp>
        <p:nvSpPr>
          <p:cNvPr id="14340" name="Segnaposto piè di pagina 1">
            <a:extLst>
              <a:ext uri="{FF2B5EF4-FFF2-40B4-BE49-F238E27FC236}">
                <a16:creationId xmlns:a16="http://schemas.microsoft.com/office/drawing/2014/main" id="{6B3EBB49-88E8-4E54-8C58-DB7B9D54A8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sz="1200">
                <a:latin typeface="Times New Roman" panose="02020603050405020304" pitchFamily="18" charset="0"/>
              </a:rPr>
              <a:t>Pressekonferenz für das Ende des Schuljahres</a:t>
            </a:r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C9C1FA6-9B1D-416F-800E-AE31C9F16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31775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5B58E-4F2B-4464-8A90-4FCE123A8851}" type="slidenum">
              <a:rPr lang="de-DE" altLang="it-IT" sz="1200" smtClean="0">
                <a:latin typeface="Times New Roman" panose="02020603050405020304" pitchFamily="18" charset="0"/>
              </a:rPr>
              <a:pPr/>
              <a:t>6</a:t>
            </a:fld>
            <a:endParaRPr lang="de-DE" altLang="it-IT" sz="1200">
              <a:latin typeface="Times New Roman" panose="02020603050405020304" pitchFamily="18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2D4B71D-C1F3-4CD3-9A29-FA655CB7CB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71713" y="765175"/>
            <a:ext cx="11352213" cy="8515350"/>
          </a:xfrm>
          <a:ln/>
        </p:spPr>
      </p:sp>
      <p:sp>
        <p:nvSpPr>
          <p:cNvPr id="16388" name="Segnaposto note 1">
            <a:extLst>
              <a:ext uri="{FF2B5EF4-FFF2-40B4-BE49-F238E27FC236}">
                <a16:creationId xmlns:a16="http://schemas.microsoft.com/office/drawing/2014/main" id="{734589AA-3C09-4665-A215-9A323E054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b="0" dirty="0"/>
              <a:t>Percentuali calcolate sul totale degli </a:t>
            </a:r>
            <a:r>
              <a:rPr lang="it-IT" altLang="it-IT" sz="1200" b="1" dirty="0"/>
              <a:t>scrutinati</a:t>
            </a:r>
            <a:r>
              <a:rPr lang="it-IT" altLang="it-IT" sz="1200" b="0" dirty="0"/>
              <a:t>!!!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lang="de-DE" altLang="it-IT" dirty="0">
                <a:latin typeface="Open Sans" panose="020B0606030504020204" pitchFamily="34" charset="0"/>
              </a:rPr>
            </a:br>
            <a:r>
              <a:rPr lang="it-IT" altLang="it-IT" sz="1200" b="0" dirty="0"/>
              <a:t>Percentuali calcolate </a:t>
            </a:r>
            <a:r>
              <a:rPr lang="it-IT" altLang="it-IT" sz="1200" b="1" dirty="0"/>
              <a:t>SOLO</a:t>
            </a:r>
            <a:r>
              <a:rPr lang="it-IT" altLang="it-IT" sz="1200" b="0" dirty="0"/>
              <a:t> sul totale degli </a:t>
            </a:r>
            <a:r>
              <a:rPr lang="it-IT" altLang="it-IT" sz="1200" b="1" dirty="0"/>
              <a:t>ammessi:</a:t>
            </a:r>
          </a:p>
          <a:p>
            <a:r>
              <a:rPr lang="de-DE" altLang="it-IT" dirty="0"/>
              <a:t>99,79%: </a:t>
            </a:r>
            <a:r>
              <a:rPr lang="de-DE" altLang="it-IT" dirty="0" err="1"/>
              <a:t>superato</a:t>
            </a:r>
            <a:r>
              <a:rPr lang="de-DE" altLang="it-IT" dirty="0"/>
              <a:t> </a:t>
            </a:r>
            <a:r>
              <a:rPr lang="de-DE" altLang="it-IT" dirty="0" err="1"/>
              <a:t>l‘esame</a:t>
            </a:r>
            <a:r>
              <a:rPr lang="de-DE" altLang="it-IT" dirty="0"/>
              <a:t> di </a:t>
            </a:r>
            <a:r>
              <a:rPr lang="de-DE" altLang="it-IT" dirty="0" err="1"/>
              <a:t>Stato</a:t>
            </a:r>
            <a:endParaRPr lang="de-DE" altLang="it-IT" dirty="0"/>
          </a:p>
          <a:p>
            <a:r>
              <a:rPr lang="de-DE" altLang="it-IT" dirty="0"/>
              <a:t>0,07%: NON </a:t>
            </a:r>
            <a:r>
              <a:rPr lang="de-DE" altLang="it-IT" dirty="0" err="1"/>
              <a:t>superato</a:t>
            </a:r>
            <a:r>
              <a:rPr lang="de-DE" altLang="it-IT" dirty="0"/>
              <a:t> </a:t>
            </a:r>
            <a:r>
              <a:rPr lang="de-DE" altLang="it-IT" dirty="0" err="1"/>
              <a:t>l‘Esame</a:t>
            </a:r>
            <a:r>
              <a:rPr lang="de-DE" altLang="it-IT" dirty="0"/>
              <a:t> di </a:t>
            </a:r>
            <a:r>
              <a:rPr lang="de-DE" altLang="it-IT" dirty="0" err="1"/>
              <a:t>Stato</a:t>
            </a:r>
            <a:endParaRPr lang="de-DE" altLang="it-IT" dirty="0"/>
          </a:p>
          <a:p>
            <a:r>
              <a:rPr lang="de-DE" altLang="it-IT" dirty="0"/>
              <a:t>0,14%: NON </a:t>
            </a:r>
            <a:r>
              <a:rPr lang="de-DE" altLang="it-IT" dirty="0" err="1"/>
              <a:t>presenti</a:t>
            </a:r>
            <a:endParaRPr lang="it-IT" altLang="it-IT" dirty="0"/>
          </a:p>
        </p:txBody>
      </p:sp>
      <p:sp>
        <p:nvSpPr>
          <p:cNvPr id="16389" name="Segnaposto piè di pagina 1">
            <a:extLst>
              <a:ext uri="{FF2B5EF4-FFF2-40B4-BE49-F238E27FC236}">
                <a16:creationId xmlns:a16="http://schemas.microsoft.com/office/drawing/2014/main" id="{9FE20306-CB1B-4DC9-B438-3A01CB58EB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sz="1200">
                <a:latin typeface="Times New Roman" panose="02020603050405020304" pitchFamily="18" charset="0"/>
              </a:rPr>
              <a:t>Pressekonferenz für das Ende des Schuljahres</a:t>
            </a:r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513939F-D3E9-4062-8A91-045C130056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31775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194892-1585-4591-9A17-70645B383311}" type="slidenum">
              <a:rPr lang="de-DE" altLang="it-IT" sz="1200" smtClean="0">
                <a:latin typeface="Times New Roman" panose="02020603050405020304" pitchFamily="18" charset="0"/>
              </a:rPr>
              <a:pPr/>
              <a:t>7</a:t>
            </a:fld>
            <a:endParaRPr lang="de-DE" altLang="it-IT" sz="1200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C8C119D-EB4D-479C-8A0F-6054E95F8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90763" y="746125"/>
            <a:ext cx="9834563" cy="7377113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A1160E5-FBA8-4489-9B3D-86A0FBC5C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110" y="3604142"/>
            <a:ext cx="1380894" cy="1997919"/>
          </a:xfrm>
          <a:noFill/>
        </p:spPr>
        <p:txBody>
          <a:bodyPr/>
          <a:lstStyle/>
          <a:p>
            <a:r>
              <a:rPr lang="de-DE" altLang="it-IT" dirty="0"/>
              <a:t>2018/2019:</a:t>
            </a:r>
          </a:p>
          <a:p>
            <a:r>
              <a:rPr lang="de-DE" altLang="it-IT" dirty="0" err="1"/>
              <a:t>Leggera</a:t>
            </a:r>
            <a:r>
              <a:rPr lang="de-DE" altLang="it-IT" dirty="0"/>
              <a:t> </a:t>
            </a:r>
            <a:r>
              <a:rPr lang="de-DE" altLang="it-IT" dirty="0" err="1"/>
              <a:t>diminuzione</a:t>
            </a:r>
            <a:r>
              <a:rPr lang="de-DE" altLang="it-IT" dirty="0"/>
              <a:t> dei 6 e 7 (-48), </a:t>
            </a:r>
            <a:r>
              <a:rPr lang="de-DE" altLang="it-IT" dirty="0" err="1"/>
              <a:t>con</a:t>
            </a:r>
            <a:r>
              <a:rPr lang="de-DE" altLang="it-IT" dirty="0"/>
              <a:t> </a:t>
            </a:r>
            <a:r>
              <a:rPr lang="de-DE" altLang="it-IT" dirty="0" err="1"/>
              <a:t>conseguente</a:t>
            </a:r>
            <a:r>
              <a:rPr lang="de-DE" altLang="it-IT" dirty="0"/>
              <a:t> </a:t>
            </a:r>
            <a:r>
              <a:rPr lang="de-DE" altLang="it-IT" dirty="0" err="1"/>
              <a:t>aumento</a:t>
            </a:r>
            <a:r>
              <a:rPr lang="de-DE" altLang="it-IT" dirty="0"/>
              <a:t> </a:t>
            </a:r>
            <a:r>
              <a:rPr lang="de-DE" altLang="it-IT" dirty="0" err="1"/>
              <a:t>distribuito</a:t>
            </a:r>
            <a:r>
              <a:rPr lang="de-DE" altLang="it-IT" dirty="0"/>
              <a:t> </a:t>
            </a:r>
            <a:r>
              <a:rPr lang="de-DE" altLang="it-IT" dirty="0" err="1"/>
              <a:t>tra</a:t>
            </a:r>
            <a:r>
              <a:rPr lang="de-DE" altLang="it-IT" dirty="0"/>
              <a:t> i 9 e i 10:</a:t>
            </a:r>
          </a:p>
          <a:p>
            <a:endParaRPr lang="de-DE" altLang="it-IT" dirty="0"/>
          </a:p>
          <a:p>
            <a:r>
              <a:rPr lang="de-DE" altLang="it-IT" b="1" dirty="0"/>
              <a:t>     2018/19</a:t>
            </a:r>
            <a:r>
              <a:rPr lang="de-DE" altLang="it-IT" dirty="0"/>
              <a:t>		</a:t>
            </a:r>
            <a:r>
              <a:rPr lang="de-DE" altLang="it-IT" b="1" dirty="0"/>
              <a:t>2017/2018</a:t>
            </a:r>
          </a:p>
          <a:p>
            <a:pPr marL="228600" indent="-228600">
              <a:buAutoNum type="arabicPlain" startAt="6"/>
            </a:pPr>
            <a:r>
              <a:rPr lang="de-DE" altLang="it-IT" dirty="0"/>
              <a:t>19,74%		20,61%</a:t>
            </a:r>
          </a:p>
          <a:p>
            <a:pPr marL="228600" indent="-228600">
              <a:buAutoNum type="arabicPlain" startAt="6"/>
            </a:pPr>
            <a:r>
              <a:rPr lang="de-DE" altLang="it-IT" dirty="0"/>
              <a:t>30,62%		31,23%</a:t>
            </a:r>
          </a:p>
          <a:p>
            <a:pPr marL="228600" indent="-228600">
              <a:buAutoNum type="arabicPlain" startAt="6"/>
            </a:pPr>
            <a:r>
              <a:rPr lang="de-DE" altLang="it-IT" dirty="0"/>
              <a:t>25,14%		24,22%</a:t>
            </a:r>
          </a:p>
          <a:p>
            <a:pPr marL="228600" indent="-228600">
              <a:buAutoNum type="arabicPlain" startAt="6"/>
            </a:pPr>
            <a:r>
              <a:rPr lang="de-DE" altLang="it-IT" dirty="0"/>
              <a:t>15,56%		14,85%</a:t>
            </a:r>
          </a:p>
          <a:p>
            <a:pPr marL="228600" indent="-228600">
              <a:buAutoNum type="arabicPlain" startAt="6"/>
            </a:pPr>
            <a:r>
              <a:rPr lang="de-DE" altLang="it-IT" dirty="0"/>
              <a:t>3,60%		3,26%	</a:t>
            </a:r>
          </a:p>
          <a:p>
            <a:pPr marL="0" indent="0">
              <a:buNone/>
            </a:pPr>
            <a:r>
              <a:rPr lang="de-DE" altLang="it-IT" dirty="0"/>
              <a:t>10 e L. 5,33%		5,83%</a:t>
            </a:r>
          </a:p>
          <a:p>
            <a:endParaRPr lang="de-DE" altLang="it-IT" dirty="0"/>
          </a:p>
          <a:p>
            <a:endParaRPr lang="it-IT" altLang="it-IT" dirty="0"/>
          </a:p>
        </p:txBody>
      </p:sp>
      <p:sp>
        <p:nvSpPr>
          <p:cNvPr id="18437" name="Segnaposto piè di pagina 1">
            <a:extLst>
              <a:ext uri="{FF2B5EF4-FFF2-40B4-BE49-F238E27FC236}">
                <a16:creationId xmlns:a16="http://schemas.microsoft.com/office/drawing/2014/main" id="{9B7E72E5-E528-4F30-80DF-7CE7A2995C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sz="1200">
                <a:latin typeface="Times New Roman" panose="02020603050405020304" pitchFamily="18" charset="0"/>
              </a:rPr>
              <a:t>Pressekonferenz für das Ende des Schuljahres</a:t>
            </a:r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75A8B7A-BC96-462F-9B8C-2BACD532C59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7806" y="9442605"/>
            <a:ext cx="2950982" cy="4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2" tIns="45752" rIns="91502" bIns="45752" anchor="b"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31775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EE697BF-F77A-45D0-86CC-6DE3D561478A}" type="slidenum">
              <a:rPr lang="de-DE" altLang="it-IT" sz="1200">
                <a:latin typeface="Times New Roman" panose="02020603050405020304" pitchFamily="18" charset="0"/>
              </a:rPr>
              <a:pPr algn="r"/>
              <a:t>8</a:t>
            </a:fld>
            <a:endParaRPr lang="de-DE" altLang="it-IT" sz="1200"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6362A00-E15D-44F1-9EF2-DE74E1FE7C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84475" y="746125"/>
            <a:ext cx="10818813" cy="81153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C06E618D-6482-4FCF-BBF9-0A8CAA962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85289" y="746324"/>
            <a:ext cx="1874537" cy="3383947"/>
          </a:xfrm>
          <a:noFill/>
        </p:spPr>
        <p:txBody>
          <a:bodyPr/>
          <a:lstStyle/>
          <a:p>
            <a:r>
              <a:rPr lang="it-IT" altLang="it-IT" dirty="0"/>
              <a:t>ATTENZIONE: i ragazzi del Ritz che hanno fatto la maturità sono conteggiati nella scuola a carattere statale, quindi non è corretto sommare i dati FP con quelli della scuola statale.</a:t>
            </a:r>
          </a:p>
          <a:p>
            <a:endParaRPr lang="de-DE" altLang="it-IT" dirty="0"/>
          </a:p>
          <a:p>
            <a:r>
              <a:rPr lang="de-DE" altLang="it-IT" dirty="0"/>
              <a:t>P</a:t>
            </a:r>
            <a:r>
              <a:rPr lang="it-IT" altLang="it-IT" dirty="0" err="1"/>
              <a:t>ercentuali</a:t>
            </a:r>
            <a:r>
              <a:rPr lang="it-IT" altLang="it-IT" dirty="0"/>
              <a:t> calcolate SOLO sul totale degli AMMESSI:</a:t>
            </a:r>
          </a:p>
          <a:p>
            <a:r>
              <a:rPr lang="de-DE" altLang="it-IT" dirty="0"/>
              <a:t>9</a:t>
            </a:r>
            <a:r>
              <a:rPr lang="it-IT" altLang="it-IT" dirty="0"/>
              <a:t>8,64% superato l’Esame</a:t>
            </a:r>
          </a:p>
          <a:p>
            <a:r>
              <a:rPr lang="de-DE" altLang="it-IT" dirty="0"/>
              <a:t>1</a:t>
            </a:r>
            <a:r>
              <a:rPr lang="it-IT" altLang="it-IT" dirty="0"/>
              <a:t>,36% non superato l’Esame</a:t>
            </a:r>
          </a:p>
        </p:txBody>
      </p:sp>
      <p:sp>
        <p:nvSpPr>
          <p:cNvPr id="20485" name="Segnaposto piè di pagina 1">
            <a:extLst>
              <a:ext uri="{FF2B5EF4-FFF2-40B4-BE49-F238E27FC236}">
                <a16:creationId xmlns:a16="http://schemas.microsoft.com/office/drawing/2014/main" id="{D248BCA8-F3B8-4126-B26E-9FC626FE98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sz="1200">
                <a:latin typeface="Times New Roman" panose="02020603050405020304" pitchFamily="18" charset="0"/>
              </a:rPr>
              <a:t>Pressekonferenz für das Ende des Schuljahres</a:t>
            </a:r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5CB782A-2F6F-43FD-8857-18CD77A3AC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7806" y="9442605"/>
            <a:ext cx="2950982" cy="49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2" tIns="45752" rIns="91502" bIns="45752" anchor="b"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31775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39E9431-079B-426A-880D-5F9CAD2CE0C8}" type="slidenum">
              <a:rPr lang="de-DE" altLang="it-IT" sz="1200">
                <a:latin typeface="Times New Roman" panose="02020603050405020304" pitchFamily="18" charset="0"/>
              </a:rPr>
              <a:pPr algn="r"/>
              <a:t>9</a:t>
            </a:fld>
            <a:endParaRPr lang="de-DE" altLang="it-IT" sz="1200"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027888B-A742-491D-B468-856A1B15E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84475" y="746125"/>
            <a:ext cx="10818813" cy="81153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BE73D4C-9DC3-4EC0-B508-546C2D007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85289" y="746324"/>
            <a:ext cx="1874537" cy="3383947"/>
          </a:xfrm>
          <a:noFill/>
        </p:spPr>
        <p:txBody>
          <a:bodyPr/>
          <a:lstStyle/>
          <a:p>
            <a:r>
              <a:rPr lang="it-IT" altLang="it-IT" dirty="0"/>
              <a:t>All'esame di apprendistato possono presentarsi privatisti o apprendisti che hanno completato il percorso formativo negli anni precedenti. Questi casi non sono presenti negli scrutinati!!</a:t>
            </a:r>
          </a:p>
          <a:p>
            <a:r>
              <a:rPr lang="it-IT" altLang="it-IT" dirty="0"/>
              <a:t> </a:t>
            </a:r>
          </a:p>
          <a:p>
            <a:r>
              <a:rPr lang="it-IT" altLang="it-IT" dirty="0"/>
              <a:t>scrutinati </a:t>
            </a:r>
            <a:r>
              <a:rPr lang="it-IT" altLang="it-IT" b="1" dirty="0"/>
              <a:t>49</a:t>
            </a:r>
            <a:r>
              <a:rPr lang="it-IT" altLang="it-IT" dirty="0"/>
              <a:t> </a:t>
            </a:r>
          </a:p>
          <a:p>
            <a:r>
              <a:rPr lang="it-IT" altLang="it-IT" dirty="0"/>
              <a:t>ammessi non scrutinati </a:t>
            </a:r>
            <a:r>
              <a:rPr lang="it-IT" altLang="it-IT" b="1" dirty="0"/>
              <a:t>23</a:t>
            </a:r>
            <a:r>
              <a:rPr lang="it-IT" altLang="it-IT" dirty="0"/>
              <a:t> </a:t>
            </a:r>
          </a:p>
          <a:p>
            <a:r>
              <a:rPr lang="it-IT" altLang="it-IT" dirty="0"/>
              <a:t>superato esame apprendistato </a:t>
            </a:r>
            <a:r>
              <a:rPr lang="it-IT" altLang="it-IT" b="1" dirty="0"/>
              <a:t>59</a:t>
            </a:r>
            <a:r>
              <a:rPr lang="it-IT" altLang="it-IT" dirty="0"/>
              <a:t> </a:t>
            </a:r>
          </a:p>
          <a:p>
            <a:r>
              <a:rPr lang="it-IT" altLang="it-IT" dirty="0"/>
              <a:t>non superato esame apprendistato </a:t>
            </a:r>
            <a:r>
              <a:rPr lang="it-IT" altLang="it-IT" b="1" dirty="0"/>
              <a:t>13</a:t>
            </a:r>
            <a:r>
              <a:rPr lang="it-IT" altLang="it-IT" dirty="0"/>
              <a:t> </a:t>
            </a:r>
          </a:p>
        </p:txBody>
      </p:sp>
      <p:sp>
        <p:nvSpPr>
          <p:cNvPr id="22533" name="Segnaposto piè di pagina 1">
            <a:extLst>
              <a:ext uri="{FF2B5EF4-FFF2-40B4-BE49-F238E27FC236}">
                <a16:creationId xmlns:a16="http://schemas.microsoft.com/office/drawing/2014/main" id="{439B81FC-5152-4B6F-8460-2369FB07B0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sz="1200">
                <a:latin typeface="Times New Roman" panose="02020603050405020304" pitchFamily="18" charset="0"/>
              </a:rPr>
              <a:t>Pressekonferenz für das Ende des Schuljahres</a:t>
            </a:r>
            <a:endParaRPr lang="it-IT" altLang="it-IT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E9ED6AF-C4EF-4E02-B31E-7A867D1AF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it-IT" altLang="it-IT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27F9A94-9561-440A-A0D8-E1BA679D6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it-IT" altLang="it-IT"/>
          </a:p>
        </p:txBody>
      </p:sp>
      <p:sp>
        <p:nvSpPr>
          <p:cNvPr id="4" name="Line 16">
            <a:extLst>
              <a:ext uri="{FF2B5EF4-FFF2-40B4-BE49-F238E27FC236}">
                <a16:creationId xmlns:a16="http://schemas.microsoft.com/office/drawing/2014/main" id="{402ED503-CFE8-4778-B753-0C506E9B977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31800" y="652780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478B759-333D-4DD5-A7CF-90DEF10FD8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65338" y="6315075"/>
            <a:ext cx="22367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it-IT" sz="800"/>
              <a:t>AUTONOME PROVINZ BOZEN - SÜDTIROL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6D729D2-4BEE-4423-8B5D-091F47697F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32350" y="6315075"/>
            <a:ext cx="27098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800"/>
              <a:t>PROVINCIA AUTONOMA DI BOLZANO - ALTO ADIGE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DC4703F0-A429-47EE-83CE-D4DC35C2A3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32350" y="6484938"/>
            <a:ext cx="23002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300"/>
              </a:lnSpc>
              <a:defRPr/>
            </a:pPr>
            <a:r>
              <a:rPr lang="it-IT" altLang="it-IT" sz="700" b="1"/>
              <a:t>Titolo della presentazione, Nome relatore/relatrice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FBCA248E-0148-47FF-95F4-FED4ECCFAC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5338" y="6484938"/>
            <a:ext cx="22383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1300"/>
              </a:lnSpc>
              <a:defRPr/>
            </a:pPr>
            <a:r>
              <a:rPr lang="de-DE" altLang="it-IT" sz="700" b="1"/>
              <a:t>Titel der Präsentation, Name Referent/Referentin</a:t>
            </a:r>
            <a:endParaRPr lang="de-DE" altLang="it-IT" sz="700"/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23FD00C3-7C59-42CA-AC6D-530508FE0B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800" y="404813"/>
            <a:ext cx="3706813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it-IT" sz="3000" b="1"/>
              <a:t>Titel</a:t>
            </a:r>
          </a:p>
          <a:p>
            <a:pPr>
              <a:defRPr/>
            </a:pPr>
            <a:r>
              <a:rPr lang="de-DE" altLang="it-IT" sz="1400"/>
              <a:t>Text</a:t>
            </a: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1CA1FEEA-10EC-4424-A1A1-98AC59C8E9B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929188" y="652780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4422BE16-110E-42F3-B104-54E477AF0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625" y="723900"/>
            <a:ext cx="370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F6CB9684-6171-4E96-B9A8-A1315D5C09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00625" y="404813"/>
            <a:ext cx="3705225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3000" b="1"/>
              <a:t>Titolo</a:t>
            </a:r>
          </a:p>
          <a:p>
            <a:pPr>
              <a:defRPr/>
            </a:pPr>
            <a:r>
              <a:rPr lang="it-IT" altLang="it-IT" sz="1400"/>
              <a:t>Testo</a:t>
            </a:r>
          </a:p>
        </p:txBody>
      </p:sp>
      <p:pic>
        <p:nvPicPr>
          <p:cNvPr id="13" name="Picture 25" descr="LW_Adler_4C_16x20">
            <a:extLst>
              <a:ext uri="{FF2B5EF4-FFF2-40B4-BE49-F238E27FC236}">
                <a16:creationId xmlns:a16="http://schemas.microsoft.com/office/drawing/2014/main" id="{14D48809-0790-4B8A-B50E-C6F6796F37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6310313"/>
            <a:ext cx="346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89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67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76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051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45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13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95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82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01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22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28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16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23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5D916A0A-850D-4FC5-8CE4-80C83B7F5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it-IT" altLang="it-IT"/>
          </a:p>
        </p:txBody>
      </p:sp>
      <p:sp>
        <p:nvSpPr>
          <p:cNvPr id="1027" name="Rectangle 32">
            <a:extLst>
              <a:ext uri="{FF2B5EF4-FFF2-40B4-BE49-F238E27FC236}">
                <a16:creationId xmlns:a16="http://schemas.microsoft.com/office/drawing/2014/main" id="{6746E62C-728B-48AA-BC64-1695C950B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it-IT" altLang="it-IT"/>
          </a:p>
        </p:txBody>
      </p:sp>
      <p:sp>
        <p:nvSpPr>
          <p:cNvPr id="1028" name="Line 39">
            <a:extLst>
              <a:ext uri="{FF2B5EF4-FFF2-40B4-BE49-F238E27FC236}">
                <a16:creationId xmlns:a16="http://schemas.microsoft.com/office/drawing/2014/main" id="{DAA8147A-4A4F-43A1-B342-0F634DC731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Rectangle 42">
            <a:extLst>
              <a:ext uri="{FF2B5EF4-FFF2-40B4-BE49-F238E27FC236}">
                <a16:creationId xmlns:a16="http://schemas.microsoft.com/office/drawing/2014/main" id="{DF435B1D-456E-45CB-9FBF-964B181AF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it-IT" sz="800"/>
              <a:t>AUTONOME PROVINZ BOZEN - SÜDTIROL</a:t>
            </a:r>
          </a:p>
        </p:txBody>
      </p:sp>
      <p:sp>
        <p:nvSpPr>
          <p:cNvPr id="1030" name="Rectangle 43">
            <a:extLst>
              <a:ext uri="{FF2B5EF4-FFF2-40B4-BE49-F238E27FC236}">
                <a16:creationId xmlns:a16="http://schemas.microsoft.com/office/drawing/2014/main" id="{120C9778-4704-44FE-AA5C-CE8E8C2BF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800"/>
              <a:t>PROVINCIA AUTONOMA DI BOLZANO - ALTO ADIGE</a:t>
            </a:r>
          </a:p>
        </p:txBody>
      </p:sp>
      <p:sp>
        <p:nvSpPr>
          <p:cNvPr id="1068" name="Text Box 44">
            <a:extLst>
              <a:ext uri="{FF2B5EF4-FFF2-40B4-BE49-F238E27FC236}">
                <a16:creationId xmlns:a16="http://schemas.microsoft.com/office/drawing/2014/main" id="{A409B6FF-3B30-4A73-AC92-835EB87E3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484938"/>
            <a:ext cx="2082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300"/>
              </a:lnSpc>
              <a:defRPr/>
            </a:pPr>
            <a:r>
              <a:rPr lang="it-IT" altLang="it-IT" sz="700" b="1" dirty="0"/>
              <a:t>Conferenza stampa di fine anno scolastico </a:t>
            </a:r>
          </a:p>
        </p:txBody>
      </p:sp>
      <p:sp>
        <p:nvSpPr>
          <p:cNvPr id="1069" name="Text Box 45">
            <a:extLst>
              <a:ext uri="{FF2B5EF4-FFF2-40B4-BE49-F238E27FC236}">
                <a16:creationId xmlns:a16="http://schemas.microsoft.com/office/drawing/2014/main" id="{ECF495A7-23F5-4532-8A4E-99BF19324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6484938"/>
            <a:ext cx="21844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ts val="1300"/>
              </a:lnSpc>
              <a:defRPr/>
            </a:pPr>
            <a:r>
              <a:rPr lang="de-DE" altLang="it-IT" sz="700" b="1" dirty="0"/>
              <a:t>Pressekonferenz für das Ende des Schuljahres</a:t>
            </a:r>
          </a:p>
          <a:p>
            <a:pPr algn="r">
              <a:lnSpc>
                <a:spcPts val="1300"/>
              </a:lnSpc>
              <a:defRPr/>
            </a:pPr>
            <a:endParaRPr lang="de-DE" altLang="it-IT" sz="700" dirty="0"/>
          </a:p>
        </p:txBody>
      </p:sp>
      <p:sp>
        <p:nvSpPr>
          <p:cNvPr id="1033" name="Line 40">
            <a:extLst>
              <a:ext uri="{FF2B5EF4-FFF2-40B4-BE49-F238E27FC236}">
                <a16:creationId xmlns:a16="http://schemas.microsoft.com/office/drawing/2014/main" id="{F32D1AA5-DF16-41D8-A79B-41C122A0E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6524625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4" name="Text Box 63">
            <a:extLst>
              <a:ext uri="{FF2B5EF4-FFF2-40B4-BE49-F238E27FC236}">
                <a16:creationId xmlns:a16="http://schemas.microsoft.com/office/drawing/2014/main" id="{1D1E2FB1-A943-4C84-BD37-9FB1E85BC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23900"/>
            <a:ext cx="370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it-IT" altLang="it-IT">
              <a:latin typeface="Times New Roman" panose="02020603050405020304" pitchFamily="18" charset="0"/>
            </a:endParaRPr>
          </a:p>
        </p:txBody>
      </p:sp>
      <p:pic>
        <p:nvPicPr>
          <p:cNvPr id="1035" name="Picture 65" descr="LW_Adler_4C_16x20">
            <a:extLst>
              <a:ext uri="{FF2B5EF4-FFF2-40B4-BE49-F238E27FC236}">
                <a16:creationId xmlns:a16="http://schemas.microsoft.com/office/drawing/2014/main" id="{3021F5A2-5685-4A4A-87C4-1567BD1E9B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D8AB297F-3279-4F2F-9B67-6366BD4E4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/>
          </a:p>
        </p:txBody>
      </p:sp>
      <p:sp>
        <p:nvSpPr>
          <p:cNvPr id="5123" name="Line 16">
            <a:extLst>
              <a:ext uri="{FF2B5EF4-FFF2-40B4-BE49-F238E27FC236}">
                <a16:creationId xmlns:a16="http://schemas.microsoft.com/office/drawing/2014/main" id="{92F47447-1F65-4FE8-A3C5-2E14BB872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Line 18">
            <a:extLst>
              <a:ext uri="{FF2B5EF4-FFF2-40B4-BE49-F238E27FC236}">
                <a16:creationId xmlns:a16="http://schemas.microsoft.com/office/drawing/2014/main" id="{1DE246B1-E43E-40C7-A398-8957C7562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225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Rectangle 20">
            <a:extLst>
              <a:ext uri="{FF2B5EF4-FFF2-40B4-BE49-F238E27FC236}">
                <a16:creationId xmlns:a16="http://schemas.microsoft.com/office/drawing/2014/main" id="{718FB727-EA14-451F-8331-E42DCF38F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452438"/>
            <a:ext cx="326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sz="1200"/>
              <a:t>AUTONOME PROVINZ BOZEN - SÜDTIROL</a:t>
            </a:r>
          </a:p>
        </p:txBody>
      </p:sp>
      <p:sp>
        <p:nvSpPr>
          <p:cNvPr id="5126" name="Rectangle 21">
            <a:extLst>
              <a:ext uri="{FF2B5EF4-FFF2-40B4-BE49-F238E27FC236}">
                <a16:creationId xmlns:a16="http://schemas.microsoft.com/office/drawing/2014/main" id="{6C66CDD5-3512-4E2E-9CFF-A10769688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452438"/>
            <a:ext cx="39655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200"/>
              <a:t>PROVINCIA AUTONOMA DI BOLZANO - ALTO ADIGE</a:t>
            </a:r>
          </a:p>
        </p:txBody>
      </p:sp>
      <p:sp>
        <p:nvSpPr>
          <p:cNvPr id="5127" name="Text Box 22">
            <a:extLst>
              <a:ext uri="{FF2B5EF4-FFF2-40B4-BE49-F238E27FC236}">
                <a16:creationId xmlns:a16="http://schemas.microsoft.com/office/drawing/2014/main" id="{5BD33158-0A2F-443D-8A81-C19814357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92150"/>
            <a:ext cx="3960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000" b="1"/>
              <a:t>Vicepresidente della Provincia</a:t>
            </a:r>
          </a:p>
          <a:p>
            <a:pPr eaLnBrk="1" hangingPunct="1"/>
            <a:r>
              <a:rPr lang="it-IT" altLang="it-IT" sz="1000" b="1"/>
              <a:t>Assessore all’Istruzione e alla Formazione italiana, alla Cultura italiana, all’Ambiente ed Energia</a:t>
            </a:r>
          </a:p>
        </p:txBody>
      </p:sp>
      <p:sp>
        <p:nvSpPr>
          <p:cNvPr id="5128" name="Text Box 23">
            <a:extLst>
              <a:ext uri="{FF2B5EF4-FFF2-40B4-BE49-F238E27FC236}">
                <a16:creationId xmlns:a16="http://schemas.microsoft.com/office/drawing/2014/main" id="{0AAEFEA9-78A0-4B37-8ADD-8CFBABD6E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4016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it-IT" sz="1000" b="1"/>
              <a:t>Landeshauptmannstellvertreter</a:t>
            </a:r>
          </a:p>
          <a:p>
            <a:pPr algn="r" eaLnBrk="1" hangingPunct="1"/>
            <a:r>
              <a:rPr lang="de-DE" altLang="it-IT" sz="1000" b="1"/>
              <a:t>Landesrat für Italienische Bildungsdirektion, Italienische Kultur, Umwelt und Energie</a:t>
            </a:r>
          </a:p>
        </p:txBody>
      </p:sp>
      <p:sp>
        <p:nvSpPr>
          <p:cNvPr id="5129" name="Text Box 28">
            <a:extLst>
              <a:ext uri="{FF2B5EF4-FFF2-40B4-BE49-F238E27FC236}">
                <a16:creationId xmlns:a16="http://schemas.microsoft.com/office/drawing/2014/main" id="{6796EB59-CD1E-4265-AA51-10540CB32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762125"/>
            <a:ext cx="74168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it-IT" altLang="it-IT" sz="3600">
                <a:latin typeface="Open Sans" panose="020B0606030504020204" pitchFamily="34" charset="0"/>
              </a:rPr>
              <a:t>Conferenza stampa</a:t>
            </a:r>
          </a:p>
          <a:p>
            <a:pPr algn="ctr">
              <a:lnSpc>
                <a:spcPts val="4500"/>
              </a:lnSpc>
            </a:pPr>
            <a:r>
              <a:rPr lang="it-IT" altLang="it-IT" sz="3600">
                <a:latin typeface="Open Sans" panose="020B0606030504020204" pitchFamily="34" charset="0"/>
              </a:rPr>
              <a:t>per la fine dell’ anno scolastico</a:t>
            </a:r>
          </a:p>
          <a:p>
            <a:pPr algn="ctr">
              <a:lnSpc>
                <a:spcPts val="4500"/>
              </a:lnSpc>
            </a:pPr>
            <a:r>
              <a:rPr lang="it-IT" altLang="it-IT" sz="3600">
                <a:latin typeface="Open Sans" panose="020B0606030504020204" pitchFamily="34" charset="0"/>
              </a:rPr>
              <a:t>2018/2019</a:t>
            </a:r>
          </a:p>
          <a:p>
            <a:pPr algn="ctr">
              <a:lnSpc>
                <a:spcPts val="4000"/>
              </a:lnSpc>
            </a:pPr>
            <a:r>
              <a:rPr lang="de-DE" altLang="it-IT" sz="2000">
                <a:latin typeface="Open Sans" panose="020B0606030504020204" pitchFamily="34" charset="0"/>
              </a:rPr>
              <a:t>Pressekonferenz zum Abschluss des Schuljahres 2018/2019</a:t>
            </a:r>
          </a:p>
        </p:txBody>
      </p:sp>
      <p:sp>
        <p:nvSpPr>
          <p:cNvPr id="5130" name="Text Box 29">
            <a:extLst>
              <a:ext uri="{FF2B5EF4-FFF2-40B4-BE49-F238E27FC236}">
                <a16:creationId xmlns:a16="http://schemas.microsoft.com/office/drawing/2014/main" id="{EC4B76E5-5CBF-45C1-B48A-7BEB53093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84763"/>
            <a:ext cx="83534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9088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9088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9088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9088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9088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88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88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88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9088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800">
                <a:latin typeface="Open Sans" panose="020B0606030504020204" pitchFamily="34" charset="0"/>
              </a:rPr>
              <a:t>Assessore alla scuola in lingua italiana	Giuliano Vettorato</a:t>
            </a:r>
          </a:p>
          <a:p>
            <a:pPr>
              <a:spcBef>
                <a:spcPct val="50000"/>
              </a:spcBef>
            </a:pPr>
            <a:r>
              <a:rPr lang="it-IT" altLang="it-IT" sz="1800">
                <a:latin typeface="Open Sans" panose="020B0606030504020204" pitchFamily="34" charset="0"/>
              </a:rPr>
              <a:t>Sovrintendente Scolastico	Vincenzo Gullotta</a:t>
            </a:r>
            <a:endParaRPr lang="it-IT" altLang="it-IT" sz="1000">
              <a:latin typeface="Open Sans" panose="020B0606030504020204" pitchFamily="34" charset="0"/>
            </a:endParaRPr>
          </a:p>
        </p:txBody>
      </p:sp>
      <p:pic>
        <p:nvPicPr>
          <p:cNvPr id="5131" name="Picture 38" descr="LW_Adler_4C_20x25">
            <a:extLst>
              <a:ext uri="{FF2B5EF4-FFF2-40B4-BE49-F238E27FC236}">
                <a16:creationId xmlns:a16="http://schemas.microsoft.com/office/drawing/2014/main" id="{DBAF5DED-13E3-4D06-83C6-7C921B30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58775"/>
            <a:ext cx="7191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B899882-645C-440F-B0CB-A44DC44A6B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15888"/>
            <a:ext cx="82296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  <a:t>Esame di Stato </a:t>
            </a:r>
            <a:r>
              <a:rPr lang="de-DE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  <a:t>(maturità) </a:t>
            </a:r>
            <a:r>
              <a:rPr lang="it-IT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  <a:t>nelle scuole della </a:t>
            </a:r>
            <a:br>
              <a:rPr lang="it-IT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</a:br>
            <a:r>
              <a:rPr lang="it-IT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  <a:t>Formazione Professionale </a:t>
            </a:r>
            <a:r>
              <a:rPr lang="de-DE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  <a:t>a.s. 2018/2019</a:t>
            </a:r>
            <a:br>
              <a:rPr lang="it-IT" altLang="it-IT" sz="2000" b="1">
                <a:latin typeface="Open Sans" panose="020B0606030504020204" pitchFamily="34" charset="0"/>
              </a:rPr>
            </a:br>
            <a:r>
              <a:rPr lang="it-IT" altLang="it-IT" sz="1400">
                <a:latin typeface="Open Sans" panose="020B0606030504020204" pitchFamily="34" charset="0"/>
              </a:rPr>
              <a:t>Staatliche Abschlussprüfung der Landesberufsschulen Schuljahr - 2018/2019</a:t>
            </a:r>
          </a:p>
        </p:txBody>
      </p:sp>
      <p:grpSp>
        <p:nvGrpSpPr>
          <p:cNvPr id="23555" name="Group 1028">
            <a:extLst>
              <a:ext uri="{FF2B5EF4-FFF2-40B4-BE49-F238E27FC236}">
                <a16:creationId xmlns:a16="http://schemas.microsoft.com/office/drawing/2014/main" id="{2EEAB20C-1FE7-44D5-AE44-30406368B1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84163" cy="3213100"/>
            <a:chOff x="0" y="0"/>
            <a:chExt cx="179" cy="2024"/>
          </a:xfrm>
        </p:grpSpPr>
        <p:sp>
          <p:nvSpPr>
            <p:cNvPr id="23564" name="Rectangle 12">
              <a:extLst>
                <a:ext uri="{FF2B5EF4-FFF2-40B4-BE49-F238E27FC236}">
                  <a16:creationId xmlns:a16="http://schemas.microsoft.com/office/drawing/2014/main" id="{06C5221A-65F1-4730-A440-DEA9216F39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250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Scrutinati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23565" name="Rectangle 12">
              <a:extLst>
                <a:ext uri="{FF2B5EF4-FFF2-40B4-BE49-F238E27FC236}">
                  <a16:creationId xmlns:a16="http://schemas.microsoft.com/office/drawing/2014/main" id="{3F9E60B0-105A-4F4B-89B4-82E2EE01F8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914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Ammessi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23566" name="Rectangle 12">
              <a:extLst>
                <a:ext uri="{FF2B5EF4-FFF2-40B4-BE49-F238E27FC236}">
                  <a16:creationId xmlns:a16="http://schemas.microsoft.com/office/drawing/2014/main" id="{2CCE7911-8631-434F-9F51-87DDE7A6B1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1594"/>
              <a:ext cx="680" cy="179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 b="1">
                  <a:solidFill>
                    <a:schemeClr val="bg1"/>
                  </a:solidFill>
                  <a:latin typeface="Open Sans" panose="020B0606030504020204" pitchFamily="34" charset="0"/>
                </a:rPr>
                <a:t>Esami</a:t>
              </a:r>
              <a:endParaRPr lang="it-IT" altLang="it-IT" sz="1200" b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</p:grp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FAF5514-15D1-488A-8EAD-A2798E5EF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30363"/>
            <a:ext cx="41783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14 candidati/e: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400">
                <a:solidFill>
                  <a:srgbClr val="4D4D4D"/>
                </a:solidFill>
                <a:latin typeface="Open Sans" panose="020B0606030504020204" pitchFamily="34" charset="0"/>
              </a:rPr>
              <a:t>4 Servizi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400">
                <a:solidFill>
                  <a:srgbClr val="4D4D4D"/>
                </a:solidFill>
                <a:latin typeface="Open Sans" panose="020B0606030504020204" pitchFamily="34" charset="0"/>
              </a:rPr>
              <a:t>5 Industria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400">
                <a:solidFill>
                  <a:srgbClr val="4D4D4D"/>
                </a:solidFill>
                <a:latin typeface="Open Sans" panose="020B0606030504020204" pitchFamily="34" charset="0"/>
              </a:rPr>
              <a:t>2 Sociali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400">
                <a:solidFill>
                  <a:srgbClr val="4D4D4D"/>
                </a:solidFill>
                <a:latin typeface="Open Sans" panose="020B0606030504020204" pitchFamily="34" charset="0"/>
              </a:rPr>
              <a:t>3 Agricoltura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ECAA8B15-0C0B-4CDE-AD16-292AE9C9F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141663"/>
            <a:ext cx="4178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0 alunni/e NON ammessi</a:t>
            </a:r>
            <a:endParaRPr lang="de-DE" altLang="it-IT" sz="1600">
              <a:solidFill>
                <a:srgbClr val="4D4D4D"/>
              </a:solidFill>
              <a:latin typeface="Open Sans" panose="020B0606030504020204" pitchFamily="34" charset="0"/>
            </a:endParaRPr>
          </a:p>
        </p:txBody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407F17E8-C968-4977-891C-64865E5CB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16338"/>
            <a:ext cx="41783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Tutti i candidati/e hanno superato </a:t>
            </a:r>
            <a:r>
              <a:rPr lang="it-IT" altLang="it-IT" sz="1800">
                <a:latin typeface="Open Sans" panose="020B0606030504020204" pitchFamily="34" charset="0"/>
              </a:rPr>
              <a:t>l’</a:t>
            </a:r>
            <a:r>
              <a:rPr lang="de-DE" altLang="it-IT" sz="1800">
                <a:latin typeface="Open Sans" panose="020B0606030504020204" pitchFamily="34" charset="0"/>
              </a:rPr>
              <a:t>Esame</a:t>
            </a:r>
            <a:endParaRPr lang="it-IT" altLang="it-IT" sz="1800">
              <a:latin typeface="Open Sans" panose="020B0606030504020204" pitchFamily="34" charset="0"/>
            </a:endParaRPr>
          </a:p>
        </p:txBody>
      </p:sp>
      <p:sp>
        <p:nvSpPr>
          <p:cNvPr id="23559" name="Rectangle 5">
            <a:extLst>
              <a:ext uri="{FF2B5EF4-FFF2-40B4-BE49-F238E27FC236}">
                <a16:creationId xmlns:a16="http://schemas.microsoft.com/office/drawing/2014/main" id="{DC604B4F-2E4A-4B90-BB50-02246F19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50" y="1630363"/>
            <a:ext cx="4178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14 Kandidaten/innen: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400">
                <a:solidFill>
                  <a:srgbClr val="4D4D4D"/>
                </a:solidFill>
                <a:latin typeface="Open Sans" panose="020B0606030504020204" pitchFamily="34" charset="0"/>
              </a:rPr>
              <a:t>4 Instandhaltung und Kundendienst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400">
                <a:solidFill>
                  <a:srgbClr val="4D4D4D"/>
                </a:solidFill>
                <a:latin typeface="Open Sans" panose="020B0606030504020204" pitchFamily="34" charset="0"/>
              </a:rPr>
              <a:t>5 Handel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400">
                <a:solidFill>
                  <a:srgbClr val="4D4D4D"/>
                </a:solidFill>
                <a:latin typeface="Open Sans" panose="020B0606030504020204" pitchFamily="34" charset="0"/>
              </a:rPr>
              <a:t>2 Sozialdienste</a:t>
            </a:r>
            <a:r>
              <a:rPr lang="it-IT" altLang="it-IT" sz="1400">
                <a:solidFill>
                  <a:srgbClr val="4D4D4D"/>
                </a:solidFill>
                <a:latin typeface="Open Sans" panose="020B0606030504020204" pitchFamily="34" charset="0"/>
              </a:rPr>
              <a:t> </a:t>
            </a:r>
            <a:endParaRPr lang="de-DE" altLang="it-IT" sz="1400">
              <a:solidFill>
                <a:srgbClr val="4D4D4D"/>
              </a:solidFill>
              <a:latin typeface="Open Sans" panose="020B0606030504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400">
                <a:solidFill>
                  <a:srgbClr val="4D4D4D"/>
                </a:solidFill>
                <a:latin typeface="Open Sans" panose="020B0606030504020204" pitchFamily="34" charset="0"/>
              </a:rPr>
              <a:t>3 Landwirstschaft</a:t>
            </a: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97AE8445-4E3F-495C-83E6-784262376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141663"/>
            <a:ext cx="41783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0 Schüler/innen</a:t>
            </a:r>
            <a:r>
              <a:rPr lang="de-DE" altLang="it-IT" sz="180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de-DE" altLang="it-IT" sz="1800">
                <a:latin typeface="Open Sans" panose="020B0606030504020204" pitchFamily="34" charset="0"/>
              </a:rPr>
              <a:t>wurden nicht zugelassen</a:t>
            </a:r>
            <a:endParaRPr lang="de-DE" altLang="it-IT" sz="1600">
              <a:solidFill>
                <a:srgbClr val="4D4D4D"/>
              </a:solidFill>
              <a:latin typeface="Open Sans" panose="020B0606030504020204" pitchFamily="34" charset="0"/>
            </a:endParaRPr>
          </a:p>
        </p:txBody>
      </p:sp>
      <p:sp>
        <p:nvSpPr>
          <p:cNvPr id="23561" name="Rectangle 5">
            <a:extLst>
              <a:ext uri="{FF2B5EF4-FFF2-40B4-BE49-F238E27FC236}">
                <a16:creationId xmlns:a16="http://schemas.microsoft.com/office/drawing/2014/main" id="{05CA389F-06FF-4FAF-AC14-8C3D059F8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50" y="3716338"/>
            <a:ext cx="41783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Alle Kandidatinnen und Kandidaten</a:t>
            </a:r>
            <a:r>
              <a:rPr lang="de-DE" altLang="it-IT" sz="180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de-DE" altLang="it-IT" sz="1800">
                <a:latin typeface="Open Sans" panose="020B0606030504020204" pitchFamily="34" charset="0"/>
              </a:rPr>
              <a:t>haben die Abschlussprüfung bestanden</a:t>
            </a:r>
            <a:endParaRPr lang="de-DE" altLang="it-IT" sz="1600">
              <a:solidFill>
                <a:srgbClr val="4D4D4D"/>
              </a:solidFill>
              <a:latin typeface="Open Sans" panose="020B0606030504020204" pitchFamily="34" charset="0"/>
            </a:endParaRPr>
          </a:p>
        </p:txBody>
      </p:sp>
      <p:sp>
        <p:nvSpPr>
          <p:cNvPr id="23562" name="Rectangle 3">
            <a:extLst>
              <a:ext uri="{FF2B5EF4-FFF2-40B4-BE49-F238E27FC236}">
                <a16:creationId xmlns:a16="http://schemas.microsoft.com/office/drawing/2014/main" id="{25AE14BD-98FF-4A9A-BBA9-B600CC494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084763"/>
            <a:ext cx="4178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 dirty="0" err="1">
                <a:latin typeface="Open Sans" panose="020B0606030504020204" pitchFamily="34" charset="0"/>
              </a:rPr>
              <a:t>Nei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dati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b="1" dirty="0">
                <a:latin typeface="Open Sans" panose="020B0606030504020204" pitchFamily="34" charset="0"/>
              </a:rPr>
              <a:t>NON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sono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compresi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gli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studenti</a:t>
            </a:r>
            <a:r>
              <a:rPr lang="de-DE" altLang="it-IT" sz="1800" dirty="0">
                <a:latin typeface="Open Sans" panose="020B0606030504020204" pitchFamily="34" charset="0"/>
              </a:rPr>
              <a:t> della Scuola C. Ritz </a:t>
            </a:r>
            <a:r>
              <a:rPr lang="de-DE" altLang="it-IT" sz="1800" dirty="0" err="1">
                <a:latin typeface="Open Sans" panose="020B0606030504020204" pitchFamily="34" charset="0"/>
              </a:rPr>
              <a:t>che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hanno</a:t>
            </a:r>
            <a:r>
              <a:rPr lang="de-DE" altLang="it-IT" sz="1800" dirty="0">
                <a:latin typeface="Open Sans" panose="020B0606030504020204" pitchFamily="34" charset="0"/>
              </a:rPr>
              <a:t> sostenuto </a:t>
            </a:r>
            <a:r>
              <a:rPr lang="de-DE" altLang="it-IT" sz="1800" dirty="0" err="1">
                <a:latin typeface="Open Sans" panose="020B0606030504020204" pitchFamily="34" charset="0"/>
              </a:rPr>
              <a:t>l‘Esame</a:t>
            </a:r>
            <a:r>
              <a:rPr lang="de-DE" altLang="it-IT" sz="1800" dirty="0">
                <a:latin typeface="Open Sans" panose="020B0606030504020204" pitchFamily="34" charset="0"/>
              </a:rPr>
              <a:t> di </a:t>
            </a:r>
            <a:r>
              <a:rPr lang="de-DE" altLang="it-IT" sz="1800" dirty="0" err="1">
                <a:latin typeface="Open Sans" panose="020B0606030504020204" pitchFamily="34" charset="0"/>
              </a:rPr>
              <a:t>maturità</a:t>
            </a:r>
            <a:endParaRPr lang="it-IT" altLang="it-IT" sz="1600" dirty="0">
              <a:solidFill>
                <a:srgbClr val="4D4D4D"/>
              </a:solidFill>
              <a:latin typeface="Open Sans" panose="020B0606030504020204" pitchFamily="34" charset="0"/>
            </a:endParaRPr>
          </a:p>
        </p:txBody>
      </p:sp>
      <p:sp>
        <p:nvSpPr>
          <p:cNvPr id="23563" name="Rectangle 5">
            <a:extLst>
              <a:ext uri="{FF2B5EF4-FFF2-40B4-BE49-F238E27FC236}">
                <a16:creationId xmlns:a16="http://schemas.microsoft.com/office/drawing/2014/main" id="{40B0B427-0806-4DF6-80E7-0D9404319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084763"/>
            <a:ext cx="4178300" cy="129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 dirty="0">
                <a:latin typeface="Open Sans" panose="020B0606030504020204" pitchFamily="34" charset="0"/>
              </a:rPr>
              <a:t>Die Kandidaten/innen der Landeshotelfachschule „C. Ritz“, die die staatliche Abschlussprüfung bestanden haben, sind NICHT inbegriffen</a:t>
            </a:r>
            <a:endParaRPr lang="it-IT" altLang="it-IT" sz="1800" dirty="0"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186FBF4-2B46-4B2D-9075-3EFB5CF88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115888"/>
            <a:ext cx="8759825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  <a:t>Esame di Stato conclusivo della scuola secondaria di II grado</a:t>
            </a:r>
            <a:br>
              <a:rPr lang="it-IT" altLang="it-IT" sz="2000" b="1">
                <a:solidFill>
                  <a:srgbClr val="FF3300"/>
                </a:solidFill>
                <a:latin typeface="Open Sans" panose="020B0606030504020204" pitchFamily="34" charset="0"/>
              </a:rPr>
            </a:br>
            <a:r>
              <a:rPr lang="it-IT" altLang="it-IT" sz="2000" b="1">
                <a:latin typeface="Arial" panose="020B0604020202020204" pitchFamily="34" charset="0"/>
              </a:rPr>
              <a:t> </a:t>
            </a:r>
            <a:r>
              <a:rPr lang="it-IT" altLang="it-IT" sz="1400">
                <a:latin typeface="Open Sans" panose="020B0606030504020204" pitchFamily="34" charset="0"/>
              </a:rPr>
              <a:t>Staatliche Abschlussprüfung der Oberschule</a:t>
            </a:r>
            <a:endParaRPr lang="it-IT" altLang="it-IT" sz="1400"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C989986-04FF-4BBB-B2E5-1BA118105B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9750" y="1125538"/>
            <a:ext cx="4178300" cy="57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1.139 candidati/e interni ed esterni </a:t>
            </a:r>
            <a:r>
              <a:rPr lang="de-DE" altLang="it-IT" sz="1600">
                <a:solidFill>
                  <a:srgbClr val="5F5F5F"/>
                </a:solidFill>
                <a:latin typeface="Open Sans" panose="020B0606030504020204" pitchFamily="34" charset="0"/>
              </a:rPr>
              <a:t>(2017/2018: 1.111)</a:t>
            </a: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F4450C33-210F-4291-81AF-85E994B4F3B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1850" y="1125538"/>
            <a:ext cx="41783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1.139 interne</a:t>
            </a:r>
            <a:r>
              <a:rPr lang="de-DE" altLang="it-IT" sz="180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de-DE" altLang="it-IT" sz="1800">
                <a:latin typeface="Open Sans" panose="020B0606030504020204" pitchFamily="34" charset="0"/>
              </a:rPr>
              <a:t>und externe Kandidaten/innen</a:t>
            </a:r>
            <a:r>
              <a:rPr lang="de-DE" altLang="it-IT" sz="180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de-DE" altLang="it-IT" sz="1600">
                <a:solidFill>
                  <a:srgbClr val="5F5F5F"/>
                </a:solidFill>
                <a:latin typeface="Open Sans" panose="020B0606030504020204" pitchFamily="34" charset="0"/>
              </a:rPr>
              <a:t>(2017/2018: 1.111)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E1A1B24F-30AD-476F-8B2D-806674EFF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844675"/>
            <a:ext cx="4178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 dirty="0">
                <a:latin typeface="Open Sans" panose="020B0606030504020204" pitchFamily="34" charset="0"/>
              </a:rPr>
              <a:t>52 </a:t>
            </a:r>
            <a:r>
              <a:rPr lang="de-DE" altLang="it-IT" sz="1800" dirty="0" err="1">
                <a:latin typeface="Open Sans" panose="020B0606030504020204" pitchFamily="34" charset="0"/>
              </a:rPr>
              <a:t>alunni</a:t>
            </a:r>
            <a:r>
              <a:rPr lang="de-DE" altLang="it-IT" sz="1800" dirty="0">
                <a:latin typeface="Open Sans" panose="020B0606030504020204" pitchFamily="34" charset="0"/>
              </a:rPr>
              <a:t>/e NON </a:t>
            </a:r>
            <a:r>
              <a:rPr lang="de-DE" altLang="it-IT" sz="1800" dirty="0" err="1">
                <a:latin typeface="Open Sans" panose="020B0606030504020204" pitchFamily="34" charset="0"/>
              </a:rPr>
              <a:t>ammessi</a:t>
            </a:r>
            <a:r>
              <a:rPr lang="de-DE" altLang="it-IT" sz="1800" dirty="0">
                <a:latin typeface="Open Sans" panose="020B0606030504020204" pitchFamily="34" charset="0"/>
              </a:rPr>
              <a:t>, 4,37% </a:t>
            </a:r>
            <a:r>
              <a:rPr lang="de-DE" altLang="it-IT" sz="1600" dirty="0">
                <a:solidFill>
                  <a:srgbClr val="4D4D4D"/>
                </a:solidFill>
                <a:latin typeface="Open Sans" panose="020B0606030504020204" pitchFamily="34" charset="0"/>
              </a:rPr>
              <a:t>(2017/2018:  77; 6,48%)</a:t>
            </a:r>
          </a:p>
        </p:txBody>
      </p:sp>
      <p:sp>
        <p:nvSpPr>
          <p:cNvPr id="25606" name="Rectangle 3">
            <a:extLst>
              <a:ext uri="{FF2B5EF4-FFF2-40B4-BE49-F238E27FC236}">
                <a16:creationId xmlns:a16="http://schemas.microsoft.com/office/drawing/2014/main" id="{8B00577C-B8FF-4D33-A60A-0F2100606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08275"/>
            <a:ext cx="41783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1.130 candidati/e hanno superato </a:t>
            </a:r>
            <a:r>
              <a:rPr lang="it-IT" altLang="it-IT" sz="1800">
                <a:latin typeface="Open Sans" panose="020B0606030504020204" pitchFamily="34" charset="0"/>
              </a:rPr>
              <a:t>l’</a:t>
            </a:r>
            <a:r>
              <a:rPr lang="de-DE" altLang="it-IT" sz="1800">
                <a:latin typeface="Open Sans" panose="020B0606030504020204" pitchFamily="34" charset="0"/>
              </a:rPr>
              <a:t>Esame, 94,88% </a:t>
            </a:r>
            <a:r>
              <a:rPr lang="de-DE" altLang="it-IT" sz="1600">
                <a:solidFill>
                  <a:srgbClr val="4D4D4D"/>
                </a:solidFill>
                <a:latin typeface="Open Sans" panose="020B0606030504020204" pitchFamily="34" charset="0"/>
              </a:rPr>
              <a:t>(2017/2018:  1.098, 92,42%)</a:t>
            </a:r>
            <a:endParaRPr lang="it-IT" altLang="it-IT" sz="1800">
              <a:latin typeface="Open Sans" panose="020B0606030504020204" pitchFamily="34" charset="0"/>
            </a:endParaRPr>
          </a:p>
        </p:txBody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AE4F15E8-18FB-4DC3-B3C8-7D097CCD8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860800"/>
            <a:ext cx="41783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 dirty="0">
                <a:latin typeface="Open Sans" panose="020B0606030504020204" pitchFamily="34" charset="0"/>
              </a:rPr>
              <a:t>6 </a:t>
            </a:r>
            <a:r>
              <a:rPr lang="de-DE" altLang="it-IT" sz="1800" dirty="0" err="1">
                <a:latin typeface="Open Sans" panose="020B0606030504020204" pitchFamily="34" charset="0"/>
              </a:rPr>
              <a:t>candidati</a:t>
            </a:r>
            <a:r>
              <a:rPr lang="de-DE" altLang="it-IT" sz="1800" dirty="0">
                <a:latin typeface="Open Sans" panose="020B0606030504020204" pitchFamily="34" charset="0"/>
              </a:rPr>
              <a:t>/e non </a:t>
            </a:r>
            <a:r>
              <a:rPr lang="de-DE" altLang="it-IT" sz="1800" dirty="0" err="1">
                <a:latin typeface="Open Sans" panose="020B0606030504020204" pitchFamily="34" charset="0"/>
              </a:rPr>
              <a:t>hanno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superato</a:t>
            </a:r>
            <a:r>
              <a:rPr lang="de-DE" altLang="it-IT" sz="1800" dirty="0">
                <a:latin typeface="Open Sans" panose="020B0606030504020204" pitchFamily="34" charset="0"/>
              </a:rPr>
              <a:t> l</a:t>
            </a:r>
            <a:r>
              <a:rPr lang="it-IT" altLang="it-IT" sz="1800" dirty="0">
                <a:latin typeface="Open Sans" panose="020B0606030504020204" pitchFamily="34" charset="0"/>
              </a:rPr>
              <a:t>’E</a:t>
            </a:r>
            <a:r>
              <a:rPr lang="de-DE" altLang="it-IT" sz="1800" dirty="0">
                <a:latin typeface="Open Sans" panose="020B0606030504020204" pitchFamily="34" charset="0"/>
              </a:rPr>
              <a:t>same di </a:t>
            </a:r>
            <a:r>
              <a:rPr lang="de-DE" altLang="it-IT" sz="1800" dirty="0" err="1">
                <a:latin typeface="Open Sans" panose="020B0606030504020204" pitchFamily="34" charset="0"/>
              </a:rPr>
              <a:t>Stato</a:t>
            </a:r>
            <a:r>
              <a:rPr lang="de-DE" altLang="it-IT" sz="1800" dirty="0">
                <a:latin typeface="Open Sans" panose="020B0606030504020204" pitchFamily="34" charset="0"/>
              </a:rPr>
              <a:t>, 0,50% </a:t>
            </a:r>
            <a:r>
              <a:rPr lang="de-DE" altLang="it-IT" sz="1800" dirty="0">
                <a:solidFill>
                  <a:srgbClr val="4D4D4D"/>
                </a:solidFill>
                <a:latin typeface="Open Sans" panose="020B0606030504020204" pitchFamily="34" charset="0"/>
              </a:rPr>
              <a:t>(2017/2018: 11, 0,93%)</a:t>
            </a:r>
            <a:r>
              <a:rPr lang="de-DE" altLang="it-IT" sz="1800" dirty="0">
                <a:latin typeface="Open Sans" panose="020B0606030504020204" pitchFamily="34" charset="0"/>
              </a:rPr>
              <a:t>; 3 non </a:t>
            </a:r>
            <a:r>
              <a:rPr lang="de-DE" altLang="it-IT" sz="1800" dirty="0" err="1">
                <a:latin typeface="Open Sans" panose="020B0606030504020204" pitchFamily="34" charset="0"/>
              </a:rPr>
              <a:t>erano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presenti</a:t>
            </a:r>
            <a:r>
              <a:rPr lang="de-DE" altLang="it-IT" sz="1800" dirty="0">
                <a:latin typeface="Open Sans" panose="020B0606030504020204" pitchFamily="34" charset="0"/>
              </a:rPr>
              <a:t>, 0,25% </a:t>
            </a:r>
            <a:r>
              <a:rPr lang="de-DE" altLang="it-IT" sz="1600" dirty="0">
                <a:solidFill>
                  <a:srgbClr val="4D4D4D"/>
                </a:solidFill>
                <a:latin typeface="Open Sans" panose="020B0606030504020204" pitchFamily="34" charset="0"/>
              </a:rPr>
              <a:t>(2017/2018: 2, 0,17%)</a:t>
            </a:r>
            <a:endParaRPr lang="it-IT" altLang="it-IT" sz="1600" dirty="0">
              <a:solidFill>
                <a:srgbClr val="4D4D4D"/>
              </a:solidFill>
              <a:latin typeface="Open Sans" panose="020B0606030504020204" pitchFamily="34" charset="0"/>
            </a:endParaRPr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C5AFCC36-8427-4666-B94A-949BE1F1A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844675"/>
            <a:ext cx="4178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52 Schüler/innen</a:t>
            </a:r>
            <a:r>
              <a:rPr lang="de-DE" altLang="it-IT" sz="180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de-DE" altLang="it-IT" sz="1800">
                <a:latin typeface="Open Sans" panose="020B0606030504020204" pitchFamily="34" charset="0"/>
              </a:rPr>
              <a:t>wurden nicht zugelassen, 4,37%</a:t>
            </a:r>
            <a:r>
              <a:rPr lang="de-DE" altLang="it-IT" sz="2400">
                <a:latin typeface="Open Sans" panose="020B0606030504020204" pitchFamily="34" charset="0"/>
              </a:rPr>
              <a:t> </a:t>
            </a:r>
            <a:r>
              <a:rPr lang="de-DE" altLang="it-IT" sz="1800">
                <a:latin typeface="Open Sans" panose="020B0606030504020204" pitchFamily="34" charset="0"/>
              </a:rPr>
              <a:t> </a:t>
            </a:r>
            <a:r>
              <a:rPr lang="de-DE" altLang="it-IT" sz="1600">
                <a:solidFill>
                  <a:srgbClr val="4D4D4D"/>
                </a:solidFill>
                <a:latin typeface="Open Sans" panose="020B0606030504020204" pitchFamily="34" charset="0"/>
              </a:rPr>
              <a:t>(2017/2018:  77; 6,48%)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altLang="it-IT" sz="1600">
              <a:solidFill>
                <a:srgbClr val="4D4D4D"/>
              </a:solidFill>
              <a:latin typeface="Open Sans" panose="020B0606030504020204" pitchFamily="34" charset="0"/>
            </a:endParaRPr>
          </a:p>
        </p:txBody>
      </p:sp>
      <p:sp>
        <p:nvSpPr>
          <p:cNvPr id="25609" name="Rectangle 5">
            <a:extLst>
              <a:ext uri="{FF2B5EF4-FFF2-40B4-BE49-F238E27FC236}">
                <a16:creationId xmlns:a16="http://schemas.microsoft.com/office/drawing/2014/main" id="{38D8E8E5-8567-446A-A444-27AA091AF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50" y="2708275"/>
            <a:ext cx="41783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1.130 Kandidatinnen und Kandidaten</a:t>
            </a:r>
            <a:r>
              <a:rPr lang="de-DE" altLang="it-IT" sz="180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de-DE" altLang="it-IT" sz="1800">
                <a:latin typeface="Open Sans" panose="020B0606030504020204" pitchFamily="34" charset="0"/>
              </a:rPr>
              <a:t>haben die Abschlussprüfung bestanden, 94,88%</a:t>
            </a:r>
            <a:r>
              <a:rPr lang="de-DE" altLang="it-IT" sz="1600">
                <a:solidFill>
                  <a:srgbClr val="4D4D4D"/>
                </a:solidFill>
                <a:latin typeface="Open Sans" panose="020B0606030504020204" pitchFamily="34" charset="0"/>
              </a:rPr>
              <a:t> (2017/2018:  1.098, 92,42%)</a:t>
            </a:r>
          </a:p>
        </p:txBody>
      </p:sp>
      <p:sp>
        <p:nvSpPr>
          <p:cNvPr id="25610" name="Rectangle 5">
            <a:extLst>
              <a:ext uri="{FF2B5EF4-FFF2-40B4-BE49-F238E27FC236}">
                <a16:creationId xmlns:a16="http://schemas.microsoft.com/office/drawing/2014/main" id="{7B2DACC9-AC42-42FC-BA29-CAB0980F0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860800"/>
            <a:ext cx="41783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 dirty="0">
                <a:latin typeface="Open Sans" panose="020B0606030504020204" pitchFamily="34" charset="0"/>
              </a:rPr>
              <a:t>6 Kandidaten/innen</a:t>
            </a:r>
            <a:r>
              <a:rPr lang="de-DE" altLang="it-IT" sz="1800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de-DE" altLang="it-IT" sz="1800" dirty="0">
                <a:latin typeface="Open Sans" panose="020B0606030504020204" pitchFamily="34" charset="0"/>
              </a:rPr>
              <a:t>haben die Abschlussprüfung nicht bestanden, 0,50% </a:t>
            </a:r>
            <a:r>
              <a:rPr lang="de-DE" altLang="it-IT" sz="1800" dirty="0">
                <a:solidFill>
                  <a:srgbClr val="4D4D4D"/>
                </a:solidFill>
                <a:latin typeface="Open Sans" panose="020B0606030504020204" pitchFamily="34" charset="0"/>
              </a:rPr>
              <a:t>(2017/2018: 11, 0,93%)</a:t>
            </a:r>
            <a:r>
              <a:rPr lang="de-DE" altLang="it-IT" sz="1800" dirty="0">
                <a:latin typeface="Open Sans" panose="020B0606030504020204" pitchFamily="34" charset="0"/>
              </a:rPr>
              <a:t>; 3 nicht Anwesen, 0,25% </a:t>
            </a:r>
            <a:r>
              <a:rPr lang="de-DE" altLang="it-IT" sz="1600" dirty="0">
                <a:solidFill>
                  <a:srgbClr val="4D4D4D"/>
                </a:solidFill>
                <a:latin typeface="Open Sans" panose="020B0606030504020204" pitchFamily="34" charset="0"/>
              </a:rPr>
              <a:t>(2017/2018: 2, 0,17%)</a:t>
            </a:r>
            <a:endParaRPr lang="it-IT" altLang="it-IT" sz="1600" dirty="0">
              <a:solidFill>
                <a:srgbClr val="4D4D4D"/>
              </a:solidFill>
              <a:latin typeface="Open Sans" panose="020B0606030504020204" pitchFamily="34" charset="0"/>
            </a:endParaRPr>
          </a:p>
        </p:txBody>
      </p:sp>
      <p:grpSp>
        <p:nvGrpSpPr>
          <p:cNvPr id="25611" name="Group 19">
            <a:extLst>
              <a:ext uri="{FF2B5EF4-FFF2-40B4-BE49-F238E27FC236}">
                <a16:creationId xmlns:a16="http://schemas.microsoft.com/office/drawing/2014/main" id="{3D97455A-A1A0-4F35-9C80-D2D67DA47F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84163" cy="3213100"/>
            <a:chOff x="0" y="0"/>
            <a:chExt cx="179" cy="2024"/>
          </a:xfrm>
        </p:grpSpPr>
        <p:sp>
          <p:nvSpPr>
            <p:cNvPr id="25614" name="Rectangle 12">
              <a:extLst>
                <a:ext uri="{FF2B5EF4-FFF2-40B4-BE49-F238E27FC236}">
                  <a16:creationId xmlns:a16="http://schemas.microsoft.com/office/drawing/2014/main" id="{1BA76EE2-BAA3-4380-B1E3-55274A1063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250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Scrutinati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25615" name="Rectangle 12">
              <a:extLst>
                <a:ext uri="{FF2B5EF4-FFF2-40B4-BE49-F238E27FC236}">
                  <a16:creationId xmlns:a16="http://schemas.microsoft.com/office/drawing/2014/main" id="{150339F0-45F1-4533-8EED-C8564090C6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914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Ammessi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25616" name="Rectangle 12">
              <a:extLst>
                <a:ext uri="{FF2B5EF4-FFF2-40B4-BE49-F238E27FC236}">
                  <a16:creationId xmlns:a16="http://schemas.microsoft.com/office/drawing/2014/main" id="{F7655206-8C58-4CBB-843B-E0838BFA2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1594"/>
              <a:ext cx="680" cy="179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 b="1">
                  <a:solidFill>
                    <a:schemeClr val="bg1"/>
                  </a:solidFill>
                  <a:latin typeface="Open Sans" panose="020B0606030504020204" pitchFamily="34" charset="0"/>
                </a:rPr>
                <a:t>Esami</a:t>
              </a:r>
              <a:endParaRPr lang="it-IT" altLang="it-IT" sz="1200" b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</p:grpSp>
      <p:sp>
        <p:nvSpPr>
          <p:cNvPr id="25612" name="Rectangle 3">
            <a:extLst>
              <a:ext uri="{FF2B5EF4-FFF2-40B4-BE49-F238E27FC236}">
                <a16:creationId xmlns:a16="http://schemas.microsoft.com/office/drawing/2014/main" id="{89FB2FE6-2F41-4CC5-8878-9A7680B11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084763"/>
            <a:ext cx="4178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 dirty="0" err="1">
                <a:latin typeface="Open Sans" panose="020B0606030504020204" pitchFamily="34" charset="0"/>
              </a:rPr>
              <a:t>Nei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dati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sono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compresi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gli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studenti</a:t>
            </a:r>
            <a:r>
              <a:rPr lang="de-DE" altLang="it-IT" sz="1800" dirty="0">
                <a:latin typeface="Open Sans" panose="020B0606030504020204" pitchFamily="34" charset="0"/>
              </a:rPr>
              <a:t> della Scuola C. Ritz </a:t>
            </a:r>
            <a:r>
              <a:rPr lang="de-DE" altLang="it-IT" sz="1800" dirty="0" err="1">
                <a:latin typeface="Open Sans" panose="020B0606030504020204" pitchFamily="34" charset="0"/>
              </a:rPr>
              <a:t>che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hanno</a:t>
            </a:r>
            <a:r>
              <a:rPr lang="de-DE" altLang="it-IT" sz="1800" dirty="0">
                <a:latin typeface="Open Sans" panose="020B0606030504020204" pitchFamily="34" charset="0"/>
              </a:rPr>
              <a:t> sostenuto </a:t>
            </a:r>
            <a:r>
              <a:rPr lang="de-DE" altLang="it-IT" sz="1800" dirty="0" err="1">
                <a:latin typeface="Open Sans" panose="020B0606030504020204" pitchFamily="34" charset="0"/>
              </a:rPr>
              <a:t>l‘Esame</a:t>
            </a:r>
            <a:r>
              <a:rPr lang="de-DE" altLang="it-IT" sz="1800" dirty="0">
                <a:latin typeface="Open Sans" panose="020B0606030504020204" pitchFamily="34" charset="0"/>
              </a:rPr>
              <a:t> di </a:t>
            </a:r>
            <a:r>
              <a:rPr lang="de-DE" altLang="it-IT" sz="1800" dirty="0" err="1">
                <a:latin typeface="Open Sans" panose="020B0606030504020204" pitchFamily="34" charset="0"/>
              </a:rPr>
              <a:t>maturità</a:t>
            </a:r>
            <a:endParaRPr lang="it-IT" altLang="it-IT" sz="1600" dirty="0">
              <a:solidFill>
                <a:srgbClr val="4D4D4D"/>
              </a:solidFill>
              <a:latin typeface="Open Sans" panose="020B0606030504020204" pitchFamily="34" charset="0"/>
            </a:endParaRPr>
          </a:p>
        </p:txBody>
      </p:sp>
      <p:sp>
        <p:nvSpPr>
          <p:cNvPr id="25613" name="Rectangle 5">
            <a:extLst>
              <a:ext uri="{FF2B5EF4-FFF2-40B4-BE49-F238E27FC236}">
                <a16:creationId xmlns:a16="http://schemas.microsoft.com/office/drawing/2014/main" id="{EAA1F301-1CFD-4DE0-8952-6646F43E1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084763"/>
            <a:ext cx="4178300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 dirty="0">
                <a:latin typeface="Open Sans" panose="020B0606030504020204" pitchFamily="34" charset="0"/>
              </a:rPr>
              <a:t>Die Kandidaten/innen der Landeshotelfachschule „C. Ritz“, die die staatliche Abschlussprüfung bestanden haben, sind inbegriffen</a:t>
            </a:r>
            <a:endParaRPr lang="it-IT" altLang="it-IT" sz="1800" dirty="0">
              <a:latin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70592D22-15C9-41F4-8236-99CA85D74C02}"/>
              </a:ext>
            </a:extLst>
          </p:cNvPr>
          <p:cNvGraphicFramePr>
            <a:graphicFrameLocks/>
          </p:cNvGraphicFramePr>
          <p:nvPr/>
        </p:nvGraphicFramePr>
        <p:xfrm>
          <a:off x="899592" y="1165209"/>
          <a:ext cx="7920880" cy="377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1" name="Rectangle 3">
            <a:extLst>
              <a:ext uri="{FF2B5EF4-FFF2-40B4-BE49-F238E27FC236}">
                <a16:creationId xmlns:a16="http://schemas.microsoft.com/office/drawing/2014/main" id="{5CCC67E0-9AA5-47E7-8360-30737CC26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0"/>
            <a:ext cx="8759825" cy="1341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  <a:t>Esame di Stato conclusivo della scuola secondaria di II grado </a:t>
            </a:r>
            <a:r>
              <a:rPr lang="de-DE" altLang="it-IT" sz="2000" b="1">
                <a:solidFill>
                  <a:srgbClr val="FF3300"/>
                </a:solidFill>
                <a:latin typeface="Open Sans" panose="020B0606030504020204" pitchFamily="34" charset="0"/>
              </a:rPr>
              <a:t>a.s. 2018/2019 e 2017/2018 a confronto </a:t>
            </a:r>
            <a:br>
              <a:rPr lang="de-DE" altLang="it-IT" sz="2000" b="1">
                <a:solidFill>
                  <a:srgbClr val="FF3300"/>
                </a:solidFill>
                <a:latin typeface="Open Sans" panose="020B0606030504020204" pitchFamily="34" charset="0"/>
              </a:rPr>
            </a:br>
            <a:r>
              <a:rPr lang="de-DE" altLang="it-IT" sz="1800" b="1">
                <a:solidFill>
                  <a:srgbClr val="FF3300"/>
                </a:solidFill>
                <a:latin typeface="Open Sans" panose="020B0606030504020204" pitchFamily="34" charset="0"/>
              </a:rPr>
              <a:t>(% sul totale degli scrutinati)</a:t>
            </a:r>
            <a:r>
              <a:rPr lang="it-IT" altLang="it-IT" sz="1800" b="1">
                <a:solidFill>
                  <a:srgbClr val="FF3300"/>
                </a:solidFill>
                <a:latin typeface="Open Sans" panose="020B0606030504020204" pitchFamily="34" charset="0"/>
              </a:rPr>
              <a:t> </a:t>
            </a:r>
            <a:br>
              <a:rPr lang="it-IT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</a:br>
            <a:r>
              <a:rPr lang="de-DE" altLang="it-IT" sz="1400">
                <a:latin typeface="Open Sans" panose="020B0606030504020204" pitchFamily="34" charset="0"/>
              </a:rPr>
              <a:t>Staatliche </a:t>
            </a:r>
            <a:r>
              <a:rPr lang="it-IT" altLang="it-IT" sz="1400">
                <a:latin typeface="Open Sans" panose="020B0606030504020204" pitchFamily="34" charset="0"/>
              </a:rPr>
              <a:t>Abschlussprüfung der Oberschule und Berufschule-  Schuljahre 2018/2019 und 2017/2018</a:t>
            </a:r>
            <a:br>
              <a:rPr lang="it-IT" altLang="it-IT" sz="1400">
                <a:latin typeface="Open Sans" panose="020B0606030504020204" pitchFamily="34" charset="0"/>
              </a:rPr>
            </a:br>
            <a:r>
              <a:rPr lang="it-IT" altLang="it-IT" sz="1400">
                <a:latin typeface="Open Sans" panose="020B0606030504020204" pitchFamily="34" charset="0"/>
              </a:rPr>
              <a:t> im Vergleich</a:t>
            </a:r>
          </a:p>
        </p:txBody>
      </p:sp>
      <p:grpSp>
        <p:nvGrpSpPr>
          <p:cNvPr id="27652" name="Group 1273">
            <a:extLst>
              <a:ext uri="{FF2B5EF4-FFF2-40B4-BE49-F238E27FC236}">
                <a16:creationId xmlns:a16="http://schemas.microsoft.com/office/drawing/2014/main" id="{C652ED43-26D4-42AD-84A0-1A713AB5301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84163" cy="3213100"/>
            <a:chOff x="0" y="0"/>
            <a:chExt cx="179" cy="2024"/>
          </a:xfrm>
        </p:grpSpPr>
        <p:sp>
          <p:nvSpPr>
            <p:cNvPr id="27684" name="Rectangle 12">
              <a:extLst>
                <a:ext uri="{FF2B5EF4-FFF2-40B4-BE49-F238E27FC236}">
                  <a16:creationId xmlns:a16="http://schemas.microsoft.com/office/drawing/2014/main" id="{4AC09E2A-2E24-49C3-8486-65C8CA40BA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250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Scrutinati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27685" name="Rectangle 12">
              <a:extLst>
                <a:ext uri="{FF2B5EF4-FFF2-40B4-BE49-F238E27FC236}">
                  <a16:creationId xmlns:a16="http://schemas.microsoft.com/office/drawing/2014/main" id="{B0E8090C-3D89-4160-BDEA-4EF01CCD5F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914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Ammessi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27686" name="Rectangle 12">
              <a:extLst>
                <a:ext uri="{FF2B5EF4-FFF2-40B4-BE49-F238E27FC236}">
                  <a16:creationId xmlns:a16="http://schemas.microsoft.com/office/drawing/2014/main" id="{50AF859C-396B-4905-B344-406750103A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1594"/>
              <a:ext cx="680" cy="179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 b="1">
                  <a:solidFill>
                    <a:schemeClr val="bg1"/>
                  </a:solidFill>
                  <a:latin typeface="Open Sans" panose="020B0606030504020204" pitchFamily="34" charset="0"/>
                </a:rPr>
                <a:t>Esami</a:t>
              </a:r>
              <a:endParaRPr lang="it-IT" altLang="it-IT" sz="1200" b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</p:grpSp>
      <p:sp>
        <p:nvSpPr>
          <p:cNvPr id="27653" name="CasellaDiTesto 8">
            <a:extLst>
              <a:ext uri="{FF2B5EF4-FFF2-40B4-BE49-F238E27FC236}">
                <a16:creationId xmlns:a16="http://schemas.microsoft.com/office/drawing/2014/main" id="{60F70DA1-BBDB-4AFB-B72E-6324D4178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300663"/>
            <a:ext cx="2266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900" b="1"/>
              <a:t>I ragazzi del Ritz che hanno sostenuto la maturità sono conteggiati nei dati della scuola a carattere statale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78D3921-C1E0-403D-824A-2B842297516E}"/>
              </a:ext>
            </a:extLst>
          </p:cNvPr>
          <p:cNvGraphicFramePr>
            <a:graphicFrameLocks noGrp="1"/>
          </p:cNvGraphicFramePr>
          <p:nvPr/>
        </p:nvGraphicFramePr>
        <p:xfrm>
          <a:off x="2555875" y="4552950"/>
          <a:ext cx="3883025" cy="1684339"/>
        </p:xfrm>
        <a:graphic>
          <a:graphicData uri="http://schemas.openxmlformats.org/drawingml/2006/table">
            <a:tbl>
              <a:tblPr/>
              <a:tblGrid>
                <a:gridCol w="2074163">
                  <a:extLst>
                    <a:ext uri="{9D8B030D-6E8A-4147-A177-3AD203B41FA5}">
                      <a16:colId xmlns:a16="http://schemas.microsoft.com/office/drawing/2014/main" val="1874476321"/>
                    </a:ext>
                  </a:extLst>
                </a:gridCol>
                <a:gridCol w="904431">
                  <a:extLst>
                    <a:ext uri="{9D8B030D-6E8A-4147-A177-3AD203B41FA5}">
                      <a16:colId xmlns:a16="http://schemas.microsoft.com/office/drawing/2014/main" val="330533450"/>
                    </a:ext>
                  </a:extLst>
                </a:gridCol>
                <a:gridCol w="904431">
                  <a:extLst>
                    <a:ext uri="{9D8B030D-6E8A-4147-A177-3AD203B41FA5}">
                      <a16:colId xmlns:a16="http://schemas.microsoft.com/office/drawing/2014/main" val="2314238298"/>
                    </a:ext>
                  </a:extLst>
                </a:gridCol>
              </a:tblGrid>
              <a:tr h="48425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CANDIDATI INTERNI ED ESTERNI</a:t>
                      </a:r>
                    </a:p>
                  </a:txBody>
                  <a:tcPr marL="9044" marR="9044" marT="90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a.s. 18/19</a:t>
                      </a:r>
                    </a:p>
                  </a:txBody>
                  <a:tcPr marL="9044" marR="9044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effectLst/>
                          <a:latin typeface="Arial" panose="020B0604020202020204" pitchFamily="34" charset="0"/>
                        </a:rPr>
                        <a:t>a.s. 17/18</a:t>
                      </a:r>
                    </a:p>
                  </a:txBody>
                  <a:tcPr marL="9044" marR="9044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941351"/>
                  </a:ext>
                </a:extLst>
              </a:tr>
              <a:tr h="24001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ammessi all'Esame di Stato</a:t>
                      </a:r>
                    </a:p>
                  </a:txBody>
                  <a:tcPr marL="9044" marR="9044" marT="9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1.139</a:t>
                      </a:r>
                    </a:p>
                  </a:txBody>
                  <a:tcPr marL="9044" marR="9044" marT="9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1.111</a:t>
                      </a:r>
                    </a:p>
                  </a:txBody>
                  <a:tcPr marL="9044" marR="9044" marT="9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269856"/>
                  </a:ext>
                </a:extLst>
              </a:tr>
              <a:tr h="24001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non ammessi all'Esame di Stato</a:t>
                      </a:r>
                    </a:p>
                  </a:txBody>
                  <a:tcPr marL="9044" marR="9044" marT="9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044" marR="9044" marT="9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044" marR="9044" marT="9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095303"/>
                  </a:ext>
                </a:extLst>
              </a:tr>
              <a:tr h="240017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superato l'Esame di Stato</a:t>
                      </a:r>
                    </a:p>
                  </a:txBody>
                  <a:tcPr marL="9044" marR="9044" marT="9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1.130</a:t>
                      </a:r>
                    </a:p>
                  </a:txBody>
                  <a:tcPr marL="9044" marR="9044" marT="9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effectLst/>
                          <a:latin typeface="Arial" panose="020B0604020202020204" pitchFamily="34" charset="0"/>
                        </a:rPr>
                        <a:t>1.098</a:t>
                      </a:r>
                    </a:p>
                  </a:txBody>
                  <a:tcPr marL="9044" marR="9044" marT="9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925835"/>
                  </a:ext>
                </a:extLst>
              </a:tr>
              <a:tr h="240017"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non superato Esame di Stato</a:t>
                      </a:r>
                    </a:p>
                  </a:txBody>
                  <a:tcPr marL="9044" marR="9044" marT="9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044" marR="9044" marT="9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044" marR="9044" marT="90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415290"/>
                  </a:ext>
                </a:extLst>
              </a:tr>
              <a:tr h="240017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non presenti  all'Esame di Stato</a:t>
                      </a:r>
                    </a:p>
                  </a:txBody>
                  <a:tcPr marL="9044" marR="9044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044" marR="9044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044" marR="9044" marT="90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7139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58AFC30-7F80-41C5-8ABA-8DFDECC4D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0"/>
            <a:ext cx="8759825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  <a:t>Esame di Stato conclusivo della scuola secondaria di II grado - </a:t>
            </a:r>
            <a:r>
              <a:rPr lang="de-DE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  <a:t> Valutazioni a.s. 2018/2019 e 2017/2018 a confronto</a:t>
            </a:r>
            <a:br>
              <a:rPr lang="de-DE" altLang="it-IT" sz="2000" b="1">
                <a:solidFill>
                  <a:srgbClr val="FF3300"/>
                </a:solidFill>
                <a:latin typeface="Open Sans" panose="020B0606030504020204" pitchFamily="34" charset="0"/>
              </a:rPr>
            </a:br>
            <a:r>
              <a:rPr lang="de-DE" altLang="it-IT" sz="1400">
                <a:latin typeface="Open Sans" panose="020B0606030504020204" pitchFamily="34" charset="0"/>
              </a:rPr>
              <a:t>Bewertungen: </a:t>
            </a:r>
            <a:r>
              <a:rPr lang="it-IT" altLang="it-IT" sz="1400">
                <a:latin typeface="Open Sans" panose="020B0606030504020204" pitchFamily="34" charset="0"/>
              </a:rPr>
              <a:t>Schuljahre 2018/2019 und 2017/2018 im Vergleich</a:t>
            </a:r>
          </a:p>
        </p:txBody>
      </p:sp>
      <p:sp>
        <p:nvSpPr>
          <p:cNvPr id="29699" name="Rectangle 311">
            <a:extLst>
              <a:ext uri="{FF2B5EF4-FFF2-40B4-BE49-F238E27FC236}">
                <a16:creationId xmlns:a16="http://schemas.microsoft.com/office/drawing/2014/main" id="{7A765F8A-4742-4B6A-AF87-E12DFBA52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516563"/>
            <a:ext cx="845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200" b="1" dirty="0">
                <a:latin typeface="Open Sans" panose="020B0606030504020204" pitchFamily="34" charset="0"/>
              </a:rPr>
              <a:t>NOTA:</a:t>
            </a:r>
            <a:r>
              <a:rPr lang="it-IT" altLang="it-IT" sz="1200" dirty="0">
                <a:latin typeface="Open Sans" panose="020B0606030504020204" pitchFamily="34" charset="0"/>
              </a:rPr>
              <a:t>   </a:t>
            </a:r>
          </a:p>
          <a:p>
            <a:pPr eaLnBrk="1" hangingPunct="1"/>
            <a:r>
              <a:rPr lang="it-IT" altLang="it-IT" sz="1200" dirty="0">
                <a:latin typeface="Open Sans" panose="020B0606030504020204" pitchFamily="34" charset="0"/>
              </a:rPr>
              <a:t>5 candidati hanno superato l’Esame di Stato conseguendo l’attestato di credito formativo</a:t>
            </a:r>
          </a:p>
        </p:txBody>
      </p:sp>
      <p:grpSp>
        <p:nvGrpSpPr>
          <p:cNvPr id="29700" name="Group 554">
            <a:extLst>
              <a:ext uri="{FF2B5EF4-FFF2-40B4-BE49-F238E27FC236}">
                <a16:creationId xmlns:a16="http://schemas.microsoft.com/office/drawing/2014/main" id="{B7233FFB-11A7-4A0E-8F7A-E71C829C76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84163" cy="3213100"/>
            <a:chOff x="0" y="0"/>
            <a:chExt cx="179" cy="2024"/>
          </a:xfrm>
        </p:grpSpPr>
        <p:sp>
          <p:nvSpPr>
            <p:cNvPr id="29703" name="Rectangle 12">
              <a:extLst>
                <a:ext uri="{FF2B5EF4-FFF2-40B4-BE49-F238E27FC236}">
                  <a16:creationId xmlns:a16="http://schemas.microsoft.com/office/drawing/2014/main" id="{DFF97781-CAA9-46DE-A331-4236CB44C2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250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Scrutinati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29704" name="Rectangle 12">
              <a:extLst>
                <a:ext uri="{FF2B5EF4-FFF2-40B4-BE49-F238E27FC236}">
                  <a16:creationId xmlns:a16="http://schemas.microsoft.com/office/drawing/2014/main" id="{B1A53953-722B-4D7E-9046-6A34CF4F94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914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Ammessi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29705" name="Rectangle 12">
              <a:extLst>
                <a:ext uri="{FF2B5EF4-FFF2-40B4-BE49-F238E27FC236}">
                  <a16:creationId xmlns:a16="http://schemas.microsoft.com/office/drawing/2014/main" id="{BEBF21AD-C8B6-450C-8342-A12C103A7B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1594"/>
              <a:ext cx="680" cy="179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 b="1">
                  <a:solidFill>
                    <a:schemeClr val="bg1"/>
                  </a:solidFill>
                  <a:latin typeface="Open Sans" panose="020B0606030504020204" pitchFamily="34" charset="0"/>
                </a:rPr>
                <a:t>Esami</a:t>
              </a:r>
              <a:endParaRPr lang="it-IT" altLang="it-IT" sz="1200" b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29701" name="Immagine 2">
            <a:extLst>
              <a:ext uri="{FF2B5EF4-FFF2-40B4-BE49-F238E27FC236}">
                <a16:creationId xmlns:a16="http://schemas.microsoft.com/office/drawing/2014/main" id="{E7C1FA70-7E5E-4700-9D1B-7E3FEBC3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420938"/>
            <a:ext cx="267493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329F3345-4271-464C-B66B-8F87559FB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445545"/>
              </p:ext>
            </p:extLst>
          </p:nvPr>
        </p:nvGraphicFramePr>
        <p:xfrm>
          <a:off x="1979712" y="1772916"/>
          <a:ext cx="8345066" cy="36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A755BDD-946D-4EC4-9151-ABDCED98D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0"/>
            <a:ext cx="8759825" cy="1052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100000"/>
              </a:spcAft>
            </a:pPr>
            <a:r>
              <a:rPr lang="it-IT" altLang="it-IT" sz="2200" b="1">
                <a:solidFill>
                  <a:srgbClr val="008000"/>
                </a:solidFill>
                <a:latin typeface="Open Sans" panose="020B0606030504020204" pitchFamily="34" charset="0"/>
              </a:rPr>
              <a:t>Alunni/e scrutinati nelle scuole di ogni ordine e grado</a:t>
            </a:r>
            <a:br>
              <a:rPr lang="it-IT" altLang="it-IT" sz="2200" b="1">
                <a:solidFill>
                  <a:srgbClr val="008000"/>
                </a:solidFill>
                <a:latin typeface="Open Sans" panose="020B0606030504020204" pitchFamily="34" charset="0"/>
              </a:rPr>
            </a:br>
            <a:r>
              <a:rPr lang="it-IT" altLang="it-IT" sz="2200" b="1">
                <a:solidFill>
                  <a:srgbClr val="008000"/>
                </a:solidFill>
                <a:latin typeface="Open Sans" panose="020B0606030504020204" pitchFamily="34" charset="0"/>
              </a:rPr>
              <a:t>a.s. 2018/2019 e 2017/2018 a confronto</a:t>
            </a:r>
            <a:br>
              <a:rPr lang="it-IT" altLang="it-IT" sz="2200">
                <a:solidFill>
                  <a:srgbClr val="008000"/>
                </a:solidFill>
                <a:latin typeface="Open Sans" panose="020B0606030504020204" pitchFamily="34" charset="0"/>
              </a:rPr>
            </a:br>
            <a:r>
              <a:rPr lang="it-IT" altLang="it-IT" sz="1400">
                <a:latin typeface="Open Sans" panose="020B0606030504020204" pitchFamily="34" charset="0"/>
              </a:rPr>
              <a:t>Bewertete Schüler/innen nach Schulstufen Schuljahre 2018/2019 und 2017/2018 im Vergleich</a:t>
            </a:r>
            <a:endParaRPr lang="it-IT" altLang="it-IT" sz="1400" dirty="0">
              <a:latin typeface="Open Sans" panose="020B0606030504020204" pitchFamily="34" charset="0"/>
            </a:endParaRPr>
          </a:p>
        </p:txBody>
      </p:sp>
      <p:grpSp>
        <p:nvGrpSpPr>
          <p:cNvPr id="7171" name="Group 1592">
            <a:extLst>
              <a:ext uri="{FF2B5EF4-FFF2-40B4-BE49-F238E27FC236}">
                <a16:creationId xmlns:a16="http://schemas.microsoft.com/office/drawing/2014/main" id="{A265671E-B7F4-484E-AA6D-914824CB6A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84163" cy="3213100"/>
            <a:chOff x="0" y="0"/>
            <a:chExt cx="179" cy="2024"/>
          </a:xfrm>
        </p:grpSpPr>
        <p:sp>
          <p:nvSpPr>
            <p:cNvPr id="7201" name="Rectangle 12">
              <a:extLst>
                <a:ext uri="{FF2B5EF4-FFF2-40B4-BE49-F238E27FC236}">
                  <a16:creationId xmlns:a16="http://schemas.microsoft.com/office/drawing/2014/main" id="{FE83E719-62AF-449A-BA7B-5F125D03BD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250"/>
              <a:ext cx="680" cy="179"/>
            </a:xfrm>
            <a:prstGeom prst="rect">
              <a:avLst/>
            </a:prstGeom>
            <a:solidFill>
              <a:srgbClr val="0080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 b="1">
                  <a:solidFill>
                    <a:schemeClr val="bg1"/>
                  </a:solidFill>
                  <a:latin typeface="Open Sans" panose="020B0606030504020204" pitchFamily="34" charset="0"/>
                </a:rPr>
                <a:t>Scrutinati</a:t>
              </a:r>
              <a:endParaRPr lang="it-IT" altLang="it-IT" sz="1200" b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7202" name="Rectangle 12">
              <a:extLst>
                <a:ext uri="{FF2B5EF4-FFF2-40B4-BE49-F238E27FC236}">
                  <a16:creationId xmlns:a16="http://schemas.microsoft.com/office/drawing/2014/main" id="{C3FB44F7-F306-4E9B-AA55-94F05E4AD8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914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Ammessi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7203" name="Rectangle 12">
              <a:extLst>
                <a:ext uri="{FF2B5EF4-FFF2-40B4-BE49-F238E27FC236}">
                  <a16:creationId xmlns:a16="http://schemas.microsoft.com/office/drawing/2014/main" id="{F65F1016-06D0-4097-BA6E-193EA1D23B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1594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Esami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</p:grp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066093A-F83D-4B8B-B7D7-C7F4CE503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19490"/>
              </p:ext>
            </p:extLst>
          </p:nvPr>
        </p:nvGraphicFramePr>
        <p:xfrm>
          <a:off x="2200275" y="4149725"/>
          <a:ext cx="4675188" cy="1528763"/>
        </p:xfrm>
        <a:graphic>
          <a:graphicData uri="http://schemas.openxmlformats.org/drawingml/2006/table">
            <a:tbl>
              <a:tblPr firstRow="1" firstCol="1" bandRow="1"/>
              <a:tblGrid>
                <a:gridCol w="2656002">
                  <a:extLst>
                    <a:ext uri="{9D8B030D-6E8A-4147-A177-3AD203B41FA5}">
                      <a16:colId xmlns:a16="http://schemas.microsoft.com/office/drawing/2014/main" val="534861939"/>
                    </a:ext>
                  </a:extLst>
                </a:gridCol>
                <a:gridCol w="1009593">
                  <a:extLst>
                    <a:ext uri="{9D8B030D-6E8A-4147-A177-3AD203B41FA5}">
                      <a16:colId xmlns:a16="http://schemas.microsoft.com/office/drawing/2014/main" val="3285959909"/>
                    </a:ext>
                  </a:extLst>
                </a:gridCol>
                <a:gridCol w="1009593">
                  <a:extLst>
                    <a:ext uri="{9D8B030D-6E8A-4147-A177-3AD203B41FA5}">
                      <a16:colId xmlns:a16="http://schemas.microsoft.com/office/drawing/2014/main" val="1070966081"/>
                    </a:ext>
                  </a:extLst>
                </a:gridCol>
              </a:tblGrid>
              <a:tr h="381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9" marR="4445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a.s.</a:t>
                      </a: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18/19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9" marR="44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a.s.</a:t>
                      </a: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17/18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9" marR="44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73143"/>
                  </a:ext>
                </a:extLst>
              </a:tr>
              <a:tr h="255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scuola primaria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9" marR="44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Arial" panose="020B0604020202020204" pitchFamily="34" charset="0"/>
                        </a:rPr>
                        <a:t>6.453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6.444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9" marR="44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771553"/>
                  </a:ext>
                </a:extLst>
              </a:tr>
              <a:tr h="255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scuola secondaria di I grado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9" marR="44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Arial" panose="020B0604020202020204" pitchFamily="34" charset="0"/>
                        </a:rPr>
                        <a:t>4.144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4.104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9" marR="44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650415"/>
                  </a:ext>
                </a:extLst>
              </a:tr>
              <a:tr h="255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scuola secondaria di II grado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9" marR="44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Arial" panose="020B0604020202020204" pitchFamily="34" charset="0"/>
                        </a:rPr>
                        <a:t>6.545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6.533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9" marR="44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425268"/>
                  </a:ext>
                </a:extLst>
              </a:tr>
              <a:tr h="3812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 alunni  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9" marR="44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17.142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17.081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9" marR="444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534787"/>
                  </a:ext>
                </a:extLst>
              </a:tr>
            </a:tbl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2DE3372B-92B1-4FE8-B3FB-F3C4B601A55A}"/>
              </a:ext>
            </a:extLst>
          </p:cNvPr>
          <p:cNvSpPr/>
          <p:nvPr/>
        </p:nvSpPr>
        <p:spPr>
          <a:xfrm>
            <a:off x="857250" y="5805488"/>
            <a:ext cx="7602538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050" b="1" dirty="0"/>
              <a:t>La voce «alunni» comprende per la scuola secondaria di I e di II grado, sia gli alunni scrutinati che gli alunni non scrutinati per frequenza inferiore ai 3/4 del monte ore annuale. 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1CE25261-1228-4FA7-9F0D-06CD5BD22F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258646"/>
              </p:ext>
            </p:extLst>
          </p:nvPr>
        </p:nvGraphicFramePr>
        <p:xfrm>
          <a:off x="996398" y="980728"/>
          <a:ext cx="7324242" cy="38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19A3BB-0898-4596-B656-50624C2AB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84138"/>
            <a:ext cx="8759825" cy="90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2200" b="1">
                <a:solidFill>
                  <a:schemeClr val="accent2"/>
                </a:solidFill>
                <a:latin typeface="Open Sans" panose="020B0606030504020204" pitchFamily="34" charset="0"/>
              </a:rPr>
              <a:t>Scuola primaria e scuola secondaria di I grado – </a:t>
            </a:r>
            <a:br>
              <a:rPr lang="de-DE" altLang="it-IT" sz="2200" b="1">
                <a:solidFill>
                  <a:schemeClr val="accent2"/>
                </a:solidFill>
                <a:latin typeface="Open Sans" panose="020B0606030504020204" pitchFamily="34" charset="0"/>
              </a:rPr>
            </a:br>
            <a:r>
              <a:rPr lang="de-DE" altLang="it-IT" sz="2200" b="1">
                <a:solidFill>
                  <a:schemeClr val="accent2"/>
                </a:solidFill>
                <a:latin typeface="Open Sans" panose="020B0606030504020204" pitchFamily="34" charset="0"/>
              </a:rPr>
              <a:t>Ammissioni  alla classe successiva: a.s. 2018/2019</a:t>
            </a:r>
            <a:br>
              <a:rPr lang="de-DE" altLang="it-IT" sz="2200" b="1">
                <a:latin typeface="Open Sans" panose="020B0606030504020204" pitchFamily="34" charset="0"/>
              </a:rPr>
            </a:br>
            <a:r>
              <a:rPr lang="de-DE" altLang="it-IT" sz="1400">
                <a:latin typeface="Open Sans" panose="020B0606030504020204" pitchFamily="34" charset="0"/>
              </a:rPr>
              <a:t>Zulassungen zum nächsten Schuljahr der Grundschule und der Mittelschule </a:t>
            </a:r>
            <a:r>
              <a:rPr lang="it-IT" altLang="it-IT" sz="1400">
                <a:latin typeface="Open Sans" panose="020B0606030504020204" pitchFamily="34" charset="0"/>
              </a:rPr>
              <a:t>- 2018/2019</a:t>
            </a:r>
          </a:p>
        </p:txBody>
      </p:sp>
      <p:grpSp>
        <p:nvGrpSpPr>
          <p:cNvPr id="9219" name="Group 41">
            <a:extLst>
              <a:ext uri="{FF2B5EF4-FFF2-40B4-BE49-F238E27FC236}">
                <a16:creationId xmlns:a16="http://schemas.microsoft.com/office/drawing/2014/main" id="{411EA67A-898E-47EF-B783-331E25A6B38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84163" cy="3213100"/>
            <a:chOff x="0" y="0"/>
            <a:chExt cx="179" cy="2024"/>
          </a:xfrm>
        </p:grpSpPr>
        <p:sp>
          <p:nvSpPr>
            <p:cNvPr id="9223" name="Rectangle 12">
              <a:extLst>
                <a:ext uri="{FF2B5EF4-FFF2-40B4-BE49-F238E27FC236}">
                  <a16:creationId xmlns:a16="http://schemas.microsoft.com/office/drawing/2014/main" id="{C7401D6C-12EE-4652-BC22-9D8F806293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250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Scrutinati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9224" name="Rectangle 12">
              <a:extLst>
                <a:ext uri="{FF2B5EF4-FFF2-40B4-BE49-F238E27FC236}">
                  <a16:creationId xmlns:a16="http://schemas.microsoft.com/office/drawing/2014/main" id="{CDA883AE-AA91-4F95-A6DA-A3587AF656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914"/>
              <a:ext cx="680" cy="179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 b="1">
                  <a:solidFill>
                    <a:schemeClr val="bg1"/>
                  </a:solidFill>
                  <a:latin typeface="Open Sans" panose="020B0606030504020204" pitchFamily="34" charset="0"/>
                </a:rPr>
                <a:t>Ammessi</a:t>
              </a:r>
              <a:endParaRPr lang="it-IT" altLang="it-IT" sz="1200" b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9225" name="Rectangle 12">
              <a:extLst>
                <a:ext uri="{FF2B5EF4-FFF2-40B4-BE49-F238E27FC236}">
                  <a16:creationId xmlns:a16="http://schemas.microsoft.com/office/drawing/2014/main" id="{5BA7E063-7C1E-48AB-9FEF-537845FC3E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1594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Esami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</p:grp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EE55DE3E-4BA1-45E9-9ADA-D62E93C88F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206076"/>
              </p:ext>
            </p:extLst>
          </p:nvPr>
        </p:nvGraphicFramePr>
        <p:xfrm>
          <a:off x="384176" y="1340768"/>
          <a:ext cx="84362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0A527D2-D523-4E04-86E3-1375D71E6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84138"/>
            <a:ext cx="8759825" cy="1257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</a:pPr>
            <a:r>
              <a:rPr lang="de-DE" altLang="it-IT" sz="2200" b="1" dirty="0">
                <a:solidFill>
                  <a:schemeClr val="accent2"/>
                </a:solidFill>
                <a:latin typeface="Open Sans" panose="020B0606030504020204" pitchFamily="34" charset="0"/>
              </a:rPr>
              <a:t>Scuola </a:t>
            </a:r>
            <a:r>
              <a:rPr lang="de-DE" altLang="it-IT" sz="2200" b="1" dirty="0" err="1">
                <a:solidFill>
                  <a:schemeClr val="accent2"/>
                </a:solidFill>
                <a:latin typeface="Open Sans" panose="020B0606030504020204" pitchFamily="34" charset="0"/>
              </a:rPr>
              <a:t>secondaria</a:t>
            </a:r>
            <a:r>
              <a:rPr lang="de-DE" altLang="it-IT" sz="2200" b="1" dirty="0">
                <a:solidFill>
                  <a:schemeClr val="accent2"/>
                </a:solidFill>
                <a:latin typeface="Open Sans" panose="020B0606030504020204" pitchFamily="34" charset="0"/>
              </a:rPr>
              <a:t> di II grado, Formazione Professionale (</a:t>
            </a:r>
            <a:r>
              <a:rPr lang="de-DE" altLang="it-IT" sz="2200" b="1" dirty="0" err="1">
                <a:solidFill>
                  <a:schemeClr val="accent2"/>
                </a:solidFill>
                <a:latin typeface="Open Sans" panose="020B0606030504020204" pitchFamily="34" charset="0"/>
              </a:rPr>
              <a:t>Corsi</a:t>
            </a:r>
            <a:r>
              <a:rPr lang="de-DE" altLang="it-IT" sz="2200" b="1" dirty="0">
                <a:solidFill>
                  <a:schemeClr val="accent2"/>
                </a:solidFill>
                <a:latin typeface="Open Sans" panose="020B0606030504020204" pitchFamily="34" charset="0"/>
              </a:rPr>
              <a:t> a tempo pieno e  </a:t>
            </a:r>
            <a:r>
              <a:rPr lang="de-DE" altLang="it-IT" sz="2200" b="1" dirty="0" err="1">
                <a:solidFill>
                  <a:schemeClr val="accent2"/>
                </a:solidFill>
                <a:latin typeface="Open Sans" panose="020B0606030504020204" pitchFamily="34" charset="0"/>
              </a:rPr>
              <a:t>Apprendistato</a:t>
            </a:r>
            <a:r>
              <a:rPr lang="de-DE" altLang="it-IT" sz="2200" b="1" dirty="0">
                <a:solidFill>
                  <a:schemeClr val="accent2"/>
                </a:solidFill>
                <a:latin typeface="Open Sans" panose="020B0606030504020204" pitchFamily="34" charset="0"/>
              </a:rPr>
              <a:t>) </a:t>
            </a:r>
            <a:br>
              <a:rPr lang="de-DE" altLang="it-IT" sz="2200" b="1" dirty="0">
                <a:solidFill>
                  <a:schemeClr val="accent2"/>
                </a:solidFill>
                <a:latin typeface="Open Sans" panose="020B0606030504020204" pitchFamily="34" charset="0"/>
              </a:rPr>
            </a:br>
            <a:r>
              <a:rPr lang="de-DE" altLang="it-IT" sz="2200" b="1" dirty="0" err="1">
                <a:solidFill>
                  <a:schemeClr val="accent2"/>
                </a:solidFill>
                <a:latin typeface="Open Sans" panose="020B0606030504020204" pitchFamily="34" charset="0"/>
              </a:rPr>
              <a:t>Ammissioni</a:t>
            </a:r>
            <a:r>
              <a:rPr lang="de-DE" altLang="it-IT" sz="2200" b="1" dirty="0">
                <a:solidFill>
                  <a:schemeClr val="accent2"/>
                </a:solidFill>
                <a:latin typeface="Open Sans" panose="020B0606030504020204" pitchFamily="34" charset="0"/>
              </a:rPr>
              <a:t> alla </a:t>
            </a:r>
            <a:r>
              <a:rPr lang="de-DE" altLang="it-IT" sz="2200" b="1" dirty="0" err="1">
                <a:solidFill>
                  <a:schemeClr val="accent2"/>
                </a:solidFill>
                <a:latin typeface="Open Sans" panose="020B0606030504020204" pitchFamily="34" charset="0"/>
              </a:rPr>
              <a:t>classe</a:t>
            </a:r>
            <a:r>
              <a:rPr lang="de-DE" altLang="it-IT" sz="2200" b="1" dirty="0">
                <a:solidFill>
                  <a:schemeClr val="accent2"/>
                </a:solidFill>
                <a:latin typeface="Open Sans" panose="020B0606030504020204" pitchFamily="34" charset="0"/>
              </a:rPr>
              <a:t> </a:t>
            </a:r>
            <a:r>
              <a:rPr lang="de-DE" altLang="it-IT" sz="2200" b="1" dirty="0" err="1">
                <a:solidFill>
                  <a:schemeClr val="accent2"/>
                </a:solidFill>
                <a:latin typeface="Open Sans" panose="020B0606030504020204" pitchFamily="34" charset="0"/>
              </a:rPr>
              <a:t>successiva</a:t>
            </a:r>
            <a:r>
              <a:rPr lang="de-DE" altLang="it-IT" sz="2200" b="1" dirty="0">
                <a:solidFill>
                  <a:schemeClr val="accent2"/>
                </a:solidFill>
                <a:latin typeface="Open Sans" panose="020B0606030504020204" pitchFamily="34" charset="0"/>
              </a:rPr>
              <a:t> e </a:t>
            </a:r>
            <a:r>
              <a:rPr lang="de-DE" altLang="it-IT" sz="2200" b="1" dirty="0" err="1">
                <a:solidFill>
                  <a:schemeClr val="accent2"/>
                </a:solidFill>
                <a:latin typeface="Open Sans" panose="020B0606030504020204" pitchFamily="34" charset="0"/>
              </a:rPr>
              <a:t>sospensioni</a:t>
            </a:r>
            <a:r>
              <a:rPr lang="de-DE" altLang="it-IT" sz="2200" b="1" dirty="0">
                <a:solidFill>
                  <a:schemeClr val="accent2"/>
                </a:solidFill>
                <a:latin typeface="Open Sans" panose="020B0606030504020204" pitchFamily="34" charset="0"/>
              </a:rPr>
              <a:t> di </a:t>
            </a:r>
            <a:r>
              <a:rPr lang="de-DE" altLang="it-IT" sz="2200" b="1" dirty="0" err="1">
                <a:solidFill>
                  <a:schemeClr val="accent2"/>
                </a:solidFill>
                <a:latin typeface="Open Sans" panose="020B0606030504020204" pitchFamily="34" charset="0"/>
              </a:rPr>
              <a:t>giudizio</a:t>
            </a:r>
            <a:br>
              <a:rPr lang="de-DE" altLang="it-IT" sz="2200" b="1" dirty="0">
                <a:latin typeface="Open Sans" panose="020B0606030504020204" pitchFamily="34" charset="0"/>
              </a:rPr>
            </a:br>
            <a:r>
              <a:rPr lang="de-DE" altLang="it-IT" sz="1400" dirty="0">
                <a:latin typeface="Open Sans" panose="020B0606030504020204" pitchFamily="34" charset="0"/>
              </a:rPr>
              <a:t>Zum nächsten Schuljahr zugelassene oder nicht zugelassene Schüler/innen bzw. aufgeschobene Gesamtbewertung der Oberschule der Oberschule, der </a:t>
            </a:r>
            <a:r>
              <a:rPr lang="it-IT" altLang="it-IT" sz="1400" dirty="0" err="1">
                <a:latin typeface="Open Sans" panose="020B0606030504020204" pitchFamily="34" charset="0"/>
              </a:rPr>
              <a:t>Landesberufsschulen</a:t>
            </a:r>
            <a:r>
              <a:rPr lang="it-IT" altLang="it-IT" sz="1400" dirty="0">
                <a:latin typeface="Open Sans" panose="020B0606030504020204" pitchFamily="34" charset="0"/>
              </a:rPr>
              <a:t> und </a:t>
            </a:r>
            <a:r>
              <a:rPr lang="it-IT" altLang="it-IT" sz="1400" dirty="0" err="1">
                <a:latin typeface="Open Sans" panose="020B0606030504020204" pitchFamily="34" charset="0"/>
              </a:rPr>
              <a:t>der</a:t>
            </a:r>
            <a:r>
              <a:rPr lang="it-IT" altLang="it-IT" sz="1400" dirty="0">
                <a:latin typeface="Open Sans" panose="020B0606030504020204" pitchFamily="34" charset="0"/>
              </a:rPr>
              <a:t> </a:t>
            </a:r>
            <a:r>
              <a:rPr lang="it-IT" altLang="it-IT" sz="1400" dirty="0" err="1">
                <a:latin typeface="Open Sans" panose="020B0606030504020204" pitchFamily="34" charset="0"/>
              </a:rPr>
              <a:t>Lehrlingswesen</a:t>
            </a:r>
            <a:endParaRPr lang="it-IT" altLang="it-IT" sz="1400" dirty="0">
              <a:latin typeface="Open Sans" panose="020B0606030504020204" pitchFamily="34" charset="0"/>
            </a:endParaRPr>
          </a:p>
        </p:txBody>
      </p:sp>
      <p:grpSp>
        <p:nvGrpSpPr>
          <p:cNvPr id="11267" name="Group 41">
            <a:extLst>
              <a:ext uri="{FF2B5EF4-FFF2-40B4-BE49-F238E27FC236}">
                <a16:creationId xmlns:a16="http://schemas.microsoft.com/office/drawing/2014/main" id="{1485A931-403E-4BA2-9E2D-1659877A992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84163" cy="3213100"/>
            <a:chOff x="0" y="0"/>
            <a:chExt cx="179" cy="2024"/>
          </a:xfrm>
        </p:grpSpPr>
        <p:sp>
          <p:nvSpPr>
            <p:cNvPr id="11269" name="Rectangle 12">
              <a:extLst>
                <a:ext uri="{FF2B5EF4-FFF2-40B4-BE49-F238E27FC236}">
                  <a16:creationId xmlns:a16="http://schemas.microsoft.com/office/drawing/2014/main" id="{DE87772E-2923-469A-84E2-4C5463BA6A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250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Scrutinati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11270" name="Rectangle 12">
              <a:extLst>
                <a:ext uri="{FF2B5EF4-FFF2-40B4-BE49-F238E27FC236}">
                  <a16:creationId xmlns:a16="http://schemas.microsoft.com/office/drawing/2014/main" id="{FEECA926-004E-4AF9-A821-07B7071E8C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914"/>
              <a:ext cx="680" cy="179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 b="1">
                  <a:solidFill>
                    <a:schemeClr val="bg1"/>
                  </a:solidFill>
                  <a:latin typeface="Open Sans" panose="020B0606030504020204" pitchFamily="34" charset="0"/>
                </a:rPr>
                <a:t>Ammessi</a:t>
              </a:r>
              <a:endParaRPr lang="it-IT" altLang="it-IT" sz="1200" b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11271" name="Rectangle 12">
              <a:extLst>
                <a:ext uri="{FF2B5EF4-FFF2-40B4-BE49-F238E27FC236}">
                  <a16:creationId xmlns:a16="http://schemas.microsoft.com/office/drawing/2014/main" id="{8A483703-A51E-4982-B98D-153E8B0EBA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1594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Esami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</p:grp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D2CED45F-EF08-424F-BDCB-A767D4B338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635952"/>
              </p:ext>
            </p:extLst>
          </p:nvPr>
        </p:nvGraphicFramePr>
        <p:xfrm>
          <a:off x="250843" y="1264982"/>
          <a:ext cx="8893157" cy="517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97EB852-EE91-49CD-A876-4A4338E11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0"/>
            <a:ext cx="8759825" cy="86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2200" b="1" dirty="0">
                <a:solidFill>
                  <a:srgbClr val="FF3300"/>
                </a:solidFill>
                <a:latin typeface="Open Sans" panose="020B0606030504020204" pitchFamily="34" charset="0"/>
              </a:rPr>
              <a:t>Esame di Stato conclusivo del </a:t>
            </a:r>
            <a:br>
              <a:rPr lang="it-IT" altLang="it-IT" sz="2200" b="1" dirty="0">
                <a:solidFill>
                  <a:srgbClr val="FF3300"/>
                </a:solidFill>
                <a:latin typeface="Open Sans" panose="020B0606030504020204" pitchFamily="34" charset="0"/>
              </a:rPr>
            </a:br>
            <a:r>
              <a:rPr lang="it-IT" altLang="it-IT" sz="2200" b="1" dirty="0">
                <a:solidFill>
                  <a:srgbClr val="FF3300"/>
                </a:solidFill>
                <a:latin typeface="Open Sans" panose="020B0606030504020204" pitchFamily="34" charset="0"/>
              </a:rPr>
              <a:t>I ciclo di istruzione (scuola media)</a:t>
            </a:r>
            <a:br>
              <a:rPr lang="it-IT" altLang="it-IT" sz="2200" b="1" dirty="0">
                <a:solidFill>
                  <a:srgbClr val="FF3300"/>
                </a:solidFill>
                <a:latin typeface="Open Sans" panose="020B0606030504020204" pitchFamily="34" charset="0"/>
              </a:rPr>
            </a:br>
            <a:r>
              <a:rPr lang="it-IT" altLang="it-IT" sz="1400" dirty="0" err="1">
                <a:latin typeface="Open Sans" panose="020B0606030504020204" pitchFamily="34" charset="0"/>
              </a:rPr>
              <a:t>Staatliche</a:t>
            </a:r>
            <a:r>
              <a:rPr lang="it-IT" altLang="it-IT" sz="1400" dirty="0">
                <a:latin typeface="Open Sans" panose="020B0606030504020204" pitchFamily="34" charset="0"/>
              </a:rPr>
              <a:t> </a:t>
            </a:r>
            <a:r>
              <a:rPr lang="it-IT" altLang="it-IT" sz="1400" dirty="0" err="1">
                <a:latin typeface="Open Sans" panose="020B0606030504020204" pitchFamily="34" charset="0"/>
              </a:rPr>
              <a:t>Abschlussprüfung</a:t>
            </a:r>
            <a:r>
              <a:rPr lang="it-IT" altLang="it-IT" sz="1400" dirty="0">
                <a:latin typeface="Open Sans" panose="020B0606030504020204" pitchFamily="34" charset="0"/>
              </a:rPr>
              <a:t> </a:t>
            </a:r>
            <a:r>
              <a:rPr lang="it-IT" altLang="it-IT" sz="1400" dirty="0" err="1">
                <a:latin typeface="Open Sans" panose="020B0606030504020204" pitchFamily="34" charset="0"/>
              </a:rPr>
              <a:t>der</a:t>
            </a:r>
            <a:r>
              <a:rPr lang="it-IT" altLang="it-IT" sz="1400" dirty="0">
                <a:latin typeface="Open Sans" panose="020B0606030504020204" pitchFamily="34" charset="0"/>
              </a:rPr>
              <a:t> </a:t>
            </a:r>
            <a:r>
              <a:rPr lang="it-IT" altLang="it-IT" sz="1400" dirty="0" err="1">
                <a:latin typeface="Open Sans" panose="020B0606030504020204" pitchFamily="34" charset="0"/>
              </a:rPr>
              <a:t>Unterstufe</a:t>
            </a:r>
            <a:r>
              <a:rPr lang="it-IT" altLang="it-IT" sz="1400" dirty="0">
                <a:latin typeface="Open Sans" panose="020B0606030504020204" pitchFamily="34" charset="0"/>
              </a:rPr>
              <a:t> (</a:t>
            </a:r>
            <a:r>
              <a:rPr lang="it-IT" altLang="it-IT" sz="1400" dirty="0" err="1">
                <a:latin typeface="Open Sans" panose="020B0606030504020204" pitchFamily="34" charset="0"/>
              </a:rPr>
              <a:t>Mittelschule</a:t>
            </a:r>
            <a:r>
              <a:rPr lang="it-IT" altLang="it-IT" sz="1400" dirty="0">
                <a:latin typeface="Open Sans" panose="020B0606030504020204" pitchFamily="34" charset="0"/>
              </a:rPr>
              <a:t>)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C5CFDB7F-8DAE-4198-8B52-C68481BB2D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9750" y="1196975"/>
            <a:ext cx="403860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1.394 ammessi interni ed esterni</a:t>
            </a:r>
            <a:r>
              <a:rPr lang="de-DE" altLang="it-IT" sz="2400">
                <a:latin typeface="Open Sans" panose="020B0606030504020204" pitchFamily="34" charset="0"/>
              </a:rPr>
              <a:t> </a:t>
            </a:r>
            <a:r>
              <a:rPr lang="de-DE" altLang="it-IT" sz="1600">
                <a:solidFill>
                  <a:srgbClr val="4D4D4D"/>
                </a:solidFill>
                <a:latin typeface="Open Sans" panose="020B0606030504020204" pitchFamily="34" charset="0"/>
              </a:rPr>
              <a:t>(2017/2018:  1.444)</a:t>
            </a:r>
            <a:endParaRPr lang="de-DE" altLang="it-IT" sz="1600">
              <a:latin typeface="Open Sans" panose="020B0606030504020204" pitchFamily="34" charset="0"/>
            </a:endParaRPr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9171622C-503F-4C1B-8958-A94EA2AB913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786313" y="1268413"/>
            <a:ext cx="41783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1.394  Kandidatinnen und Kandidaten</a:t>
            </a:r>
            <a:r>
              <a:rPr lang="de-DE" altLang="it-IT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de-DE" altLang="it-IT" sz="1600">
                <a:solidFill>
                  <a:srgbClr val="4D4D4D"/>
                </a:solidFill>
                <a:latin typeface="Open Sans" panose="020B0606030504020204" pitchFamily="34" charset="0"/>
              </a:rPr>
              <a:t>(2017/2018:  1.444)</a:t>
            </a:r>
            <a:endParaRPr lang="it-IT" altLang="it-IT" sz="1600">
              <a:solidFill>
                <a:srgbClr val="4D4D4D"/>
              </a:solidFill>
              <a:latin typeface="Open Sans" panose="020B0606030504020204" pitchFamily="34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627F6759-9787-402A-A49D-96FD14A56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89138"/>
            <a:ext cx="4038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22 non ammessi (1,55%) </a:t>
            </a:r>
            <a:r>
              <a:rPr lang="de-DE" altLang="it-IT" sz="1600">
                <a:solidFill>
                  <a:srgbClr val="5F5F5F"/>
                </a:solidFill>
                <a:latin typeface="Open Sans" panose="020B0606030504020204" pitchFamily="34" charset="0"/>
              </a:rPr>
              <a:t>(2017/2018:  18; 1,23%)</a:t>
            </a:r>
            <a:endParaRPr lang="de-DE" altLang="it-IT" sz="1800">
              <a:solidFill>
                <a:srgbClr val="5F5F5F"/>
              </a:solidFill>
              <a:latin typeface="Open Sans" panose="020B0606030504020204" pitchFamily="34" charset="0"/>
            </a:endParaRP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EF38E93E-8728-4419-9698-F6D2FDBE5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854325"/>
            <a:ext cx="4038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 dirty="0">
                <a:latin typeface="Open Sans" panose="020B0606030504020204" pitchFamily="34" charset="0"/>
              </a:rPr>
              <a:t>2 </a:t>
            </a:r>
            <a:r>
              <a:rPr lang="de-DE" altLang="it-IT" sz="1800" dirty="0" err="1">
                <a:latin typeface="Open Sans" panose="020B0606030504020204" pitchFamily="34" charset="0"/>
              </a:rPr>
              <a:t>candidati</a:t>
            </a:r>
            <a:r>
              <a:rPr lang="de-DE" altLang="it-IT" sz="1800" dirty="0">
                <a:latin typeface="Open Sans" panose="020B0606030504020204" pitchFamily="34" charset="0"/>
              </a:rPr>
              <a:t> non </a:t>
            </a:r>
            <a:r>
              <a:rPr lang="de-DE" altLang="it-IT" sz="1800" dirty="0" err="1">
                <a:latin typeface="Open Sans" panose="020B0606030504020204" pitchFamily="34" charset="0"/>
              </a:rPr>
              <a:t>erano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presenti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all‘Esame</a:t>
            </a:r>
            <a:r>
              <a:rPr lang="de-DE" altLang="it-IT" sz="1800" dirty="0">
                <a:latin typeface="Open Sans" panose="020B0606030504020204" pitchFamily="34" charset="0"/>
              </a:rPr>
              <a:t> di </a:t>
            </a:r>
            <a:r>
              <a:rPr lang="de-DE" altLang="it-IT" sz="1800" dirty="0" err="1">
                <a:latin typeface="Open Sans" panose="020B0606030504020204" pitchFamily="34" charset="0"/>
              </a:rPr>
              <a:t>Stato</a:t>
            </a:r>
            <a:r>
              <a:rPr lang="de-DE" altLang="it-IT" sz="1800" dirty="0">
                <a:latin typeface="Open Sans" panose="020B0606030504020204" pitchFamily="34" charset="0"/>
              </a:rPr>
              <a:t> (0,14%) </a:t>
            </a:r>
            <a:r>
              <a:rPr lang="de-DE" altLang="it-IT" sz="1600" dirty="0">
                <a:solidFill>
                  <a:srgbClr val="4D4D4D"/>
                </a:solidFill>
                <a:latin typeface="Open Sans" panose="020B0606030504020204" pitchFamily="34" charset="0"/>
              </a:rPr>
              <a:t>(2017/2018: 1;  0,07%)</a:t>
            </a:r>
          </a:p>
        </p:txBody>
      </p:sp>
      <p:sp>
        <p:nvSpPr>
          <p:cNvPr id="13319" name="Rectangle 5">
            <a:extLst>
              <a:ext uri="{FF2B5EF4-FFF2-40B4-BE49-F238E27FC236}">
                <a16:creationId xmlns:a16="http://schemas.microsoft.com/office/drawing/2014/main" id="{E4FE0F06-28EA-475A-B4AC-BD4FE1B53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830638"/>
            <a:ext cx="40386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 dirty="0">
                <a:latin typeface="Open Sans" panose="020B0606030504020204" pitchFamily="34" charset="0"/>
              </a:rPr>
              <a:t>1.391  </a:t>
            </a:r>
            <a:r>
              <a:rPr lang="de-DE" altLang="it-IT" sz="1800" dirty="0" err="1">
                <a:latin typeface="Open Sans" panose="020B0606030504020204" pitchFamily="34" charset="0"/>
              </a:rPr>
              <a:t>candidati</a:t>
            </a:r>
            <a:r>
              <a:rPr lang="de-DE" altLang="it-IT" sz="1800" dirty="0">
                <a:latin typeface="Open Sans" panose="020B0606030504020204" pitchFamily="34" charset="0"/>
              </a:rPr>
              <a:t>/e (</a:t>
            </a:r>
            <a:r>
              <a:rPr lang="de-DE" altLang="it-IT" sz="1800" dirty="0" err="1">
                <a:latin typeface="Open Sans" panose="020B0606030504020204" pitchFamily="34" charset="0"/>
              </a:rPr>
              <a:t>interni</a:t>
            </a:r>
            <a:r>
              <a:rPr lang="de-DE" altLang="it-IT" sz="1800" dirty="0">
                <a:latin typeface="Open Sans" panose="020B0606030504020204" pitchFamily="34" charset="0"/>
              </a:rPr>
              <a:t> e </a:t>
            </a:r>
            <a:r>
              <a:rPr lang="de-DE" altLang="it-IT" sz="1800" dirty="0" err="1">
                <a:latin typeface="Open Sans" panose="020B0606030504020204" pitchFamily="34" charset="0"/>
              </a:rPr>
              <a:t>esterni</a:t>
            </a:r>
            <a:r>
              <a:rPr lang="de-DE" altLang="it-IT" sz="1800" dirty="0">
                <a:latin typeface="Open Sans" panose="020B0606030504020204" pitchFamily="34" charset="0"/>
              </a:rPr>
              <a:t>) </a:t>
            </a:r>
            <a:r>
              <a:rPr lang="de-DE" altLang="it-IT" sz="1800" dirty="0" err="1">
                <a:latin typeface="Open Sans" panose="020B0606030504020204" pitchFamily="34" charset="0"/>
              </a:rPr>
              <a:t>hanno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superato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it-IT" altLang="it-IT" sz="1800" dirty="0">
                <a:latin typeface="Open Sans" panose="020B0606030504020204" pitchFamily="34" charset="0"/>
              </a:rPr>
              <a:t>l’Esame</a:t>
            </a:r>
            <a:r>
              <a:rPr lang="de-DE" altLang="it-IT" sz="1800" dirty="0">
                <a:latin typeface="Open Sans" panose="020B0606030504020204" pitchFamily="34" charset="0"/>
              </a:rPr>
              <a:t> di </a:t>
            </a:r>
            <a:r>
              <a:rPr lang="de-DE" altLang="it-IT" sz="1800" dirty="0" err="1">
                <a:latin typeface="Open Sans" panose="020B0606030504020204" pitchFamily="34" charset="0"/>
              </a:rPr>
              <a:t>Stato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de-DE" altLang="it-IT" sz="1800" dirty="0" err="1">
                <a:latin typeface="Open Sans" panose="020B0606030504020204" pitchFamily="34" charset="0"/>
              </a:rPr>
              <a:t>conclusivo</a:t>
            </a:r>
            <a:r>
              <a:rPr lang="de-DE" altLang="it-IT" sz="1800" dirty="0">
                <a:latin typeface="Open Sans" panose="020B0606030504020204" pitchFamily="34" charset="0"/>
              </a:rPr>
              <a:t> (98,23%) </a:t>
            </a:r>
            <a:r>
              <a:rPr lang="de-DE" alt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(</a:t>
            </a:r>
            <a:r>
              <a:rPr lang="de-DE" altLang="it-IT" sz="1600" dirty="0">
                <a:solidFill>
                  <a:srgbClr val="4D4D4D"/>
                </a:solidFill>
                <a:latin typeface="Open Sans" panose="020B0606030504020204" pitchFamily="34" charset="0"/>
              </a:rPr>
              <a:t>2017/2018: 1.443; 98,70%)</a:t>
            </a:r>
            <a:endParaRPr lang="it-IT" altLang="it-IT" sz="1600" dirty="0">
              <a:solidFill>
                <a:srgbClr val="4D4D4D"/>
              </a:solidFill>
              <a:latin typeface="Open Sans" panose="020B0606030504020204" pitchFamily="34" charset="0"/>
            </a:endParaRPr>
          </a:p>
        </p:txBody>
      </p:sp>
      <p:sp>
        <p:nvSpPr>
          <p:cNvPr id="13320" name="Rectangle 5">
            <a:extLst>
              <a:ext uri="{FF2B5EF4-FFF2-40B4-BE49-F238E27FC236}">
                <a16:creationId xmlns:a16="http://schemas.microsoft.com/office/drawing/2014/main" id="{2CEADF0C-F6A5-4E57-A280-DDBF98405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56200"/>
            <a:ext cx="403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 dirty="0">
                <a:latin typeface="Open Sans" panose="020B0606030504020204" pitchFamily="34" charset="0"/>
              </a:rPr>
              <a:t>1 </a:t>
            </a:r>
            <a:r>
              <a:rPr lang="de-DE" altLang="it-IT" sz="1800" dirty="0" err="1">
                <a:latin typeface="Open Sans" panose="020B0606030504020204" pitchFamily="34" charset="0"/>
              </a:rPr>
              <a:t>candidato</a:t>
            </a:r>
            <a:r>
              <a:rPr lang="de-DE" altLang="it-IT" sz="1800" dirty="0">
                <a:latin typeface="Open Sans" panose="020B0606030504020204" pitchFamily="34" charset="0"/>
              </a:rPr>
              <a:t> non ha </a:t>
            </a:r>
            <a:r>
              <a:rPr lang="de-DE" altLang="it-IT" sz="1800" dirty="0" err="1">
                <a:latin typeface="Open Sans" panose="020B0606030504020204" pitchFamily="34" charset="0"/>
              </a:rPr>
              <a:t>superato</a:t>
            </a:r>
            <a:r>
              <a:rPr lang="de-DE" altLang="it-IT" sz="1800" dirty="0">
                <a:latin typeface="Open Sans" panose="020B0606030504020204" pitchFamily="34" charset="0"/>
              </a:rPr>
              <a:t> </a:t>
            </a:r>
            <a:r>
              <a:rPr lang="it-IT" altLang="it-IT" sz="1800" dirty="0">
                <a:latin typeface="Open Sans" panose="020B0606030504020204" pitchFamily="34" charset="0"/>
              </a:rPr>
              <a:t>l’Esame</a:t>
            </a:r>
            <a:r>
              <a:rPr lang="de-DE" altLang="it-IT" sz="1800" dirty="0">
                <a:latin typeface="Open Sans" panose="020B0606030504020204" pitchFamily="34" charset="0"/>
              </a:rPr>
              <a:t> di </a:t>
            </a:r>
            <a:r>
              <a:rPr lang="de-DE" altLang="it-IT" sz="1800" dirty="0" err="1">
                <a:latin typeface="Open Sans" panose="020B0606030504020204" pitchFamily="34" charset="0"/>
              </a:rPr>
              <a:t>Stato</a:t>
            </a:r>
            <a:r>
              <a:rPr lang="de-DE" altLang="it-IT" sz="1800" dirty="0">
                <a:latin typeface="Open Sans" panose="020B0606030504020204" pitchFamily="34" charset="0"/>
              </a:rPr>
              <a:t> (0,07%) </a:t>
            </a:r>
            <a:r>
              <a:rPr lang="de-DE" altLang="it-IT" sz="1600" dirty="0">
                <a:solidFill>
                  <a:srgbClr val="4D4D4D"/>
                </a:solidFill>
                <a:latin typeface="Open Sans" panose="020B0606030504020204" pitchFamily="34" charset="0"/>
              </a:rPr>
              <a:t>(2017/2018:  0)</a:t>
            </a:r>
            <a:endParaRPr lang="it-IT" altLang="it-IT" sz="1600" dirty="0">
              <a:solidFill>
                <a:srgbClr val="4D4D4D"/>
              </a:solidFill>
              <a:latin typeface="Open Sans" panose="020B0606030504020204" pitchFamily="34" charset="0"/>
            </a:endParaRPr>
          </a:p>
        </p:txBody>
      </p:sp>
      <p:sp>
        <p:nvSpPr>
          <p:cNvPr id="13321" name="Rectangle 15">
            <a:extLst>
              <a:ext uri="{FF2B5EF4-FFF2-40B4-BE49-F238E27FC236}">
                <a16:creationId xmlns:a16="http://schemas.microsoft.com/office/drawing/2014/main" id="{2ED2B7E8-25A8-4E5D-9192-C7321946C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1989138"/>
            <a:ext cx="41783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22 Schüler/innen wurden nicht zugelassen (1,55%) </a:t>
            </a:r>
            <a:r>
              <a:rPr lang="de-DE" altLang="it-IT" sz="1600">
                <a:solidFill>
                  <a:srgbClr val="5F5F5F"/>
                </a:solidFill>
                <a:latin typeface="Open Sans" panose="020B0606030504020204" pitchFamily="34" charset="0"/>
              </a:rPr>
              <a:t>(2017/2018:  18; 1,23%)</a:t>
            </a:r>
          </a:p>
        </p:txBody>
      </p:sp>
      <p:sp>
        <p:nvSpPr>
          <p:cNvPr id="13322" name="Rectangle 16">
            <a:extLst>
              <a:ext uri="{FF2B5EF4-FFF2-40B4-BE49-F238E27FC236}">
                <a16:creationId xmlns:a16="http://schemas.microsoft.com/office/drawing/2014/main" id="{D0D1311C-CECD-4359-8F4B-C5754B043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2767013"/>
            <a:ext cx="4178300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 dirty="0">
                <a:latin typeface="Open Sans" panose="020B0606030504020204" pitchFamily="34" charset="0"/>
              </a:rPr>
              <a:t>2 Kandidatinnen und Kandidaten waren zur Abschlussprüfung nicht Anwesend (0,14%) </a:t>
            </a:r>
            <a:r>
              <a:rPr lang="de-DE" altLang="it-IT" sz="1600" dirty="0">
                <a:solidFill>
                  <a:srgbClr val="4D4D4D"/>
                </a:solidFill>
                <a:latin typeface="Open Sans" panose="020B0606030504020204" pitchFamily="34" charset="0"/>
              </a:rPr>
              <a:t>(2017/2018: 1;  0,07%)</a:t>
            </a:r>
            <a:endParaRPr lang="it-IT" altLang="it-IT" sz="1600" dirty="0">
              <a:solidFill>
                <a:srgbClr val="4D4D4D"/>
              </a:solidFill>
              <a:latin typeface="Open Sans" panose="020B0606030504020204" pitchFamily="34" charset="0"/>
            </a:endParaRPr>
          </a:p>
        </p:txBody>
      </p:sp>
      <p:sp>
        <p:nvSpPr>
          <p:cNvPr id="13323" name="Rectangle 17">
            <a:extLst>
              <a:ext uri="{FF2B5EF4-FFF2-40B4-BE49-F238E27FC236}">
                <a16:creationId xmlns:a16="http://schemas.microsoft.com/office/drawing/2014/main" id="{44E7E643-70D2-4C29-B921-C5A687809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3830638"/>
            <a:ext cx="41783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 dirty="0">
                <a:latin typeface="Open Sans" panose="020B0606030504020204" pitchFamily="34" charset="0"/>
              </a:rPr>
              <a:t>1.391 Kandidatinnen und Kandidaten haben die Abschlussprüfung bestanden (98,23%) </a:t>
            </a:r>
            <a:r>
              <a:rPr lang="de-DE" altLang="it-IT" sz="1600" dirty="0">
                <a:solidFill>
                  <a:srgbClr val="4D4D4D"/>
                </a:solidFill>
                <a:latin typeface="Open Sans" panose="020B0606030504020204" pitchFamily="34" charset="0"/>
              </a:rPr>
              <a:t>(2017/2018: 1.443; 98,70%)</a:t>
            </a:r>
          </a:p>
        </p:txBody>
      </p:sp>
      <p:sp>
        <p:nvSpPr>
          <p:cNvPr id="13324" name="Rectangle 18">
            <a:extLst>
              <a:ext uri="{FF2B5EF4-FFF2-40B4-BE49-F238E27FC236}">
                <a16:creationId xmlns:a16="http://schemas.microsoft.com/office/drawing/2014/main" id="{79068980-ED9F-4181-A54F-4052313A3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5013325"/>
            <a:ext cx="41783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altLang="it-IT" sz="1800">
                <a:latin typeface="Open Sans" panose="020B0606030504020204" pitchFamily="34" charset="0"/>
              </a:rPr>
              <a:t>1 Kandidatinnen und Kandidaten</a:t>
            </a:r>
            <a:r>
              <a:rPr lang="de-DE" altLang="it-IT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de-DE" altLang="it-IT" sz="1800">
                <a:latin typeface="Open Sans" panose="020B0606030504020204" pitchFamily="34" charset="0"/>
              </a:rPr>
              <a:t>haben die Abschlussprüfung nicht bestanden (0,07%) </a:t>
            </a:r>
            <a:r>
              <a:rPr lang="de-DE" altLang="it-IT" sz="1600">
                <a:solidFill>
                  <a:srgbClr val="4D4D4D"/>
                </a:solidFill>
                <a:latin typeface="Open Sans" panose="020B0606030504020204" pitchFamily="34" charset="0"/>
              </a:rPr>
              <a:t>(2017/2018:  0)</a:t>
            </a:r>
            <a:endParaRPr lang="it-IT" altLang="it-IT" sz="1600">
              <a:solidFill>
                <a:srgbClr val="4D4D4D"/>
              </a:solidFill>
              <a:latin typeface="Open Sans" panose="020B0606030504020204" pitchFamily="34" charset="0"/>
            </a:endParaRPr>
          </a:p>
        </p:txBody>
      </p:sp>
      <p:grpSp>
        <p:nvGrpSpPr>
          <p:cNvPr id="13325" name="Group 19">
            <a:extLst>
              <a:ext uri="{FF2B5EF4-FFF2-40B4-BE49-F238E27FC236}">
                <a16:creationId xmlns:a16="http://schemas.microsoft.com/office/drawing/2014/main" id="{92E17473-C50B-4362-AAB0-1D65F968D8C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84163" cy="3213100"/>
            <a:chOff x="0" y="0"/>
            <a:chExt cx="179" cy="2024"/>
          </a:xfrm>
        </p:grpSpPr>
        <p:sp>
          <p:nvSpPr>
            <p:cNvPr id="13326" name="Rectangle 12">
              <a:extLst>
                <a:ext uri="{FF2B5EF4-FFF2-40B4-BE49-F238E27FC236}">
                  <a16:creationId xmlns:a16="http://schemas.microsoft.com/office/drawing/2014/main" id="{1054BFB0-4C0F-40E2-9501-B7499B986E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250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Scrutinati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13327" name="Rectangle 12">
              <a:extLst>
                <a:ext uri="{FF2B5EF4-FFF2-40B4-BE49-F238E27FC236}">
                  <a16:creationId xmlns:a16="http://schemas.microsoft.com/office/drawing/2014/main" id="{D55E2C51-2769-444F-BB3B-889E0F57E7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914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Ammessi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13328" name="Rectangle 12">
              <a:extLst>
                <a:ext uri="{FF2B5EF4-FFF2-40B4-BE49-F238E27FC236}">
                  <a16:creationId xmlns:a16="http://schemas.microsoft.com/office/drawing/2014/main" id="{F6A3D89D-2B76-4C99-8C0D-CBB506C0A2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1594"/>
              <a:ext cx="680" cy="179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 b="1">
                  <a:solidFill>
                    <a:schemeClr val="bg1"/>
                  </a:solidFill>
                  <a:latin typeface="Open Sans" panose="020B0606030504020204" pitchFamily="34" charset="0"/>
                </a:rPr>
                <a:t>Esami</a:t>
              </a:r>
              <a:endParaRPr lang="it-IT" altLang="it-IT" sz="1200" b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03FA5A5B-81B2-48D7-B5EE-AB21C8A968E4}"/>
              </a:ext>
            </a:extLst>
          </p:cNvPr>
          <p:cNvGraphicFramePr>
            <a:graphicFrameLocks/>
          </p:cNvGraphicFramePr>
          <p:nvPr/>
        </p:nvGraphicFramePr>
        <p:xfrm>
          <a:off x="1043608" y="404664"/>
          <a:ext cx="7243812" cy="430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Rectangle 2">
            <a:extLst>
              <a:ext uri="{FF2B5EF4-FFF2-40B4-BE49-F238E27FC236}">
                <a16:creationId xmlns:a16="http://schemas.microsoft.com/office/drawing/2014/main" id="{2B1F927F-C438-4F19-A862-B34492F62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0"/>
            <a:ext cx="8759825" cy="136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  <a:t>Esame di Stato conclusivo del I ciclo di istruzione</a:t>
            </a:r>
            <a:br>
              <a:rPr lang="de-DE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</a:br>
            <a:r>
              <a:rPr lang="de-DE" altLang="it-IT" sz="2000" b="1">
                <a:solidFill>
                  <a:srgbClr val="FF3300"/>
                </a:solidFill>
                <a:latin typeface="Open Sans" panose="020B0606030504020204" pitchFamily="34" charset="0"/>
              </a:rPr>
              <a:t> a.s. 2018/2019 e 2017/2018 a confronto </a:t>
            </a:r>
            <a:br>
              <a:rPr lang="de-DE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</a:br>
            <a:r>
              <a:rPr lang="de-DE" altLang="it-IT" sz="1800" b="1">
                <a:solidFill>
                  <a:srgbClr val="FF3300"/>
                </a:solidFill>
                <a:latin typeface="Open Sans" panose="020B0606030504020204" pitchFamily="34" charset="0"/>
              </a:rPr>
              <a:t>(% sul totale degli scrutinati)</a:t>
            </a:r>
            <a:br>
              <a:rPr lang="de-DE" altLang="it-IT" sz="2800" b="1">
                <a:solidFill>
                  <a:srgbClr val="FF3300"/>
                </a:solidFill>
                <a:latin typeface="Arial" panose="020B0604020202020204" pitchFamily="34" charset="0"/>
              </a:rPr>
            </a:br>
            <a:r>
              <a:rPr lang="de-DE" altLang="it-IT" sz="1400">
                <a:latin typeface="Open Sans" panose="020B0606030504020204" pitchFamily="34" charset="0"/>
              </a:rPr>
              <a:t>Staatliche </a:t>
            </a:r>
            <a:r>
              <a:rPr lang="it-IT" altLang="it-IT" sz="1400">
                <a:latin typeface="Open Sans" panose="020B0606030504020204" pitchFamily="34" charset="0"/>
              </a:rPr>
              <a:t>Abschlussprüfung der Unterstufe (Mittelschule) – 2018/2019 und 2017/2018 im Vergleich</a:t>
            </a:r>
          </a:p>
        </p:txBody>
      </p:sp>
      <p:grpSp>
        <p:nvGrpSpPr>
          <p:cNvPr id="15364" name="Group 1416">
            <a:extLst>
              <a:ext uri="{FF2B5EF4-FFF2-40B4-BE49-F238E27FC236}">
                <a16:creationId xmlns:a16="http://schemas.microsoft.com/office/drawing/2014/main" id="{31AECEFE-7AE8-43E1-8BC7-2652EB19666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84163" cy="3213100"/>
            <a:chOff x="0" y="0"/>
            <a:chExt cx="179" cy="2024"/>
          </a:xfrm>
        </p:grpSpPr>
        <p:sp>
          <p:nvSpPr>
            <p:cNvPr id="15395" name="Rectangle 12">
              <a:extLst>
                <a:ext uri="{FF2B5EF4-FFF2-40B4-BE49-F238E27FC236}">
                  <a16:creationId xmlns:a16="http://schemas.microsoft.com/office/drawing/2014/main" id="{A1FE3065-86BD-4F61-8ACA-3270AB5A09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250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Scrutinati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15396" name="Rectangle 12">
              <a:extLst>
                <a:ext uri="{FF2B5EF4-FFF2-40B4-BE49-F238E27FC236}">
                  <a16:creationId xmlns:a16="http://schemas.microsoft.com/office/drawing/2014/main" id="{40F6BEAD-9ADF-4EE2-AA95-6F82A9297D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914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Ammessi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15397" name="Rectangle 12">
              <a:extLst>
                <a:ext uri="{FF2B5EF4-FFF2-40B4-BE49-F238E27FC236}">
                  <a16:creationId xmlns:a16="http://schemas.microsoft.com/office/drawing/2014/main" id="{E4FEB850-370F-45AD-B581-644ADC87AA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1594"/>
              <a:ext cx="680" cy="179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 b="1">
                  <a:solidFill>
                    <a:schemeClr val="bg1"/>
                  </a:solidFill>
                  <a:latin typeface="Open Sans" panose="020B0606030504020204" pitchFamily="34" charset="0"/>
                </a:rPr>
                <a:t>Esami</a:t>
              </a:r>
              <a:endParaRPr lang="it-IT" altLang="it-IT" sz="1200" b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</p:grp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6BF40E1-730F-4566-B07B-6928DD6E8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87888"/>
              </p:ext>
            </p:extLst>
          </p:nvPr>
        </p:nvGraphicFramePr>
        <p:xfrm>
          <a:off x="2430463" y="4581525"/>
          <a:ext cx="4470400" cy="1657350"/>
        </p:xfrm>
        <a:graphic>
          <a:graphicData uri="http://schemas.openxmlformats.org/drawingml/2006/table">
            <a:tbl>
              <a:tblPr/>
              <a:tblGrid>
                <a:gridCol w="2398596">
                  <a:extLst>
                    <a:ext uri="{9D8B030D-6E8A-4147-A177-3AD203B41FA5}">
                      <a16:colId xmlns:a16="http://schemas.microsoft.com/office/drawing/2014/main" val="1849907309"/>
                    </a:ext>
                  </a:extLst>
                </a:gridCol>
                <a:gridCol w="1091425">
                  <a:extLst>
                    <a:ext uri="{9D8B030D-6E8A-4147-A177-3AD203B41FA5}">
                      <a16:colId xmlns:a16="http://schemas.microsoft.com/office/drawing/2014/main" val="3192000909"/>
                    </a:ext>
                  </a:extLst>
                </a:gridCol>
                <a:gridCol w="980379">
                  <a:extLst>
                    <a:ext uri="{9D8B030D-6E8A-4147-A177-3AD203B41FA5}">
                      <a16:colId xmlns:a16="http://schemas.microsoft.com/office/drawing/2014/main" val="87143195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effectLst/>
                          <a:latin typeface="Arial" panose="020B0604020202020204" pitchFamily="34" charset="0"/>
                        </a:rPr>
                        <a:t>CANDIDATI INTERNI ED ESTERNI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a.s. 18/19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effectLst/>
                          <a:latin typeface="Arial" panose="020B0604020202020204" pitchFamily="34" charset="0"/>
                        </a:rPr>
                        <a:t>a.s. 17/18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287358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ammessi all'Esame di Stato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Arial" panose="020B0604020202020204" pitchFamily="34" charset="0"/>
                        </a:rPr>
                        <a:t>1.394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Arial" panose="020B0604020202020204" pitchFamily="34" charset="0"/>
                        </a:rPr>
                        <a:t>1.444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574957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non ammessi all'Esame di Stato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251216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effectLst/>
                          <a:latin typeface="Arial" panose="020B0604020202020204" pitchFamily="34" charset="0"/>
                        </a:rPr>
                        <a:t>superato l'Esame di Stato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1.391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1.443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142475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non superato Esame di Stato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366258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effectLst/>
                          <a:latin typeface="Arial" panose="020B0604020202020204" pitchFamily="34" charset="0"/>
                        </a:rPr>
                        <a:t>non presenti all'Esame di Stato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it-I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2203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F0C9808-A4E2-4DAC-9CB4-62070BB3E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0"/>
            <a:ext cx="8759825" cy="1052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  <a:t>Esame di Stato conclusivo del I ciclo di istruzione – </a:t>
            </a:r>
            <a:br>
              <a:rPr lang="de-DE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</a:br>
            <a:r>
              <a:rPr lang="de-DE" altLang="it-IT" sz="2200" b="1">
                <a:solidFill>
                  <a:srgbClr val="FF3300"/>
                </a:solidFill>
                <a:latin typeface="Open Sans" panose="020B0606030504020204" pitchFamily="34" charset="0"/>
              </a:rPr>
              <a:t>Valutazioni degli a.s. 2018/2019 e 2017/2018 a confronto</a:t>
            </a:r>
            <a:br>
              <a:rPr lang="de-DE" altLang="it-IT" sz="2400" b="1">
                <a:latin typeface="Open Sans" panose="020B0606030504020204" pitchFamily="34" charset="0"/>
              </a:rPr>
            </a:br>
            <a:r>
              <a:rPr lang="de-DE" altLang="it-IT" sz="1400">
                <a:latin typeface="Open Sans" panose="020B0606030504020204" pitchFamily="34" charset="0"/>
              </a:rPr>
              <a:t>Bewertungen: </a:t>
            </a:r>
            <a:r>
              <a:rPr lang="it-IT" altLang="it-IT" sz="1400">
                <a:latin typeface="Open Sans" panose="020B0606030504020204" pitchFamily="34" charset="0"/>
              </a:rPr>
              <a:t>Schuljahre 2018/2019 und 2017/2018 im Vergleich</a:t>
            </a:r>
          </a:p>
        </p:txBody>
      </p:sp>
      <p:sp>
        <p:nvSpPr>
          <p:cNvPr id="17411" name="Text Box 406">
            <a:extLst>
              <a:ext uri="{FF2B5EF4-FFF2-40B4-BE49-F238E27FC236}">
                <a16:creationId xmlns:a16="http://schemas.microsoft.com/office/drawing/2014/main" id="{A73DCBB6-8C05-40DA-9C3B-D261C8FA1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589588"/>
            <a:ext cx="8456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it-IT" sz="1200" b="1" dirty="0">
                <a:latin typeface="Open Sans" panose="020B0606030504020204" pitchFamily="34" charset="0"/>
              </a:rPr>
              <a:t>NOTA</a:t>
            </a:r>
            <a:r>
              <a:rPr lang="de-DE" altLang="it-IT" sz="1200" dirty="0">
                <a:latin typeface="Open Sans" panose="020B0606030504020204" pitchFamily="34" charset="0"/>
              </a:rPr>
              <a:t>: </a:t>
            </a:r>
            <a:br>
              <a:rPr lang="de-DE" altLang="it-IT" sz="1200" dirty="0">
                <a:latin typeface="Open Sans" panose="020B0606030504020204" pitchFamily="34" charset="0"/>
              </a:rPr>
            </a:br>
            <a:r>
              <a:rPr lang="de-DE" altLang="it-IT" sz="1200" dirty="0">
                <a:latin typeface="Open Sans" panose="020B0606030504020204" pitchFamily="34" charset="0"/>
              </a:rPr>
              <a:t>3 </a:t>
            </a:r>
            <a:r>
              <a:rPr lang="de-DE" altLang="it-IT" sz="1200" dirty="0" err="1">
                <a:latin typeface="Open Sans" panose="020B0606030504020204" pitchFamily="34" charset="0"/>
              </a:rPr>
              <a:t>candidati</a:t>
            </a:r>
            <a:r>
              <a:rPr lang="de-DE" altLang="it-IT" sz="1200" dirty="0">
                <a:latin typeface="Open Sans" panose="020B0606030504020204" pitchFamily="34" charset="0"/>
              </a:rPr>
              <a:t> </a:t>
            </a:r>
            <a:r>
              <a:rPr lang="de-DE" altLang="it-IT" sz="1200" dirty="0" err="1">
                <a:latin typeface="Open Sans" panose="020B0606030504020204" pitchFamily="34" charset="0"/>
              </a:rPr>
              <a:t>hanno</a:t>
            </a:r>
            <a:r>
              <a:rPr lang="de-DE" altLang="it-IT" sz="1200" dirty="0">
                <a:latin typeface="Open Sans" panose="020B0606030504020204" pitchFamily="34" charset="0"/>
              </a:rPr>
              <a:t> </a:t>
            </a:r>
            <a:r>
              <a:rPr lang="de-DE" altLang="it-IT" sz="1200" dirty="0" err="1">
                <a:latin typeface="Open Sans" panose="020B0606030504020204" pitchFamily="34" charset="0"/>
              </a:rPr>
              <a:t>superato</a:t>
            </a:r>
            <a:r>
              <a:rPr lang="de-DE" altLang="it-IT" sz="1200" dirty="0">
                <a:latin typeface="Open Sans" panose="020B0606030504020204" pitchFamily="34" charset="0"/>
              </a:rPr>
              <a:t> l</a:t>
            </a:r>
            <a:r>
              <a:rPr lang="it-IT" altLang="it-IT" sz="1200" dirty="0">
                <a:latin typeface="Open Sans" panose="020B0606030504020204" pitchFamily="34" charset="0"/>
              </a:rPr>
              <a:t>’Es</a:t>
            </a:r>
            <a:r>
              <a:rPr lang="de-DE" altLang="it-IT" sz="1200" dirty="0" err="1">
                <a:latin typeface="Open Sans" panose="020B0606030504020204" pitchFamily="34" charset="0"/>
              </a:rPr>
              <a:t>ame</a:t>
            </a:r>
            <a:r>
              <a:rPr lang="de-DE" altLang="it-IT" sz="1200" dirty="0">
                <a:latin typeface="Open Sans" panose="020B0606030504020204" pitchFamily="34" charset="0"/>
              </a:rPr>
              <a:t> di </a:t>
            </a:r>
            <a:r>
              <a:rPr lang="de-DE" altLang="it-IT" sz="1200" dirty="0" err="1">
                <a:latin typeface="Open Sans" panose="020B0606030504020204" pitchFamily="34" charset="0"/>
              </a:rPr>
              <a:t>Stato</a:t>
            </a:r>
            <a:r>
              <a:rPr lang="de-DE" altLang="it-IT" sz="1200" dirty="0">
                <a:latin typeface="Open Sans" panose="020B0606030504020204" pitchFamily="34" charset="0"/>
              </a:rPr>
              <a:t> </a:t>
            </a:r>
            <a:r>
              <a:rPr lang="de-DE" altLang="it-IT" sz="1200" dirty="0" err="1">
                <a:latin typeface="Open Sans" panose="020B0606030504020204" pitchFamily="34" charset="0"/>
              </a:rPr>
              <a:t>conclusivo</a:t>
            </a:r>
            <a:r>
              <a:rPr lang="de-DE" altLang="it-IT" sz="1200" dirty="0">
                <a:latin typeface="Open Sans" panose="020B0606030504020204" pitchFamily="34" charset="0"/>
              </a:rPr>
              <a:t> </a:t>
            </a:r>
            <a:r>
              <a:rPr lang="de-DE" altLang="it-IT" sz="1200" dirty="0" err="1">
                <a:latin typeface="Open Sans" panose="020B0606030504020204" pitchFamily="34" charset="0"/>
              </a:rPr>
              <a:t>conseguendo</a:t>
            </a:r>
            <a:r>
              <a:rPr lang="de-DE" altLang="it-IT" sz="1200" dirty="0">
                <a:latin typeface="Open Sans" panose="020B0606030504020204" pitchFamily="34" charset="0"/>
              </a:rPr>
              <a:t> </a:t>
            </a:r>
            <a:r>
              <a:rPr lang="it-IT" altLang="it-IT" sz="1200" dirty="0">
                <a:latin typeface="Open Sans" panose="020B0606030504020204" pitchFamily="34" charset="0"/>
              </a:rPr>
              <a:t>l’attestato</a:t>
            </a:r>
            <a:r>
              <a:rPr lang="de-DE" altLang="it-IT" sz="1200" dirty="0">
                <a:latin typeface="Open Sans" panose="020B0606030504020204" pitchFamily="34" charset="0"/>
              </a:rPr>
              <a:t> di </a:t>
            </a:r>
            <a:r>
              <a:rPr lang="de-DE" altLang="it-IT" sz="1200" dirty="0" err="1">
                <a:latin typeface="Open Sans" panose="020B0606030504020204" pitchFamily="34" charset="0"/>
              </a:rPr>
              <a:t>credito</a:t>
            </a:r>
            <a:r>
              <a:rPr lang="de-DE" altLang="it-IT" sz="1200" dirty="0">
                <a:latin typeface="Open Sans" panose="020B0606030504020204" pitchFamily="34" charset="0"/>
              </a:rPr>
              <a:t> </a:t>
            </a:r>
            <a:r>
              <a:rPr lang="de-DE" altLang="it-IT" sz="1200" dirty="0" err="1">
                <a:latin typeface="Open Sans" panose="020B0606030504020204" pitchFamily="34" charset="0"/>
              </a:rPr>
              <a:t>formativo</a:t>
            </a:r>
            <a:r>
              <a:rPr lang="de-DE" altLang="it-IT" sz="1200" dirty="0">
                <a:latin typeface="Open Sans" panose="020B0606030504020204" pitchFamily="34" charset="0"/>
              </a:rPr>
              <a:t> e non </a:t>
            </a:r>
            <a:r>
              <a:rPr lang="de-DE" altLang="it-IT" sz="1200" dirty="0" err="1">
                <a:latin typeface="Open Sans" panose="020B0606030504020204" pitchFamily="34" charset="0"/>
              </a:rPr>
              <a:t>il</a:t>
            </a:r>
            <a:r>
              <a:rPr lang="de-DE" altLang="it-IT" sz="1200" dirty="0">
                <a:latin typeface="Open Sans" panose="020B0606030504020204" pitchFamily="34" charset="0"/>
              </a:rPr>
              <a:t> </a:t>
            </a:r>
            <a:r>
              <a:rPr lang="de-DE" altLang="it-IT" sz="1200" dirty="0" err="1">
                <a:latin typeface="Open Sans" panose="020B0606030504020204" pitchFamily="34" charset="0"/>
              </a:rPr>
              <a:t>diploma</a:t>
            </a:r>
            <a:endParaRPr lang="de-DE" altLang="it-IT" sz="1200" dirty="0">
              <a:latin typeface="Open Sans" panose="020B0606030504020204" pitchFamily="34" charset="0"/>
            </a:endParaRPr>
          </a:p>
        </p:txBody>
      </p:sp>
      <p:grpSp>
        <p:nvGrpSpPr>
          <p:cNvPr id="17412" name="Group 416">
            <a:extLst>
              <a:ext uri="{FF2B5EF4-FFF2-40B4-BE49-F238E27FC236}">
                <a16:creationId xmlns:a16="http://schemas.microsoft.com/office/drawing/2014/main" id="{34DA7994-2A26-4B04-9BB5-2AD87D10A95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84163" cy="3213100"/>
            <a:chOff x="0" y="0"/>
            <a:chExt cx="179" cy="2024"/>
          </a:xfrm>
        </p:grpSpPr>
        <p:sp>
          <p:nvSpPr>
            <p:cNvPr id="17415" name="Rectangle 12">
              <a:extLst>
                <a:ext uri="{FF2B5EF4-FFF2-40B4-BE49-F238E27FC236}">
                  <a16:creationId xmlns:a16="http://schemas.microsoft.com/office/drawing/2014/main" id="{7B5C752F-FD42-4E2B-8331-BEB5651EBD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250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Scrutinati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17416" name="Rectangle 12">
              <a:extLst>
                <a:ext uri="{FF2B5EF4-FFF2-40B4-BE49-F238E27FC236}">
                  <a16:creationId xmlns:a16="http://schemas.microsoft.com/office/drawing/2014/main" id="{E9CAA914-D6B0-4B23-A85C-54196A0B2D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914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Ammessi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17417" name="Rectangle 12">
              <a:extLst>
                <a:ext uri="{FF2B5EF4-FFF2-40B4-BE49-F238E27FC236}">
                  <a16:creationId xmlns:a16="http://schemas.microsoft.com/office/drawing/2014/main" id="{93A9C5E0-2662-4A45-8422-FC072AE3A1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1594"/>
              <a:ext cx="680" cy="179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 b="1">
                  <a:solidFill>
                    <a:schemeClr val="bg1"/>
                  </a:solidFill>
                  <a:latin typeface="Open Sans" panose="020B0606030504020204" pitchFamily="34" charset="0"/>
                </a:rPr>
                <a:t>Esami</a:t>
              </a:r>
              <a:endParaRPr lang="it-IT" altLang="it-IT" sz="1200" b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</p:grpSp>
      <p:pic>
        <p:nvPicPr>
          <p:cNvPr id="17413" name="Immagine 4">
            <a:extLst>
              <a:ext uri="{FF2B5EF4-FFF2-40B4-BE49-F238E27FC236}">
                <a16:creationId xmlns:a16="http://schemas.microsoft.com/office/drawing/2014/main" id="{AAB4CE84-A6DA-44BF-918C-C35221A7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7550"/>
            <a:ext cx="2157412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4B77B10D-A28D-4D20-81E9-322BE5092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287175"/>
              </p:ext>
            </p:extLst>
          </p:nvPr>
        </p:nvGraphicFramePr>
        <p:xfrm>
          <a:off x="2746597" y="1649941"/>
          <a:ext cx="7730059" cy="372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afico 10">
            <a:extLst>
              <a:ext uri="{FF2B5EF4-FFF2-40B4-BE49-F238E27FC236}">
                <a16:creationId xmlns:a16="http://schemas.microsoft.com/office/drawing/2014/main" id="{71BA7B98-0C27-4D8C-BC0B-26402618DB30}"/>
              </a:ext>
            </a:extLst>
          </p:cNvPr>
          <p:cNvGraphicFramePr>
            <a:graphicFrameLocks/>
          </p:cNvGraphicFramePr>
          <p:nvPr/>
        </p:nvGraphicFramePr>
        <p:xfrm>
          <a:off x="1136650" y="1044575"/>
          <a:ext cx="6581775" cy="35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6" name="Chart" r:id="rId4" imgW="6590347" imgH="3511600" progId="Excel.Chart.8">
                  <p:embed/>
                </p:oleObj>
              </mc:Choice>
              <mc:Fallback>
                <p:oleObj name="Chart" r:id="rId4" imgW="6590347" imgH="3511600" progId="Excel.Chart.8">
                  <p:embed/>
                  <p:pic>
                    <p:nvPicPr>
                      <p:cNvPr id="0" name="Grafico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1044575"/>
                        <a:ext cx="6581775" cy="350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2">
            <a:extLst>
              <a:ext uri="{FF2B5EF4-FFF2-40B4-BE49-F238E27FC236}">
                <a16:creationId xmlns:a16="http://schemas.microsoft.com/office/drawing/2014/main" id="{F631E81C-A6AD-4AF4-8489-677A446781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15888"/>
            <a:ext cx="82296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2000" b="1">
                <a:solidFill>
                  <a:srgbClr val="FF3300"/>
                </a:solidFill>
                <a:latin typeface="Open Sans" panose="020B0606030504020204" pitchFamily="34" charset="0"/>
              </a:rPr>
              <a:t>Esami conclusivi (di qualifica e diploma professionale) nelle scuole della Formazione Professionale </a:t>
            </a:r>
            <a:br>
              <a:rPr lang="it-IT" altLang="it-IT" sz="2000" b="1">
                <a:solidFill>
                  <a:srgbClr val="FF3300"/>
                </a:solidFill>
                <a:latin typeface="Open Sans" panose="020B0606030504020204" pitchFamily="34" charset="0"/>
              </a:rPr>
            </a:br>
            <a:r>
              <a:rPr lang="de-DE" altLang="it-IT" sz="2000" b="1">
                <a:solidFill>
                  <a:srgbClr val="FF3300"/>
                </a:solidFill>
                <a:latin typeface="Open Sans" panose="020B0606030504020204" pitchFamily="34" charset="0"/>
              </a:rPr>
              <a:t>a.s. 2018/2019 (% sul totale degli scrutinati)</a:t>
            </a:r>
            <a:r>
              <a:rPr lang="it-IT" altLang="it-IT" sz="2000" b="1">
                <a:solidFill>
                  <a:srgbClr val="FF3300"/>
                </a:solidFill>
                <a:latin typeface="Open Sans" panose="020B0606030504020204" pitchFamily="34" charset="0"/>
              </a:rPr>
              <a:t> </a:t>
            </a:r>
            <a:br>
              <a:rPr lang="it-IT" altLang="it-IT" sz="2000" b="1">
                <a:latin typeface="Open Sans" panose="020B0606030504020204" pitchFamily="34" charset="0"/>
              </a:rPr>
            </a:br>
            <a:r>
              <a:rPr lang="it-IT" altLang="it-IT" sz="1200">
                <a:latin typeface="Open Sans" panose="020B0606030504020204" pitchFamily="34" charset="0"/>
              </a:rPr>
              <a:t>Abschlussprüfung der Landesberufsschulen - Schuljahr 2018/2019</a:t>
            </a:r>
          </a:p>
        </p:txBody>
      </p:sp>
      <p:grpSp>
        <p:nvGrpSpPr>
          <p:cNvPr id="19460" name="Group 10">
            <a:extLst>
              <a:ext uri="{FF2B5EF4-FFF2-40B4-BE49-F238E27FC236}">
                <a16:creationId xmlns:a16="http://schemas.microsoft.com/office/drawing/2014/main" id="{66887BCD-EC36-4C8B-A960-DA136A1675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84163" cy="3213100"/>
            <a:chOff x="0" y="0"/>
            <a:chExt cx="179" cy="2024"/>
          </a:xfrm>
        </p:grpSpPr>
        <p:sp>
          <p:nvSpPr>
            <p:cNvPr id="19519" name="Rectangle 12">
              <a:extLst>
                <a:ext uri="{FF2B5EF4-FFF2-40B4-BE49-F238E27FC236}">
                  <a16:creationId xmlns:a16="http://schemas.microsoft.com/office/drawing/2014/main" id="{7A0787B9-847A-4485-BE23-BF3B254652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250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Scrutinati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19520" name="Rectangle 12">
              <a:extLst>
                <a:ext uri="{FF2B5EF4-FFF2-40B4-BE49-F238E27FC236}">
                  <a16:creationId xmlns:a16="http://schemas.microsoft.com/office/drawing/2014/main" id="{912AECAD-3A74-486D-A7AA-E245869FDC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914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Ammessi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19521" name="Rectangle 12">
              <a:extLst>
                <a:ext uri="{FF2B5EF4-FFF2-40B4-BE49-F238E27FC236}">
                  <a16:creationId xmlns:a16="http://schemas.microsoft.com/office/drawing/2014/main" id="{6794CB97-C94B-44CD-B874-6D44B762CE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1594"/>
              <a:ext cx="680" cy="179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 b="1">
                  <a:solidFill>
                    <a:schemeClr val="bg1"/>
                  </a:solidFill>
                  <a:latin typeface="Open Sans" panose="020B0606030504020204" pitchFamily="34" charset="0"/>
                </a:rPr>
                <a:t>Esami</a:t>
              </a:r>
              <a:endParaRPr lang="it-IT" altLang="it-IT" sz="1200" b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</p:grp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27EA05E-0D09-474E-A397-98EB18811C65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4498975"/>
          <a:ext cx="7777162" cy="1663700"/>
        </p:xfrm>
        <a:graphic>
          <a:graphicData uri="http://schemas.openxmlformats.org/drawingml/2006/table">
            <a:tbl>
              <a:tblPr/>
              <a:tblGrid>
                <a:gridCol w="1728258">
                  <a:extLst>
                    <a:ext uri="{9D8B030D-6E8A-4147-A177-3AD203B41FA5}">
                      <a16:colId xmlns:a16="http://schemas.microsoft.com/office/drawing/2014/main" val="4293720091"/>
                    </a:ext>
                  </a:extLst>
                </a:gridCol>
                <a:gridCol w="1130636">
                  <a:extLst>
                    <a:ext uri="{9D8B030D-6E8A-4147-A177-3AD203B41FA5}">
                      <a16:colId xmlns:a16="http://schemas.microsoft.com/office/drawing/2014/main" val="2075706856"/>
                    </a:ext>
                  </a:extLst>
                </a:gridCol>
                <a:gridCol w="1146789">
                  <a:extLst>
                    <a:ext uri="{9D8B030D-6E8A-4147-A177-3AD203B41FA5}">
                      <a16:colId xmlns:a16="http://schemas.microsoft.com/office/drawing/2014/main" val="1566758770"/>
                    </a:ext>
                  </a:extLst>
                </a:gridCol>
                <a:gridCol w="920661">
                  <a:extLst>
                    <a:ext uri="{9D8B030D-6E8A-4147-A177-3AD203B41FA5}">
                      <a16:colId xmlns:a16="http://schemas.microsoft.com/office/drawing/2014/main" val="2784562994"/>
                    </a:ext>
                  </a:extLst>
                </a:gridCol>
                <a:gridCol w="888357">
                  <a:extLst>
                    <a:ext uri="{9D8B030D-6E8A-4147-A177-3AD203B41FA5}">
                      <a16:colId xmlns:a16="http://schemas.microsoft.com/office/drawing/2014/main" val="2641938595"/>
                    </a:ext>
                  </a:extLst>
                </a:gridCol>
                <a:gridCol w="908547">
                  <a:extLst>
                    <a:ext uri="{9D8B030D-6E8A-4147-A177-3AD203B41FA5}">
                      <a16:colId xmlns:a16="http://schemas.microsoft.com/office/drawing/2014/main" val="2866141131"/>
                    </a:ext>
                  </a:extLst>
                </a:gridCol>
                <a:gridCol w="1053914">
                  <a:extLst>
                    <a:ext uri="{9D8B030D-6E8A-4147-A177-3AD203B41FA5}">
                      <a16:colId xmlns:a16="http://schemas.microsoft.com/office/drawing/2014/main" val="905973140"/>
                    </a:ext>
                  </a:extLst>
                </a:gridCol>
              </a:tblGrid>
              <a:tr h="50264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effectLst/>
                          <a:latin typeface="Arial" panose="020B0604020202020204" pitchFamily="34" charset="0"/>
                        </a:rPr>
                        <a:t>ESITO ESAMI CORSI QUALIFICA-DIPLOMA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Alberghiero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Agricoltura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Industria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Servizi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Sociali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686162"/>
                  </a:ext>
                </a:extLst>
              </a:tr>
              <a:tr h="21990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effectLst/>
                          <a:latin typeface="Arial" panose="020B0604020202020204" pitchFamily="34" charset="0"/>
                        </a:rPr>
                        <a:t>scrutinati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494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078559"/>
                  </a:ext>
                </a:extLst>
              </a:tr>
              <a:tr h="23037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ammessi all'esame 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442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71498"/>
                  </a:ext>
                </a:extLst>
              </a:tr>
              <a:tr h="270956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ammessi all'esame 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159260"/>
                  </a:ext>
                </a:extLst>
              </a:tr>
              <a:tr h="21990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superato l'esame 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590052"/>
                  </a:ext>
                </a:extLst>
              </a:tr>
              <a:tr h="219907"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 superato l'esame 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40597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51CD0AF-5639-4E88-8A56-C1363C0193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15888"/>
            <a:ext cx="8229600" cy="96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2000" b="1" dirty="0">
                <a:solidFill>
                  <a:srgbClr val="FF3300"/>
                </a:solidFill>
                <a:latin typeface="Open Sans" panose="020B0606030504020204" pitchFamily="34" charset="0"/>
              </a:rPr>
              <a:t>Esami conclusivi di apprendistato </a:t>
            </a:r>
            <a:r>
              <a:rPr lang="de-DE" altLang="it-IT" sz="2000" b="1" dirty="0">
                <a:solidFill>
                  <a:srgbClr val="FF3300"/>
                </a:solidFill>
                <a:latin typeface="Open Sans" panose="020B0606030504020204" pitchFamily="34" charset="0"/>
              </a:rPr>
              <a:t>a.s. 2018/2019</a:t>
            </a:r>
            <a:br>
              <a:rPr lang="it-IT" altLang="it-IT" sz="2000" b="1" dirty="0">
                <a:latin typeface="Open Sans" panose="020B0606030504020204" pitchFamily="34" charset="0"/>
              </a:rPr>
            </a:br>
            <a:r>
              <a:rPr lang="it-IT" altLang="it-IT" sz="1200" dirty="0" err="1">
                <a:latin typeface="Open Sans" panose="020B0606030504020204" pitchFamily="34" charset="0"/>
              </a:rPr>
              <a:t>Abschlussprüfung</a:t>
            </a:r>
            <a:r>
              <a:rPr lang="it-IT" altLang="it-IT" sz="1200" dirty="0">
                <a:latin typeface="Open Sans" panose="020B0606030504020204" pitchFamily="34" charset="0"/>
              </a:rPr>
              <a:t> </a:t>
            </a:r>
            <a:r>
              <a:rPr lang="it-IT" altLang="it-IT" sz="1200" dirty="0" err="1">
                <a:latin typeface="Open Sans" panose="020B0606030504020204" pitchFamily="34" charset="0"/>
              </a:rPr>
              <a:t>der</a:t>
            </a:r>
            <a:r>
              <a:rPr lang="it-IT" altLang="it-IT" sz="1200" dirty="0">
                <a:latin typeface="Open Sans" panose="020B0606030504020204" pitchFamily="34" charset="0"/>
              </a:rPr>
              <a:t> </a:t>
            </a:r>
            <a:r>
              <a:rPr lang="it-IT" altLang="it-IT" sz="1200" dirty="0" err="1">
                <a:latin typeface="Open Sans" panose="020B0606030504020204" pitchFamily="34" charset="0"/>
              </a:rPr>
              <a:t>Lehrlingswesen</a:t>
            </a:r>
            <a:r>
              <a:rPr lang="it-IT" altLang="it-IT" sz="1200" dirty="0">
                <a:latin typeface="Open Sans" panose="020B0606030504020204" pitchFamily="34" charset="0"/>
              </a:rPr>
              <a:t> - </a:t>
            </a:r>
            <a:r>
              <a:rPr lang="it-IT" altLang="it-IT" sz="1200" dirty="0" err="1">
                <a:latin typeface="Open Sans" panose="020B0606030504020204" pitchFamily="34" charset="0"/>
              </a:rPr>
              <a:t>Schuljahr</a:t>
            </a:r>
            <a:r>
              <a:rPr lang="it-IT" altLang="it-IT" sz="1200" dirty="0">
                <a:latin typeface="Open Sans" panose="020B0606030504020204" pitchFamily="34" charset="0"/>
              </a:rPr>
              <a:t> 2018/2019</a:t>
            </a:r>
          </a:p>
        </p:txBody>
      </p:sp>
      <p:grpSp>
        <p:nvGrpSpPr>
          <p:cNvPr id="21507" name="Group 10">
            <a:extLst>
              <a:ext uri="{FF2B5EF4-FFF2-40B4-BE49-F238E27FC236}">
                <a16:creationId xmlns:a16="http://schemas.microsoft.com/office/drawing/2014/main" id="{29D20327-8222-4C9B-A308-117B3A86A1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84163" cy="3213100"/>
            <a:chOff x="0" y="0"/>
            <a:chExt cx="179" cy="2024"/>
          </a:xfrm>
        </p:grpSpPr>
        <p:sp>
          <p:nvSpPr>
            <p:cNvPr id="21510" name="Rectangle 12">
              <a:extLst>
                <a:ext uri="{FF2B5EF4-FFF2-40B4-BE49-F238E27FC236}">
                  <a16:creationId xmlns:a16="http://schemas.microsoft.com/office/drawing/2014/main" id="{CF22D8B3-81C6-4818-921B-F112F72CE4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250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Scrutinati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21511" name="Rectangle 12">
              <a:extLst>
                <a:ext uri="{FF2B5EF4-FFF2-40B4-BE49-F238E27FC236}">
                  <a16:creationId xmlns:a16="http://schemas.microsoft.com/office/drawing/2014/main" id="{78D58162-7000-412C-9D53-E8797C805E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914"/>
              <a:ext cx="680" cy="179"/>
            </a:xfrm>
            <a:prstGeom prst="rect">
              <a:avLst/>
            </a:prstGeom>
            <a:solidFill>
              <a:srgbClr val="DDDDDD"/>
            </a:solidFill>
            <a:ln w="9525" algn="ctr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>
                  <a:solidFill>
                    <a:srgbClr val="5F5F5F"/>
                  </a:solidFill>
                  <a:latin typeface="Open Sans" panose="020B0606030504020204" pitchFamily="34" charset="0"/>
                </a:rPr>
                <a:t>Ammessi</a:t>
              </a:r>
              <a:endParaRPr lang="it-IT" altLang="it-IT" sz="1200">
                <a:solidFill>
                  <a:srgbClr val="5F5F5F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21512" name="Rectangle 12">
              <a:extLst>
                <a:ext uri="{FF2B5EF4-FFF2-40B4-BE49-F238E27FC236}">
                  <a16:creationId xmlns:a16="http://schemas.microsoft.com/office/drawing/2014/main" id="{0294AC72-04A2-4D6B-8880-D81A1F0F71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-250" y="1594"/>
              <a:ext cx="680" cy="179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it-IT" sz="1200" b="1">
                  <a:solidFill>
                    <a:schemeClr val="bg1"/>
                  </a:solidFill>
                  <a:latin typeface="Open Sans" panose="020B0606030504020204" pitchFamily="34" charset="0"/>
                </a:rPr>
                <a:t>Esami</a:t>
              </a:r>
              <a:endParaRPr lang="it-IT" altLang="it-IT" sz="1200" b="1">
                <a:solidFill>
                  <a:schemeClr val="bg1"/>
                </a:solidFill>
                <a:latin typeface="Open Sans" panose="020B0606030504020204" pitchFamily="34" charset="0"/>
              </a:endParaRPr>
            </a:p>
          </p:txBody>
        </p:sp>
      </p:grpSp>
      <p:graphicFrame>
        <p:nvGraphicFramePr>
          <p:cNvPr id="21508" name="Grafico 8">
            <a:extLst>
              <a:ext uri="{FF2B5EF4-FFF2-40B4-BE49-F238E27FC236}">
                <a16:creationId xmlns:a16="http://schemas.microsoft.com/office/drawing/2014/main" id="{387EB141-87CC-4166-9521-5D51956AC357}"/>
              </a:ext>
            </a:extLst>
          </p:cNvPr>
          <p:cNvGraphicFramePr>
            <a:graphicFrameLocks/>
          </p:cNvGraphicFramePr>
          <p:nvPr/>
        </p:nvGraphicFramePr>
        <p:xfrm>
          <a:off x="776288" y="1814513"/>
          <a:ext cx="7388225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Chart" r:id="rId4" imgW="7395089" imgH="3328704" progId="Excel.Chart.8">
                  <p:embed/>
                </p:oleObj>
              </mc:Choice>
              <mc:Fallback>
                <p:oleObj name="Chart" r:id="rId4" imgW="7395089" imgH="3328704" progId="Excel.Chart.8">
                  <p:embed/>
                  <p:pic>
                    <p:nvPicPr>
                      <p:cNvPr id="0" name="Grafico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1814513"/>
                        <a:ext cx="7388225" cy="332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Grafico 9">
            <a:extLst>
              <a:ext uri="{FF2B5EF4-FFF2-40B4-BE49-F238E27FC236}">
                <a16:creationId xmlns:a16="http://schemas.microsoft.com/office/drawing/2014/main" id="{3A6DB283-3AFC-42C7-BB1D-77C646D30858}"/>
              </a:ext>
            </a:extLst>
          </p:cNvPr>
          <p:cNvGraphicFramePr>
            <a:graphicFrameLocks/>
          </p:cNvGraphicFramePr>
          <p:nvPr/>
        </p:nvGraphicFramePr>
        <p:xfrm>
          <a:off x="560388" y="1506538"/>
          <a:ext cx="8577262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Chart" r:id="rId6" imgW="8583912" imgH="4066384" progId="Excel.Chart.8">
                  <p:embed/>
                </p:oleObj>
              </mc:Choice>
              <mc:Fallback>
                <p:oleObj name="Chart" r:id="rId6" imgW="8583912" imgH="4066384" progId="Excel.Chart.8">
                  <p:embed/>
                  <p:pic>
                    <p:nvPicPr>
                      <p:cNvPr id="0" name="Grafico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506538"/>
                        <a:ext cx="8577262" cy="406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raes-Amt-de-f-Pres-Ufficio-ted-col-v1">
  <a:themeElements>
    <a:clrScheme name="Praes-Amt-de-f-Pres-Ufficio-ted-col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aes-Amt-de-f-Pres-Ufficio-ted-col-v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aes-Amt-de-f-Pres-Ufficio-ted-col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-Amt-de-f-Pres-Ufficio-ted-col-v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-Amt-de-f-Pres-Ufficio-ted-col-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1403</Words>
  <Application>Microsoft Office PowerPoint</Application>
  <PresentationFormat>Presentazione su schermo (4:3)</PresentationFormat>
  <Paragraphs>289</Paragraphs>
  <Slides>13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Sans</vt:lpstr>
      <vt:lpstr>Times New Roman</vt:lpstr>
      <vt:lpstr>Wingdings</vt:lpstr>
      <vt:lpstr>Praes-Amt-de-f-Pres-Ufficio-ted-col-v1</vt:lpstr>
      <vt:lpstr>Chart</vt:lpstr>
      <vt:lpstr>Presentazione standard di PowerPoint</vt:lpstr>
      <vt:lpstr>Alunni/e scrutinati nelle scuole di ogni ordine e grado a.s. 2018/2019 e 2017/2018 a confronto Bewertete Schüler/innen nach Schulstufen Schuljahre 2018/2019 und 2017/2018 im Vergleich</vt:lpstr>
      <vt:lpstr>Scuola primaria e scuola secondaria di I grado –  Ammissioni  alla classe successiva: a.s. 2018/2019 Zulassungen zum nächsten Schuljahr der Grundschule und der Mittelschule - 2018/2019</vt:lpstr>
      <vt:lpstr>Scuola secondaria di II grado, Formazione Professionale (Corsi a tempo pieno e  Apprendistato)  Ammissioni alla classe successiva e sospensioni di giudizio Zum nächsten Schuljahr zugelassene oder nicht zugelassene Schüler/innen bzw. aufgeschobene Gesamtbewertung der Oberschule der Oberschule, der Landesberufsschulen und der Lehrlingswesen</vt:lpstr>
      <vt:lpstr>Esame di Stato conclusivo del  I ciclo di istruzione (scuola media) Staatliche Abschlussprüfung der Unterstufe (Mittelschule)</vt:lpstr>
      <vt:lpstr>Esame di Stato conclusivo del I ciclo di istruzione  a.s. 2018/2019 e 2017/2018 a confronto  (% sul totale degli scrutinati) Staatliche Abschlussprüfung der Unterstufe (Mittelschule) – 2018/2019 und 2017/2018 im Vergleich</vt:lpstr>
      <vt:lpstr>Esame di Stato conclusivo del I ciclo di istruzione –  Valutazioni degli a.s. 2018/2019 e 2017/2018 a confronto Bewertungen: Schuljahre 2018/2019 und 2017/2018 im Vergleich</vt:lpstr>
      <vt:lpstr>Esami conclusivi (di qualifica e diploma professionale) nelle scuole della Formazione Professionale  a.s. 2018/2019 (% sul totale degli scrutinati)  Abschlussprüfung der Landesberufsschulen - Schuljahr 2018/2019</vt:lpstr>
      <vt:lpstr>Esami conclusivi di apprendistato a.s. 2018/2019 Abschlussprüfung der Lehrlingswesen - Schuljahr 2018/2019</vt:lpstr>
      <vt:lpstr>Esame di Stato (maturità) nelle scuole della  Formazione Professionale a.s. 2018/2019 Staatliche Abschlussprüfung der Landesberufsschulen Schuljahr - 2018/2019</vt:lpstr>
      <vt:lpstr>Esame di Stato conclusivo della scuola secondaria di II grado  Staatliche Abschlussprüfung der Oberschule</vt:lpstr>
      <vt:lpstr>Esame di Stato conclusivo della scuola secondaria di II grado a.s. 2018/2019 e 2017/2018 a confronto  (% sul totale degli scrutinati)  Staatliche Abschlussprüfung der Oberschule und Berufschule-  Schuljahre 2018/2019 und 2017/2018  im Vergleich</vt:lpstr>
      <vt:lpstr>Esame di Stato conclusivo della scuola secondaria di II grado -  Valutazioni a.s. 2018/2019 e 2017/2018 a confronto Bewertungen: Schuljahre 2018/2019 und 2017/2018 im Vergleich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Baccin, Alice</dc:creator>
  <cp:lastModifiedBy>Zampieri, Barbara</cp:lastModifiedBy>
  <cp:revision>608</cp:revision>
  <cp:lastPrinted>2019-07-12T16:56:55Z</cp:lastPrinted>
  <dcterms:created xsi:type="dcterms:W3CDTF">2007-11-06T16:11:52Z</dcterms:created>
  <dcterms:modified xsi:type="dcterms:W3CDTF">2019-07-15T07:45:00Z</dcterms:modified>
</cp:coreProperties>
</file>