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0" r:id="rId2"/>
  </p:sldMasterIdLst>
  <p:notesMasterIdLst>
    <p:notesMasterId r:id="rId18"/>
  </p:notesMasterIdLst>
  <p:sldIdLst>
    <p:sldId id="256" r:id="rId3"/>
    <p:sldId id="270" r:id="rId4"/>
    <p:sldId id="257" r:id="rId5"/>
    <p:sldId id="271" r:id="rId6"/>
    <p:sldId id="263" r:id="rId7"/>
    <p:sldId id="273" r:id="rId8"/>
    <p:sldId id="272" r:id="rId9"/>
    <p:sldId id="259" r:id="rId10"/>
    <p:sldId id="260" r:id="rId11"/>
    <p:sldId id="261" r:id="rId12"/>
    <p:sldId id="268" r:id="rId13"/>
    <p:sldId id="266" r:id="rId14"/>
    <p:sldId id="264" r:id="rId15"/>
    <p:sldId id="274" r:id="rId16"/>
    <p:sldId id="269" r:id="rId1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7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DE8EB-D983-4812-A17D-9039A65D1D50}" type="datetimeFigureOut">
              <a:rPr lang="de-DE" smtClean="0"/>
              <a:t>21.09.2016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884C1-7B44-409A-8A32-AEE70CBD81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16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84C1-7B44-409A-8A32-AEE70CBD810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83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6000" y="1522800"/>
            <a:ext cx="7772400" cy="34183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9E04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200" dirty="0" smtClean="0"/>
              <a:t>Was?</a:t>
            </a:r>
            <a:br>
              <a:rPr lang="de-DE" sz="3200" dirty="0" smtClean="0"/>
            </a:br>
            <a:r>
              <a:rPr lang="de-DE" sz="3200" dirty="0" smtClean="0"/>
              <a:t>Projektname?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Wo?</a:t>
            </a:r>
            <a:br>
              <a:rPr lang="de-DE" sz="3200" dirty="0" smtClean="0"/>
            </a:br>
            <a:r>
              <a:rPr lang="de-DE" sz="3200" dirty="0" smtClean="0"/>
              <a:t>Wann? </a:t>
            </a:r>
            <a:br>
              <a:rPr lang="de-DE" sz="32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66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484784"/>
            <a:ext cx="7632424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042E"/>
              </a:buClr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Test 1</a:t>
            </a:r>
          </a:p>
          <a:p>
            <a:pPr lvl="0"/>
            <a:r>
              <a:rPr lang="de-DE" dirty="0" smtClean="0"/>
              <a:t>Test 2</a:t>
            </a:r>
          </a:p>
          <a:p>
            <a:pPr lvl="0"/>
            <a:r>
              <a:rPr lang="de-DE" dirty="0" smtClean="0"/>
              <a:t>Test 3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720000" y="702000"/>
            <a:ext cx="381642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E04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TITELMASTER</a:t>
            </a:r>
          </a:p>
        </p:txBody>
      </p:sp>
    </p:spTree>
    <p:extLst>
      <p:ext uri="{BB962C8B-B14F-4D97-AF65-F5344CB8AC3E}">
        <p14:creationId xmlns:p14="http://schemas.microsoft.com/office/powerpoint/2010/main" val="302134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576" y="4797152"/>
            <a:ext cx="8229600" cy="12241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E042E"/>
              </a:buClr>
              <a:buFont typeface="Wingdings" panose="05000000000000000000" pitchFamily="2" charset="2"/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Titel der Referenz</a:t>
            </a:r>
          </a:p>
          <a:p>
            <a:pPr lvl="0"/>
            <a:r>
              <a:rPr lang="de-DE" dirty="0" smtClean="0"/>
              <a:t>Kennzahlen </a:t>
            </a:r>
          </a:p>
          <a:p>
            <a:pPr lvl="0"/>
            <a:r>
              <a:rPr lang="de-DE" dirty="0" smtClean="0"/>
              <a:t>Max. dritte Zeile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755576" y="720000"/>
            <a:ext cx="626469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E04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 - REFERENZEN</a:t>
            </a:r>
          </a:p>
        </p:txBody>
      </p:sp>
    </p:spTree>
    <p:extLst>
      <p:ext uri="{BB962C8B-B14F-4D97-AF65-F5344CB8AC3E}">
        <p14:creationId xmlns:p14="http://schemas.microsoft.com/office/powerpoint/2010/main" val="424805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3D88-6666-473F-8219-CB4447D3366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578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6000" y="1522800"/>
            <a:ext cx="7772400" cy="34183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9E04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200" dirty="0" smtClean="0"/>
              <a:t>Was?</a:t>
            </a:r>
            <a:br>
              <a:rPr lang="de-DE" sz="3200" dirty="0" smtClean="0"/>
            </a:br>
            <a:r>
              <a:rPr lang="de-DE" sz="3200" dirty="0" smtClean="0"/>
              <a:t>Projektname?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Wo?</a:t>
            </a:r>
            <a:br>
              <a:rPr lang="de-DE" sz="3200" dirty="0" smtClean="0"/>
            </a:br>
            <a:r>
              <a:rPr lang="de-DE" sz="3200" dirty="0" smtClean="0"/>
              <a:t>Wann? </a:t>
            </a:r>
            <a:br>
              <a:rPr lang="de-DE" sz="32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66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484784"/>
            <a:ext cx="7632424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042E"/>
              </a:buClr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Test 1</a:t>
            </a:r>
          </a:p>
          <a:p>
            <a:pPr lvl="0"/>
            <a:r>
              <a:rPr lang="de-DE" dirty="0" smtClean="0"/>
              <a:t>Test 2</a:t>
            </a:r>
          </a:p>
          <a:p>
            <a:pPr lvl="0"/>
            <a:r>
              <a:rPr lang="de-DE" dirty="0" smtClean="0"/>
              <a:t>Test 3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720000" y="702000"/>
            <a:ext cx="381642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E04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TITELMASTER</a:t>
            </a:r>
          </a:p>
        </p:txBody>
      </p:sp>
    </p:spTree>
    <p:extLst>
      <p:ext uri="{BB962C8B-B14F-4D97-AF65-F5344CB8AC3E}">
        <p14:creationId xmlns:p14="http://schemas.microsoft.com/office/powerpoint/2010/main" val="302134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576" y="4797152"/>
            <a:ext cx="8229600" cy="12241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E042E"/>
              </a:buClr>
              <a:buFont typeface="Wingdings" panose="05000000000000000000" pitchFamily="2" charset="2"/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Titel der Referenz</a:t>
            </a:r>
          </a:p>
          <a:p>
            <a:pPr lvl="0"/>
            <a:r>
              <a:rPr lang="de-DE" dirty="0" smtClean="0"/>
              <a:t>Kennzahlen </a:t>
            </a:r>
          </a:p>
          <a:p>
            <a:pPr lvl="0"/>
            <a:r>
              <a:rPr lang="de-DE" dirty="0" smtClean="0"/>
              <a:t>Max. dritte Zeile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755576" y="720000"/>
            <a:ext cx="626469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E04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 - REFERENZEN</a:t>
            </a:r>
          </a:p>
        </p:txBody>
      </p:sp>
    </p:spTree>
    <p:extLst>
      <p:ext uri="{BB962C8B-B14F-4D97-AF65-F5344CB8AC3E}">
        <p14:creationId xmlns:p14="http://schemas.microsoft.com/office/powerpoint/2010/main" val="424805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3D88-6666-473F-8219-CB4447D3366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578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140B3-BE73-427A-BF1E-EB18F58F01AF}" type="datetimeFigureOut">
              <a:rPr lang="de-DE" smtClean="0"/>
              <a:t>21.09.2016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C10F2-7FAF-4402-A3D2-0763909CC1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7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174000"/>
            <a:ext cx="8111192" cy="686299"/>
          </a:xfrm>
          <a:prstGeom prst="rect">
            <a:avLst/>
          </a:prstGeom>
          <a:solidFill>
            <a:srgbClr val="9E0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669" y="6172272"/>
            <a:ext cx="990000" cy="701065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04248" y="657760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einfach Zuhause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174000"/>
            <a:ext cx="8111192" cy="686299"/>
          </a:xfrm>
          <a:prstGeom prst="rect">
            <a:avLst/>
          </a:prstGeom>
          <a:solidFill>
            <a:srgbClr val="9E0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669" y="6172272"/>
            <a:ext cx="990000" cy="701065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04248" y="657760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einfach Zuhause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-24558" y="0"/>
            <a:ext cx="9144000" cy="6870700"/>
            <a:chOff x="0" y="0"/>
            <a:chExt cx="9144000" cy="6870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683568" y="1052736"/>
              <a:ext cx="48965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6864" cy="4536504"/>
          </a:xfrm>
        </p:spPr>
        <p:txBody>
          <a:bodyPr>
            <a:normAutofit fontScale="90000"/>
          </a:bodyPr>
          <a:lstStyle/>
          <a:p>
            <a:r>
              <a:rPr lang="de-DE" sz="5400" b="1" dirty="0" smtClean="0"/>
              <a:t>Leistbare Mietwohnungen </a:t>
            </a:r>
            <a:br>
              <a:rPr lang="de-DE" sz="5400" b="1" dirty="0" smtClean="0"/>
            </a:br>
            <a:r>
              <a:rPr lang="de-DE" sz="5400" b="1" dirty="0" smtClean="0"/>
              <a:t>in Tirol</a:t>
            </a:r>
            <a:r>
              <a:rPr lang="de-DE" sz="5400" b="1" dirty="0"/>
              <a:t/>
            </a:r>
            <a:br>
              <a:rPr lang="de-DE" sz="5400" b="1" dirty="0"/>
            </a:br>
            <a:r>
              <a:rPr lang="de-DE" sz="5400" b="1" dirty="0" err="1" smtClean="0"/>
              <a:t>Alloggi</a:t>
            </a:r>
            <a:r>
              <a:rPr lang="de-DE" sz="5400" b="1" dirty="0" smtClean="0"/>
              <a:t> </a:t>
            </a:r>
            <a:r>
              <a:rPr lang="de-DE" sz="5400" b="1" dirty="0"/>
              <a:t>ad </a:t>
            </a:r>
            <a:r>
              <a:rPr lang="de-DE" sz="5400" b="1" dirty="0" err="1"/>
              <a:t>affitti</a:t>
            </a:r>
            <a:r>
              <a:rPr lang="de-DE" sz="5400" b="1" dirty="0"/>
              <a:t> </a:t>
            </a:r>
            <a:r>
              <a:rPr lang="de-DE" sz="5400" b="1" dirty="0" err="1"/>
              <a:t>sostenibili</a:t>
            </a:r>
            <a:r>
              <a:rPr lang="de-DE" sz="5400" b="1" dirty="0"/>
              <a:t> </a:t>
            </a:r>
            <a:br>
              <a:rPr lang="de-DE" sz="5400" b="1" dirty="0"/>
            </a:br>
            <a:r>
              <a:rPr lang="de-DE" sz="5400" b="1" dirty="0" smtClean="0"/>
              <a:t>in </a:t>
            </a:r>
            <a:r>
              <a:rPr lang="de-DE" sz="5400" b="1" dirty="0" err="1" smtClean="0"/>
              <a:t>Tirolo</a:t>
            </a:r>
            <a:r>
              <a:rPr lang="de-DE" sz="5400" b="1" dirty="0" smtClean="0"/>
              <a:t/>
            </a:r>
            <a:br>
              <a:rPr lang="de-DE" sz="5400" b="1" dirty="0" smtClean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3100" dirty="0"/>
              <a:t>Prof. Dr. Klaus </a:t>
            </a:r>
            <a:r>
              <a:rPr lang="de-DE" sz="3100" dirty="0" smtClean="0"/>
              <a:t>Lugger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4000" dirty="0" smtClean="0"/>
              <a:t>23</a:t>
            </a:r>
            <a:r>
              <a:rPr lang="de-DE" sz="4000" dirty="0"/>
              <a:t>. 09. 2016 Bozen-</a:t>
            </a:r>
            <a:r>
              <a:rPr lang="de-DE" sz="4000" dirty="0" err="1"/>
              <a:t>Bolzano</a:t>
            </a:r>
            <a:r>
              <a:rPr lang="de-DE" sz="4000" dirty="0"/>
              <a:t/>
            </a:r>
            <a:br>
              <a:rPr lang="de-DE" sz="4000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3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3" y="502491"/>
            <a:ext cx="8714787" cy="5623672"/>
          </a:xfrm>
        </p:spPr>
      </p:pic>
      <p:sp>
        <p:nvSpPr>
          <p:cNvPr id="5" name="Textfeld 4"/>
          <p:cNvSpPr txBox="1"/>
          <p:nvPr/>
        </p:nvSpPr>
        <p:spPr>
          <a:xfrm>
            <a:off x="177693" y="55941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Verrechnete Grund- und Baukosten der fertiggestellten Wohnungen</a:t>
            </a:r>
          </a:p>
          <a:p>
            <a:pPr algn="ctr"/>
            <a:r>
              <a:rPr lang="de-DE" dirty="0" err="1" smtClean="0"/>
              <a:t>Spese</a:t>
            </a:r>
            <a:r>
              <a:rPr lang="de-DE" dirty="0" smtClean="0"/>
              <a:t> per </a:t>
            </a:r>
            <a:r>
              <a:rPr lang="de-DE" dirty="0" err="1" smtClean="0"/>
              <a:t>area</a:t>
            </a:r>
            <a:r>
              <a:rPr lang="de-DE" dirty="0" smtClean="0"/>
              <a:t> e </a:t>
            </a:r>
            <a:r>
              <a:rPr lang="de-DE" dirty="0" err="1" smtClean="0"/>
              <a:t>costruzione</a:t>
            </a:r>
            <a:r>
              <a:rPr lang="de-DE" dirty="0" smtClean="0"/>
              <a:t> </a:t>
            </a:r>
            <a:r>
              <a:rPr lang="de-DE" dirty="0" err="1" smtClean="0"/>
              <a:t>degli</a:t>
            </a:r>
            <a:r>
              <a:rPr lang="de-DE" dirty="0" smtClean="0"/>
              <a:t> </a:t>
            </a:r>
            <a:r>
              <a:rPr lang="de-DE" dirty="0" err="1" smtClean="0"/>
              <a:t>alloggi</a:t>
            </a:r>
            <a:r>
              <a:rPr lang="de-DE" dirty="0" smtClean="0"/>
              <a:t> </a:t>
            </a:r>
            <a:r>
              <a:rPr lang="de-DE" dirty="0" err="1" smtClean="0"/>
              <a:t>ultimati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5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94360"/>
            <a:ext cx="9125712" cy="56692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32371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Betriebs- und Heizkosten</a:t>
            </a:r>
          </a:p>
          <a:p>
            <a:pPr algn="ctr"/>
            <a:r>
              <a:rPr lang="de-DE" sz="2800" dirty="0" err="1" smtClean="0"/>
              <a:t>Spese</a:t>
            </a:r>
            <a:r>
              <a:rPr lang="de-DE" sz="2800" dirty="0" smtClean="0"/>
              <a:t> di </a:t>
            </a:r>
            <a:r>
              <a:rPr lang="de-DE" sz="2800" dirty="0" err="1" smtClean="0"/>
              <a:t>gestione</a:t>
            </a:r>
            <a:r>
              <a:rPr lang="de-DE" sz="2800" dirty="0" smtClean="0"/>
              <a:t> e </a:t>
            </a:r>
            <a:r>
              <a:rPr lang="de-DE" sz="2800" dirty="0" err="1" smtClean="0"/>
              <a:t>riscaldamento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929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414528"/>
            <a:ext cx="8577072" cy="60289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3464" y="198623"/>
            <a:ext cx="824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Mietpreisvergleich 2015 - </a:t>
            </a:r>
            <a:r>
              <a:rPr lang="de-DE" sz="2800" dirty="0" err="1" smtClean="0"/>
              <a:t>Confronto</a:t>
            </a:r>
            <a:r>
              <a:rPr lang="de-DE" sz="2800" dirty="0" smtClean="0"/>
              <a:t> </a:t>
            </a:r>
            <a:r>
              <a:rPr lang="de-DE" sz="2800" dirty="0" err="1" smtClean="0"/>
              <a:t>prezzi</a:t>
            </a:r>
            <a:r>
              <a:rPr lang="de-DE" sz="2800" dirty="0" smtClean="0"/>
              <a:t> </a:t>
            </a:r>
            <a:r>
              <a:rPr lang="de-DE" sz="2800" dirty="0" err="1" smtClean="0"/>
              <a:t>affitto</a:t>
            </a:r>
            <a:r>
              <a:rPr lang="de-DE" sz="2800" dirty="0" smtClean="0"/>
              <a:t> 2015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731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G</a:t>
            </a:r>
            <a:r>
              <a:rPr lang="de-DE" sz="2400" b="1" dirty="0" smtClean="0"/>
              <a:t>) </a:t>
            </a:r>
            <a:r>
              <a:rPr lang="de-DE" sz="2400" b="1" u="sng" dirty="0"/>
              <a:t>Konkretes Beispiel </a:t>
            </a:r>
            <a:r>
              <a:rPr lang="de-DE" sz="2400" b="1" u="sng" dirty="0" smtClean="0"/>
              <a:t>Innsbruck (IN 171) </a:t>
            </a:r>
            <a:r>
              <a:rPr lang="de-DE" sz="2400" b="1" u="sng" dirty="0" err="1" smtClean="0"/>
              <a:t>Gumppstraße</a:t>
            </a:r>
            <a:endParaRPr lang="de-DE" sz="2400" b="1" u="sng" dirty="0" smtClean="0"/>
          </a:p>
          <a:p>
            <a:pPr marL="0" indent="0">
              <a:buNone/>
            </a:pPr>
            <a:r>
              <a:rPr lang="de-DE" sz="2400" b="1" dirty="0"/>
              <a:t> </a:t>
            </a:r>
            <a:r>
              <a:rPr lang="de-DE" sz="2400" b="1" dirty="0" smtClean="0"/>
              <a:t>    </a:t>
            </a:r>
            <a:r>
              <a:rPr lang="de-DE" sz="2400" b="1" u="sng" dirty="0" smtClean="0"/>
              <a:t>Bezug 4. Quartal 2016 </a:t>
            </a:r>
          </a:p>
          <a:p>
            <a:pPr marL="0" indent="0">
              <a:buNone/>
            </a:pPr>
            <a:endParaRPr lang="de-DE" sz="1000" dirty="0" smtClean="0"/>
          </a:p>
          <a:p>
            <a:pPr>
              <a:buFont typeface="+mj-lt"/>
              <a:buAutoNum type="arabicPeriod"/>
            </a:pPr>
            <a:r>
              <a:rPr lang="de-DE" sz="1800" dirty="0" smtClean="0"/>
              <a:t>Grundkosten je Nutzm² € 459,00 </a:t>
            </a:r>
            <a:r>
              <a:rPr lang="de-DE" sz="1600" dirty="0" smtClean="0"/>
              <a:t>(Finanzierung mit Eigenmittel NHT, derzeit 2 % Zinsen ohne Tilgung)</a:t>
            </a:r>
          </a:p>
          <a:p>
            <a:pPr>
              <a:buFont typeface="+mj-lt"/>
              <a:buAutoNum type="arabicPeriod"/>
            </a:pPr>
            <a:r>
              <a:rPr lang="de-DE" sz="1800" dirty="0" smtClean="0"/>
              <a:t>Baukosten je Nutzm² € 2.322,00 (vor </a:t>
            </a:r>
            <a:r>
              <a:rPr lang="de-DE" sz="1800" dirty="0" err="1" smtClean="0"/>
              <a:t>USt</a:t>
            </a:r>
            <a:r>
              <a:rPr lang="de-DE" sz="1800" dirty="0" smtClean="0"/>
              <a:t>) </a:t>
            </a:r>
          </a:p>
          <a:p>
            <a:pPr>
              <a:buFont typeface="+mj-lt"/>
              <a:buAutoNum type="arabicPeriod"/>
            </a:pPr>
            <a:r>
              <a:rPr lang="de-DE" sz="1800" dirty="0" smtClean="0"/>
              <a:t>Mietkauf</a:t>
            </a:r>
            <a:endParaRPr lang="de-DE" sz="1100" dirty="0" smtClean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100" dirty="0"/>
              <a:t> </a:t>
            </a:r>
            <a:r>
              <a:rPr lang="de-DE" sz="1100" dirty="0" smtClean="0"/>
              <a:t>	Nutzquadratmeter/Monat</a:t>
            </a:r>
            <a:endParaRPr lang="de-DE" sz="1100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800" dirty="0" smtClean="0"/>
              <a:t>Grundkostenfinanzierung </a:t>
            </a:r>
            <a:r>
              <a:rPr lang="de-DE" sz="1800" dirty="0"/>
              <a:t>	€	0,79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800" dirty="0" smtClean="0"/>
              <a:t>Baukostenfinanzierung	€	 3,62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100" dirty="0" smtClean="0"/>
              <a:t>(</a:t>
            </a:r>
            <a:r>
              <a:rPr lang="de-DE" sz="1100" dirty="0"/>
              <a:t>kleiner Finanzierungsbeitrag je Bewohner, Zuschüsse Land zum 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100" dirty="0"/>
              <a:t>Passivhaus u. Solarheizung, Bankdarlehen, </a:t>
            </a:r>
            <a:r>
              <a:rPr lang="de-DE" sz="1100" dirty="0" smtClean="0"/>
              <a:t>WBF-Darlehen, befristete Zuschüsse Land)</a:t>
            </a:r>
            <a:endParaRPr lang="de-DE" sz="1100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800" dirty="0"/>
              <a:t>Bewirtschaftungskosten 	€	   3,38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100" dirty="0" smtClean="0"/>
              <a:t>(Instandhaltungsbeitrag, </a:t>
            </a:r>
            <a:r>
              <a:rPr lang="de-DE" sz="1100" dirty="0"/>
              <a:t>Verwaltungskosten, Betriebskosten, 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100" dirty="0" smtClean="0"/>
              <a:t>Heizungskosten</a:t>
            </a:r>
            <a:r>
              <a:rPr lang="de-DE" sz="1100" dirty="0"/>
              <a:t>, </a:t>
            </a:r>
            <a:r>
              <a:rPr lang="de-DE" sz="1100" dirty="0" smtClean="0"/>
              <a:t>Warmwasserkosten, Umsatzsteuer)</a:t>
            </a:r>
            <a:endParaRPr lang="de-DE" sz="1100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800" dirty="0"/>
              <a:t>Bruttomiete gesamt:         	€	  7,79</a:t>
            </a:r>
          </a:p>
          <a:p>
            <a:pPr marL="0" indent="0">
              <a:buNone/>
            </a:pPr>
            <a:r>
              <a:rPr lang="de-DE" sz="1100" dirty="0" smtClean="0"/>
              <a:t>(Ohne Autoabstellplatz/Tiefgarage)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sz="1600" u="sng" dirty="0" smtClean="0"/>
              <a:t>Ergebnis:</a:t>
            </a:r>
          </a:p>
          <a:p>
            <a:pPr marL="0" indent="0">
              <a:buNone/>
            </a:pPr>
            <a:r>
              <a:rPr lang="de-DE" sz="1600" dirty="0" smtClean="0"/>
              <a:t>50 m² große Wohnung kostet € 389,5 /je Monat. </a:t>
            </a:r>
          </a:p>
          <a:p>
            <a:pPr marL="0" indent="0">
              <a:buNone/>
            </a:pPr>
            <a:r>
              <a:rPr lang="de-DE" sz="1600" dirty="0" smtClean="0"/>
              <a:t>Die unterstützungswürdigen Familien bekommen Wohnbeihilfe vom Land. 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683568" y="4581128"/>
            <a:ext cx="7344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0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/>
              <a:t>G) </a:t>
            </a:r>
            <a:r>
              <a:rPr lang="de-DE" sz="2400" b="1" dirty="0" err="1" smtClean="0"/>
              <a:t>Esempio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concreto</a:t>
            </a:r>
            <a:r>
              <a:rPr lang="de-DE" sz="2400" b="1" dirty="0" smtClean="0"/>
              <a:t> a Innsbruck (IN 171) </a:t>
            </a:r>
            <a:r>
              <a:rPr lang="de-DE" sz="2400" b="1" dirty="0" err="1" smtClean="0"/>
              <a:t>Gumppstraße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 smtClean="0"/>
              <a:t>Riferimento</a:t>
            </a:r>
            <a:r>
              <a:rPr lang="de-DE" sz="2400" b="1" dirty="0" smtClean="0"/>
              <a:t> 4. </a:t>
            </a:r>
            <a:r>
              <a:rPr lang="de-DE" sz="2400" b="1" dirty="0" err="1" smtClean="0"/>
              <a:t>trimestre</a:t>
            </a:r>
            <a:r>
              <a:rPr lang="de-DE" sz="2400" b="1" dirty="0" smtClean="0"/>
              <a:t> 2016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DE" sz="1600" b="1" dirty="0" err="1"/>
              <a:t>Spese</a:t>
            </a:r>
            <a:r>
              <a:rPr lang="de-DE" sz="1600" b="1" dirty="0"/>
              <a:t> per </a:t>
            </a:r>
            <a:r>
              <a:rPr lang="de-DE" sz="1600" b="1" dirty="0" err="1" smtClean="0"/>
              <a:t>il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terreno</a:t>
            </a:r>
            <a:r>
              <a:rPr lang="de-DE" sz="1600" dirty="0" smtClean="0"/>
              <a:t>/</a:t>
            </a:r>
            <a:r>
              <a:rPr lang="de-DE" sz="1400" dirty="0" smtClean="0"/>
              <a:t> </a:t>
            </a:r>
            <a:r>
              <a:rPr lang="de-DE" sz="1400" dirty="0" err="1" smtClean="0"/>
              <a:t>mq</a:t>
            </a:r>
            <a:r>
              <a:rPr lang="de-DE" sz="1400" dirty="0" smtClean="0"/>
              <a:t> di </a:t>
            </a:r>
            <a:r>
              <a:rPr lang="de-DE" sz="1400" i="1" dirty="0" err="1" smtClean="0"/>
              <a:t>superficie</a:t>
            </a:r>
            <a:r>
              <a:rPr lang="de-DE" sz="1400" i="1" dirty="0" smtClean="0"/>
              <a:t> </a:t>
            </a:r>
            <a:r>
              <a:rPr lang="de-DE" sz="1400" i="1" dirty="0" err="1"/>
              <a:t>utile</a:t>
            </a:r>
            <a:r>
              <a:rPr lang="de-DE" sz="1400" i="1" dirty="0"/>
              <a:t> </a:t>
            </a:r>
            <a:r>
              <a:rPr lang="de-DE" sz="1400" dirty="0" smtClean="0"/>
              <a:t>€ 459,00 (</a:t>
            </a:r>
            <a:r>
              <a:rPr lang="de-DE" sz="1400" dirty="0" err="1" smtClean="0"/>
              <a:t>finanziamento</a:t>
            </a:r>
            <a:r>
              <a:rPr lang="de-DE" sz="1400" dirty="0" smtClean="0"/>
              <a:t> </a:t>
            </a:r>
            <a:r>
              <a:rPr lang="de-DE" sz="1400" dirty="0" err="1" smtClean="0"/>
              <a:t>con</a:t>
            </a:r>
            <a:r>
              <a:rPr lang="de-DE" sz="1400" dirty="0" smtClean="0"/>
              <a:t> </a:t>
            </a:r>
            <a:r>
              <a:rPr lang="de-DE" sz="1400" dirty="0" err="1" smtClean="0"/>
              <a:t>mezzi</a:t>
            </a:r>
            <a:r>
              <a:rPr lang="de-DE" sz="1400" dirty="0" smtClean="0"/>
              <a:t> </a:t>
            </a:r>
            <a:r>
              <a:rPr lang="de-DE" sz="1400" dirty="0" err="1" smtClean="0"/>
              <a:t>propri</a:t>
            </a:r>
            <a:r>
              <a:rPr lang="de-DE" sz="1400" dirty="0" smtClean="0"/>
              <a:t>  della Neue Heimat Tirol, </a:t>
            </a:r>
            <a:r>
              <a:rPr lang="de-DE" sz="1400" dirty="0" err="1" smtClean="0"/>
              <a:t>attualmente</a:t>
            </a:r>
            <a:r>
              <a:rPr lang="de-DE" sz="1400" dirty="0" smtClean="0"/>
              <a:t> </a:t>
            </a:r>
            <a:r>
              <a:rPr lang="de-DE" sz="1400" dirty="0" err="1" smtClean="0"/>
              <a:t>interessi</a:t>
            </a:r>
            <a:r>
              <a:rPr lang="de-DE" sz="1400" dirty="0" smtClean="0"/>
              <a:t> al  2 % senza </a:t>
            </a:r>
            <a:r>
              <a:rPr lang="de-DE" sz="1400" dirty="0" err="1" smtClean="0"/>
              <a:t>ammortamento</a:t>
            </a:r>
            <a:r>
              <a:rPr lang="de-DE" sz="1400" dirty="0" smtClean="0"/>
              <a:t> del </a:t>
            </a:r>
            <a:r>
              <a:rPr lang="de-DE" sz="1400" dirty="0" err="1" smtClean="0"/>
              <a:t>capitale</a:t>
            </a:r>
            <a:r>
              <a:rPr lang="de-DE" sz="1400" dirty="0" smtClean="0"/>
              <a:t> )</a:t>
            </a:r>
          </a:p>
          <a:p>
            <a:pPr>
              <a:buFont typeface="+mj-lt"/>
              <a:buAutoNum type="arabicPeriod"/>
            </a:pPr>
            <a:r>
              <a:rPr lang="de-DE" sz="1600" b="1" dirty="0" err="1" smtClean="0"/>
              <a:t>Costi</a:t>
            </a:r>
            <a:r>
              <a:rPr lang="de-DE" sz="1600" b="1" dirty="0" smtClean="0"/>
              <a:t> di </a:t>
            </a:r>
            <a:r>
              <a:rPr lang="de-DE" sz="1600" b="1" dirty="0" err="1" smtClean="0"/>
              <a:t>costruzione</a:t>
            </a:r>
            <a:r>
              <a:rPr lang="de-DE" sz="1600" dirty="0"/>
              <a:t>/</a:t>
            </a:r>
            <a:r>
              <a:rPr lang="de-DE" sz="1600" dirty="0" smtClean="0"/>
              <a:t> </a:t>
            </a:r>
            <a:r>
              <a:rPr lang="de-DE" sz="1600" dirty="0" err="1"/>
              <a:t>mq</a:t>
            </a:r>
            <a:r>
              <a:rPr lang="de-DE" sz="1600" dirty="0"/>
              <a:t> di </a:t>
            </a:r>
            <a:r>
              <a:rPr lang="de-DE" sz="1600" dirty="0" err="1"/>
              <a:t>superficie</a:t>
            </a:r>
            <a:r>
              <a:rPr lang="de-DE" sz="1600" dirty="0"/>
              <a:t> </a:t>
            </a:r>
            <a:r>
              <a:rPr lang="de-DE" sz="1600" dirty="0" err="1"/>
              <a:t>utile</a:t>
            </a:r>
            <a:r>
              <a:rPr lang="de-DE" sz="1600" dirty="0"/>
              <a:t>  </a:t>
            </a:r>
            <a:r>
              <a:rPr lang="de-DE" sz="1400" dirty="0" smtClean="0"/>
              <a:t>€ 2.322,00 (al netto </a:t>
            </a:r>
            <a:r>
              <a:rPr lang="de-DE" sz="1400" dirty="0" err="1" smtClean="0"/>
              <a:t>dell‘IVA</a:t>
            </a:r>
            <a:r>
              <a:rPr lang="de-DE" sz="1400" dirty="0" smtClean="0"/>
              <a:t>) </a:t>
            </a:r>
          </a:p>
          <a:p>
            <a:pPr>
              <a:buFont typeface="+mj-lt"/>
              <a:buAutoNum type="arabicPeriod"/>
            </a:pPr>
            <a:r>
              <a:rPr lang="de-DE" sz="1600" b="1" dirty="0" err="1" smtClean="0"/>
              <a:t>Contratto</a:t>
            </a:r>
            <a:r>
              <a:rPr lang="de-DE" sz="1600" b="1" dirty="0" smtClean="0"/>
              <a:t> di </a:t>
            </a:r>
            <a:r>
              <a:rPr lang="de-DE" sz="1600" b="1" dirty="0" err="1" smtClean="0"/>
              <a:t>locazione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patto</a:t>
            </a:r>
            <a:r>
              <a:rPr lang="de-DE" sz="1600" b="1" dirty="0" smtClean="0"/>
              <a:t> di </a:t>
            </a:r>
            <a:r>
              <a:rPr lang="de-DE" sz="1600" b="1" dirty="0" err="1" smtClean="0"/>
              <a:t>futura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vendita</a:t>
            </a:r>
            <a:endParaRPr lang="de-DE" sz="1600" b="1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400" dirty="0"/>
              <a:t> </a:t>
            </a:r>
            <a:r>
              <a:rPr lang="de-DE" sz="1400" dirty="0" smtClean="0"/>
              <a:t>                                                                                                                                     </a:t>
            </a:r>
            <a:r>
              <a:rPr lang="de-DE" sz="1400" i="1" dirty="0" err="1" smtClean="0"/>
              <a:t>Prezzo</a:t>
            </a:r>
            <a:r>
              <a:rPr lang="de-DE" sz="1400" i="1" dirty="0" smtClean="0"/>
              <a:t>/</a:t>
            </a:r>
            <a:r>
              <a:rPr lang="de-DE" sz="1400" i="1" dirty="0" err="1" smtClean="0"/>
              <a:t>mq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superficie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utile</a:t>
            </a:r>
            <a:r>
              <a:rPr lang="de-DE" sz="1400" i="1" dirty="0" smtClean="0"/>
              <a:t> /</a:t>
            </a:r>
            <a:r>
              <a:rPr lang="de-DE" sz="1400" i="1" dirty="0" err="1" smtClean="0"/>
              <a:t>mese</a:t>
            </a:r>
            <a:endParaRPr lang="de-DE" sz="1400" i="1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600" b="1" dirty="0" err="1" smtClean="0"/>
              <a:t>Finanziamento</a:t>
            </a:r>
            <a:r>
              <a:rPr lang="de-DE" sz="1600" b="1" dirty="0" smtClean="0"/>
              <a:t> delle </a:t>
            </a:r>
            <a:r>
              <a:rPr lang="de-DE" sz="1600" b="1" dirty="0" err="1" smtClean="0"/>
              <a:t>spese</a:t>
            </a:r>
            <a:r>
              <a:rPr lang="de-DE" sz="1600" b="1" dirty="0" smtClean="0"/>
              <a:t> per </a:t>
            </a:r>
            <a:r>
              <a:rPr lang="de-DE" sz="1600" b="1" dirty="0" err="1" smtClean="0"/>
              <a:t>il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terreno</a:t>
            </a:r>
            <a:r>
              <a:rPr lang="de-DE" sz="1400" dirty="0"/>
              <a:t>	€	0,79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600" b="1" dirty="0" err="1"/>
              <a:t>Finaziamento</a:t>
            </a:r>
            <a:r>
              <a:rPr lang="de-DE" sz="1600" b="1" dirty="0"/>
              <a:t> </a:t>
            </a:r>
            <a:r>
              <a:rPr lang="de-DE" sz="1600" b="1" dirty="0" err="1"/>
              <a:t>dei</a:t>
            </a:r>
            <a:r>
              <a:rPr lang="de-DE" sz="1600" b="1" dirty="0"/>
              <a:t> </a:t>
            </a:r>
            <a:r>
              <a:rPr lang="de-DE" sz="1600" b="1" dirty="0" err="1"/>
              <a:t>costi</a:t>
            </a:r>
            <a:r>
              <a:rPr lang="de-DE" sz="1600" b="1" dirty="0"/>
              <a:t> di </a:t>
            </a:r>
            <a:r>
              <a:rPr lang="de-DE" sz="1600" b="1" dirty="0" err="1"/>
              <a:t>costru</a:t>
            </a:r>
            <a:r>
              <a:rPr lang="de-DE" sz="1600" b="1" dirty="0" err="1" smtClean="0"/>
              <a:t>zione</a:t>
            </a:r>
            <a:r>
              <a:rPr lang="de-DE" sz="1400" dirty="0"/>
              <a:t>	€	 3,62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400" dirty="0" smtClean="0"/>
              <a:t>(</a:t>
            </a:r>
            <a:r>
              <a:rPr lang="de-DE" sz="1400" dirty="0" err="1" smtClean="0"/>
              <a:t>piccolo</a:t>
            </a:r>
            <a:r>
              <a:rPr lang="de-DE" sz="1400" dirty="0" smtClean="0"/>
              <a:t> </a:t>
            </a:r>
            <a:r>
              <a:rPr lang="de-DE" sz="1400" dirty="0" err="1" smtClean="0"/>
              <a:t>contributo</a:t>
            </a:r>
            <a:r>
              <a:rPr lang="de-DE" sz="1400" dirty="0" smtClean="0"/>
              <a:t> di </a:t>
            </a:r>
            <a:r>
              <a:rPr lang="de-DE" sz="1400" dirty="0" err="1" smtClean="0"/>
              <a:t>finanziamento</a:t>
            </a:r>
            <a:r>
              <a:rPr lang="de-DE" sz="1400" dirty="0" smtClean="0"/>
              <a:t> per </a:t>
            </a:r>
            <a:r>
              <a:rPr lang="de-DE" sz="1400" dirty="0" err="1" smtClean="0"/>
              <a:t>abitante</a:t>
            </a:r>
            <a:r>
              <a:rPr lang="de-DE" sz="1400" dirty="0" smtClean="0"/>
              <a:t>,  </a:t>
            </a:r>
            <a:r>
              <a:rPr lang="de-DE" sz="1400" dirty="0" err="1" smtClean="0"/>
              <a:t>contributi</a:t>
            </a:r>
            <a:r>
              <a:rPr lang="de-DE" sz="1400" dirty="0" smtClean="0"/>
              <a:t> </a:t>
            </a:r>
            <a:r>
              <a:rPr lang="de-DE" sz="1400" dirty="0" err="1" smtClean="0"/>
              <a:t>provinciali</a:t>
            </a:r>
            <a:r>
              <a:rPr lang="de-DE" sz="1400" dirty="0" smtClean="0"/>
              <a:t> per </a:t>
            </a:r>
            <a:r>
              <a:rPr lang="de-DE" sz="1400" dirty="0" err="1" smtClean="0"/>
              <a:t>interventi</a:t>
            </a:r>
            <a:r>
              <a:rPr lang="de-DE" sz="1400" dirty="0" smtClean="0"/>
              <a:t> di </a:t>
            </a:r>
            <a:r>
              <a:rPr lang="de-DE" sz="1400" dirty="0" err="1" smtClean="0"/>
              <a:t>casa</a:t>
            </a:r>
            <a:r>
              <a:rPr lang="de-DE" sz="1400" dirty="0" smtClean="0"/>
              <a:t> </a:t>
            </a:r>
            <a:r>
              <a:rPr lang="de-DE" sz="1400" dirty="0" err="1" smtClean="0"/>
              <a:t>passiva</a:t>
            </a:r>
            <a:r>
              <a:rPr lang="de-DE" sz="1400" dirty="0" smtClean="0"/>
              <a:t> e </a:t>
            </a:r>
            <a:r>
              <a:rPr lang="de-DE" sz="1400" dirty="0" err="1" smtClean="0"/>
              <a:t>riscldamento</a:t>
            </a:r>
            <a:r>
              <a:rPr lang="de-DE" sz="1400" dirty="0" smtClean="0"/>
              <a:t> a </a:t>
            </a:r>
            <a:r>
              <a:rPr lang="de-DE" sz="1400" dirty="0" err="1" smtClean="0"/>
              <a:t>energia</a:t>
            </a:r>
            <a:r>
              <a:rPr lang="de-DE" sz="1400" dirty="0" smtClean="0"/>
              <a:t> solare, </a:t>
            </a:r>
            <a:r>
              <a:rPr lang="de-DE" sz="1400" dirty="0" err="1" smtClean="0"/>
              <a:t>mutui</a:t>
            </a:r>
            <a:r>
              <a:rPr lang="de-DE" sz="1400" dirty="0" smtClean="0"/>
              <a:t> </a:t>
            </a:r>
            <a:r>
              <a:rPr lang="de-DE" sz="1400" dirty="0" err="1" smtClean="0"/>
              <a:t>bancari</a:t>
            </a:r>
            <a:r>
              <a:rPr lang="de-DE" sz="1400" dirty="0" smtClean="0"/>
              <a:t>, </a:t>
            </a:r>
            <a:r>
              <a:rPr lang="de-DE" sz="1400" dirty="0" err="1" smtClean="0"/>
              <a:t>mutui</a:t>
            </a:r>
            <a:r>
              <a:rPr lang="de-DE" sz="1400" dirty="0" smtClean="0"/>
              <a:t> per </a:t>
            </a:r>
            <a:r>
              <a:rPr lang="de-DE" sz="1400" dirty="0" err="1" smtClean="0"/>
              <a:t>edilizia</a:t>
            </a:r>
            <a:r>
              <a:rPr lang="de-DE" sz="1400" dirty="0" smtClean="0"/>
              <a:t> </a:t>
            </a:r>
            <a:r>
              <a:rPr lang="de-DE" sz="1400" dirty="0" err="1" smtClean="0"/>
              <a:t>abitativa</a:t>
            </a:r>
            <a:r>
              <a:rPr lang="de-DE" sz="1400" dirty="0" smtClean="0"/>
              <a:t> </a:t>
            </a:r>
            <a:r>
              <a:rPr lang="de-DE" sz="1400" dirty="0" err="1" smtClean="0"/>
              <a:t>agevolata</a:t>
            </a:r>
            <a:r>
              <a:rPr lang="de-DE" sz="1400" dirty="0" smtClean="0"/>
              <a:t>, </a:t>
            </a:r>
            <a:r>
              <a:rPr lang="de-DE" sz="1400" dirty="0" err="1" smtClean="0"/>
              <a:t>contributi</a:t>
            </a:r>
            <a:r>
              <a:rPr lang="de-DE" sz="1400" dirty="0" smtClean="0"/>
              <a:t> </a:t>
            </a:r>
            <a:r>
              <a:rPr lang="de-DE" sz="1400" dirty="0" err="1" smtClean="0"/>
              <a:t>provinciali</a:t>
            </a:r>
            <a:r>
              <a:rPr lang="de-DE" sz="1400" dirty="0" smtClean="0"/>
              <a:t> a tempo </a:t>
            </a:r>
            <a:r>
              <a:rPr lang="de-DE" sz="1400" dirty="0" err="1" smtClean="0"/>
              <a:t>determinato</a:t>
            </a:r>
            <a:r>
              <a:rPr lang="de-DE" sz="1400" dirty="0" smtClean="0"/>
              <a:t>)</a:t>
            </a:r>
            <a:endParaRPr lang="de-DE" sz="1400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600" b="1" dirty="0" err="1"/>
              <a:t>Costi</a:t>
            </a:r>
            <a:r>
              <a:rPr lang="de-DE" sz="1600" b="1" dirty="0"/>
              <a:t> di </a:t>
            </a:r>
            <a:r>
              <a:rPr lang="de-DE" sz="1600" b="1" dirty="0" err="1"/>
              <a:t>gestione</a:t>
            </a:r>
            <a:r>
              <a:rPr lang="de-DE" sz="1400" dirty="0"/>
              <a:t>	€	   3,38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400" dirty="0" smtClean="0"/>
              <a:t>(</a:t>
            </a:r>
            <a:r>
              <a:rPr lang="de-DE" sz="1400" dirty="0" err="1" smtClean="0"/>
              <a:t>Contributo</a:t>
            </a:r>
            <a:r>
              <a:rPr lang="de-DE" sz="1400" dirty="0" smtClean="0"/>
              <a:t> per la </a:t>
            </a:r>
            <a:r>
              <a:rPr lang="de-DE" sz="1400" dirty="0" err="1" smtClean="0"/>
              <a:t>manutenzione</a:t>
            </a:r>
            <a:r>
              <a:rPr lang="de-DE" sz="1400" dirty="0" smtClean="0"/>
              <a:t>,  </a:t>
            </a:r>
            <a:r>
              <a:rPr lang="de-DE" sz="1400" dirty="0" err="1" smtClean="0"/>
              <a:t>costi</a:t>
            </a:r>
            <a:r>
              <a:rPr lang="de-DE" sz="1400" dirty="0" smtClean="0"/>
              <a:t> </a:t>
            </a:r>
            <a:r>
              <a:rPr lang="de-DE" sz="1400" dirty="0" err="1" smtClean="0"/>
              <a:t>amministrativi</a:t>
            </a:r>
            <a:r>
              <a:rPr lang="de-DE" sz="1400" dirty="0" smtClean="0"/>
              <a:t>, </a:t>
            </a:r>
            <a:r>
              <a:rPr lang="de-DE" sz="1400" dirty="0" err="1" smtClean="0"/>
              <a:t>costi</a:t>
            </a:r>
            <a:r>
              <a:rPr lang="de-DE" sz="1400" dirty="0" smtClean="0"/>
              <a:t> di </a:t>
            </a:r>
            <a:r>
              <a:rPr lang="de-DE" sz="1400" dirty="0" err="1" smtClean="0"/>
              <a:t>gestione</a:t>
            </a:r>
            <a:r>
              <a:rPr lang="de-DE" sz="1400" dirty="0" smtClean="0"/>
              <a:t>, </a:t>
            </a:r>
            <a:endParaRPr lang="de-DE" sz="1400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400" dirty="0" err="1" smtClean="0"/>
              <a:t>Spese</a:t>
            </a:r>
            <a:r>
              <a:rPr lang="de-DE" sz="1400" dirty="0" smtClean="0"/>
              <a:t> per </a:t>
            </a:r>
            <a:r>
              <a:rPr lang="de-DE" sz="1400" dirty="0" err="1" smtClean="0"/>
              <a:t>il</a:t>
            </a:r>
            <a:r>
              <a:rPr lang="de-DE" sz="1400" dirty="0" smtClean="0"/>
              <a:t> </a:t>
            </a:r>
            <a:r>
              <a:rPr lang="de-DE" sz="1400" dirty="0" err="1" smtClean="0"/>
              <a:t>riscaldamento</a:t>
            </a:r>
            <a:r>
              <a:rPr lang="de-DE" sz="1400" dirty="0" smtClean="0"/>
              <a:t>, </a:t>
            </a:r>
            <a:r>
              <a:rPr lang="de-DE" sz="1400" dirty="0" err="1" smtClean="0"/>
              <a:t>spese</a:t>
            </a:r>
            <a:r>
              <a:rPr lang="de-DE" sz="1400" dirty="0" smtClean="0"/>
              <a:t> per </a:t>
            </a:r>
            <a:r>
              <a:rPr lang="de-DE" sz="1400" dirty="0" err="1" smtClean="0"/>
              <a:t>l‘acqua</a:t>
            </a:r>
            <a:r>
              <a:rPr lang="de-DE" sz="1400" dirty="0" smtClean="0"/>
              <a:t> </a:t>
            </a:r>
            <a:r>
              <a:rPr lang="de-DE" sz="1400" dirty="0" err="1" smtClean="0"/>
              <a:t>calda</a:t>
            </a:r>
            <a:r>
              <a:rPr lang="de-DE" sz="1400" dirty="0" smtClean="0"/>
              <a:t>, IVA)</a:t>
            </a:r>
            <a:endParaRPr lang="de-DE" sz="1400" dirty="0"/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400" b="1" dirty="0" smtClean="0"/>
              <a:t>_____________________________________________________________________________________</a:t>
            </a:r>
          </a:p>
          <a:p>
            <a:pPr marL="0" indent="0">
              <a:buNone/>
              <a:tabLst>
                <a:tab pos="6362700" algn="l"/>
                <a:tab pos="7269163" algn="r"/>
              </a:tabLst>
            </a:pPr>
            <a:r>
              <a:rPr lang="de-DE" sz="1400" b="1" dirty="0" err="1" smtClean="0"/>
              <a:t>Affitto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lordo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complessivo</a:t>
            </a:r>
            <a:r>
              <a:rPr lang="de-DE" sz="1400" b="1" dirty="0" smtClean="0"/>
              <a:t>:         </a:t>
            </a:r>
            <a:r>
              <a:rPr lang="de-DE" sz="1400" dirty="0"/>
              <a:t>	€	  7,79</a:t>
            </a:r>
          </a:p>
          <a:p>
            <a:pPr marL="0" indent="0">
              <a:buNone/>
            </a:pPr>
            <a:r>
              <a:rPr lang="de-DE" sz="1400" dirty="0" smtClean="0"/>
              <a:t>(Senza </a:t>
            </a:r>
            <a:r>
              <a:rPr lang="de-DE" sz="1400" dirty="0" err="1" smtClean="0"/>
              <a:t>posto</a:t>
            </a:r>
            <a:r>
              <a:rPr lang="de-DE" sz="1400" dirty="0" smtClean="0"/>
              <a:t> </a:t>
            </a:r>
            <a:r>
              <a:rPr lang="de-DE" sz="1400" dirty="0" err="1" smtClean="0"/>
              <a:t>macchina</a:t>
            </a:r>
            <a:r>
              <a:rPr lang="de-DE" sz="1400" dirty="0" smtClean="0"/>
              <a:t>/</a:t>
            </a:r>
            <a:r>
              <a:rPr lang="de-DE" sz="1400" dirty="0" err="1" smtClean="0"/>
              <a:t>garage</a:t>
            </a:r>
            <a:r>
              <a:rPr lang="de-DE" sz="1400" dirty="0" smtClean="0"/>
              <a:t>  </a:t>
            </a:r>
            <a:r>
              <a:rPr lang="de-DE" sz="1400" dirty="0" err="1" smtClean="0"/>
              <a:t>interrato</a:t>
            </a:r>
            <a:r>
              <a:rPr lang="de-DE" sz="1400" dirty="0" smtClean="0"/>
              <a:t>)</a:t>
            </a:r>
            <a:endParaRPr lang="de-DE" sz="1400" dirty="0"/>
          </a:p>
          <a:p>
            <a:pPr marL="0" indent="0">
              <a:buNone/>
            </a:pPr>
            <a:r>
              <a:rPr lang="de-DE" sz="1600" b="1" u="sng" dirty="0" err="1" smtClean="0"/>
              <a:t>Risultato</a:t>
            </a:r>
            <a:r>
              <a:rPr lang="de-DE" sz="1600" b="1" u="sng" dirty="0" smtClean="0"/>
              <a:t>:</a:t>
            </a:r>
            <a:endParaRPr lang="de-DE" sz="1600" b="1" u="sng" dirty="0"/>
          </a:p>
          <a:p>
            <a:pPr marL="0" indent="0">
              <a:buNone/>
            </a:pPr>
            <a:r>
              <a:rPr lang="de-DE" sz="1400" dirty="0" err="1" smtClean="0"/>
              <a:t>Un</a:t>
            </a:r>
            <a:r>
              <a:rPr lang="de-DE" sz="1400" dirty="0" smtClean="0"/>
              <a:t> </a:t>
            </a:r>
            <a:r>
              <a:rPr lang="de-DE" sz="1400" dirty="0" err="1" smtClean="0"/>
              <a:t>alloggio</a:t>
            </a:r>
            <a:r>
              <a:rPr lang="de-DE" sz="1400" dirty="0" smtClean="0"/>
              <a:t> di 50 </a:t>
            </a:r>
            <a:r>
              <a:rPr lang="de-DE" sz="1400" dirty="0" err="1" smtClean="0"/>
              <a:t>mq</a:t>
            </a:r>
            <a:r>
              <a:rPr lang="de-DE" sz="1400" dirty="0" smtClean="0"/>
              <a:t>  </a:t>
            </a:r>
            <a:r>
              <a:rPr lang="de-DE" sz="1400" dirty="0" err="1" smtClean="0"/>
              <a:t>costa</a:t>
            </a:r>
            <a:r>
              <a:rPr lang="de-DE" sz="1400" dirty="0" smtClean="0"/>
              <a:t> € </a:t>
            </a:r>
            <a:r>
              <a:rPr lang="de-DE" sz="1400" dirty="0"/>
              <a:t>389,5 </a:t>
            </a:r>
            <a:r>
              <a:rPr lang="de-DE" sz="1400" dirty="0" smtClean="0"/>
              <a:t>/al </a:t>
            </a:r>
            <a:r>
              <a:rPr lang="de-DE" sz="1400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mese</a:t>
            </a:r>
            <a:r>
              <a:rPr lang="de-DE" sz="14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 </a:t>
            </a:r>
          </a:p>
          <a:p>
            <a:pPr marL="0" indent="0">
              <a:buNone/>
            </a:pPr>
            <a:r>
              <a:rPr lang="de-DE" sz="1400" dirty="0" smtClean="0"/>
              <a:t>Le </a:t>
            </a:r>
            <a:r>
              <a:rPr lang="de-DE" sz="1400" dirty="0" err="1" smtClean="0"/>
              <a:t>famiglie</a:t>
            </a:r>
            <a:r>
              <a:rPr lang="de-DE" sz="1400" dirty="0" smtClean="0"/>
              <a:t> </a:t>
            </a:r>
            <a:r>
              <a:rPr lang="de-DE" sz="1400" dirty="0" err="1" smtClean="0"/>
              <a:t>aventi</a:t>
            </a:r>
            <a:r>
              <a:rPr lang="de-DE" sz="1400" dirty="0" smtClean="0"/>
              <a:t> </a:t>
            </a:r>
            <a:r>
              <a:rPr lang="de-DE" sz="1400" dirty="0" err="1" smtClean="0"/>
              <a:t>diritto</a:t>
            </a:r>
            <a:r>
              <a:rPr lang="de-DE" sz="1400" dirty="0" smtClean="0"/>
              <a:t> </a:t>
            </a:r>
            <a:r>
              <a:rPr lang="de-DE" sz="1400" dirty="0" err="1" smtClean="0"/>
              <a:t>ottengono</a:t>
            </a:r>
            <a:r>
              <a:rPr lang="de-DE" sz="1400" dirty="0" smtClean="0"/>
              <a:t> </a:t>
            </a:r>
            <a:r>
              <a:rPr lang="de-DE" sz="1400" dirty="0" err="1" smtClean="0"/>
              <a:t>un</a:t>
            </a:r>
            <a:r>
              <a:rPr lang="de-DE" sz="1400" dirty="0" smtClean="0"/>
              <a:t> </a:t>
            </a:r>
            <a:r>
              <a:rPr lang="de-DE" sz="1400" dirty="0" err="1" smtClean="0"/>
              <a:t>sussidio</a:t>
            </a:r>
            <a:r>
              <a:rPr lang="de-DE" sz="1400" dirty="0" smtClean="0"/>
              <a:t> ad </a:t>
            </a:r>
            <a:r>
              <a:rPr lang="de-DE" sz="1400" dirty="0" err="1" smtClean="0"/>
              <a:t>integrazione</a:t>
            </a:r>
            <a:r>
              <a:rPr lang="de-DE" sz="1400" dirty="0" smtClean="0"/>
              <a:t> </a:t>
            </a:r>
            <a:r>
              <a:rPr lang="de-DE" sz="1400" dirty="0" err="1" smtClean="0"/>
              <a:t>dell‘affitto</a:t>
            </a:r>
            <a:r>
              <a:rPr lang="de-DE" sz="1400" dirty="0" smtClean="0"/>
              <a:t> </a:t>
            </a:r>
            <a:r>
              <a:rPr lang="de-DE" sz="1400" dirty="0" err="1" smtClean="0"/>
              <a:t>dalla</a:t>
            </a:r>
            <a:r>
              <a:rPr lang="de-DE" sz="1400" dirty="0" smtClean="0"/>
              <a:t> </a:t>
            </a:r>
            <a:r>
              <a:rPr lang="de-DE" sz="1400" dirty="0" err="1" smtClean="0"/>
              <a:t>Provincia</a:t>
            </a:r>
            <a:r>
              <a:rPr lang="de-DE" sz="1400" dirty="0" smtClean="0"/>
              <a:t>.</a:t>
            </a:r>
            <a:endParaRPr lang="de-DE" sz="14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0393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smtClean="0"/>
              <a:t>H) Resümee – </a:t>
            </a:r>
            <a:r>
              <a:rPr lang="de-DE" sz="2800" b="1" i="1" dirty="0" err="1" smtClean="0"/>
              <a:t>Conclusione</a:t>
            </a:r>
            <a:endParaRPr lang="de-DE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400" dirty="0" smtClean="0"/>
              <a:t>Durch die guten Rahmenbedingungen produziert die Neue Heimat Tirol folgenden leistbaren Wohnraum pro Jahr:</a:t>
            </a:r>
          </a:p>
          <a:p>
            <a:pPr marL="0" indent="0">
              <a:buNone/>
            </a:pPr>
            <a:r>
              <a:rPr lang="de-DE" sz="1400" i="1" dirty="0" smtClean="0"/>
              <a:t>Le </a:t>
            </a:r>
            <a:r>
              <a:rPr lang="de-DE" sz="1400" i="1" dirty="0" err="1" smtClean="0"/>
              <a:t>eccellenti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condizioni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generali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permettono</a:t>
            </a:r>
            <a:r>
              <a:rPr lang="de-DE" sz="1400" i="1" dirty="0" smtClean="0"/>
              <a:t> alla Neue Heimat Tirol di </a:t>
            </a:r>
            <a:r>
              <a:rPr lang="de-DE" sz="1400" i="1" dirty="0" err="1" smtClean="0"/>
              <a:t>realizzare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ogni</a:t>
            </a:r>
            <a:r>
              <a:rPr lang="de-DE" sz="1400" i="1" dirty="0" smtClean="0"/>
              <a:t> anno i  </a:t>
            </a:r>
            <a:r>
              <a:rPr lang="de-DE" sz="1400" i="1" dirty="0" err="1" smtClean="0"/>
              <a:t>seguenti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alloggi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sostenibili</a:t>
            </a:r>
            <a:r>
              <a:rPr lang="de-DE" sz="1400" i="1" dirty="0" smtClean="0"/>
              <a:t>: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1400" dirty="0" smtClean="0"/>
              <a:t>Ca. 500 Wohnungen Neubau (€ 7-8/m2 Miete brutto warm) </a:t>
            </a:r>
          </a:p>
          <a:p>
            <a:pPr marL="0" indent="0">
              <a:buNone/>
            </a:pPr>
            <a:r>
              <a:rPr lang="de-DE" sz="1400" i="1" dirty="0" smtClean="0"/>
              <a:t>                   circa 500 </a:t>
            </a:r>
            <a:r>
              <a:rPr lang="de-DE" sz="1400" i="1" dirty="0" err="1" smtClean="0"/>
              <a:t>alloggi</a:t>
            </a:r>
            <a:r>
              <a:rPr lang="de-DE" sz="1400" i="1" dirty="0" smtClean="0"/>
              <a:t> di </a:t>
            </a:r>
            <a:r>
              <a:rPr lang="de-DE" sz="1400" i="1" dirty="0" err="1" smtClean="0"/>
              <a:t>nuova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costruzione</a:t>
            </a:r>
            <a:r>
              <a:rPr lang="de-DE" sz="1400" i="1" dirty="0" smtClean="0"/>
              <a:t> (</a:t>
            </a:r>
            <a:r>
              <a:rPr lang="de-DE" sz="1400" i="1" dirty="0" err="1" smtClean="0"/>
              <a:t>affitto</a:t>
            </a:r>
            <a:r>
              <a:rPr lang="de-DE" sz="1400" i="1" dirty="0" smtClean="0"/>
              <a:t>  7-8 €/ </a:t>
            </a:r>
            <a:r>
              <a:rPr lang="de-DE" sz="1400" i="1" dirty="0" err="1" smtClean="0"/>
              <a:t>mq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lordo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incluso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riscaldamento</a:t>
            </a:r>
            <a:r>
              <a:rPr lang="de-DE" sz="1400" i="1" dirty="0" smtClean="0"/>
              <a:t>)</a:t>
            </a:r>
          </a:p>
          <a:p>
            <a:pPr marL="0" indent="0">
              <a:buNone/>
            </a:pPr>
            <a:endParaRPr lang="de-DE" sz="1400" dirty="0" smtClean="0"/>
          </a:p>
          <a:p>
            <a:r>
              <a:rPr lang="de-DE" sz="1400" dirty="0" smtClean="0"/>
              <a:t>Ca. 500 Altbauwohnungen durch Wohnungswechselfälle (ca. € 5-7/m2 Miete brutto warm)</a:t>
            </a:r>
          </a:p>
          <a:p>
            <a:pPr marL="0" indent="0">
              <a:buNone/>
            </a:pPr>
            <a:r>
              <a:rPr lang="de-DE" sz="1400" i="1" dirty="0"/>
              <a:t> </a:t>
            </a:r>
            <a:r>
              <a:rPr lang="de-DE" sz="1400" i="1" dirty="0" smtClean="0"/>
              <a:t>                   circa 500 </a:t>
            </a:r>
            <a:r>
              <a:rPr lang="de-DE" sz="1400" i="1" dirty="0" err="1" smtClean="0"/>
              <a:t>alloggi</a:t>
            </a:r>
            <a:r>
              <a:rPr lang="de-DE" sz="1400" i="1" dirty="0" smtClean="0"/>
              <a:t> di </a:t>
            </a:r>
            <a:r>
              <a:rPr lang="de-DE" sz="1400" i="1" dirty="0" err="1" smtClean="0"/>
              <a:t>vecchia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costruzione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mediante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rotazione</a:t>
            </a:r>
            <a:r>
              <a:rPr lang="de-DE" sz="1400" i="1" dirty="0" smtClean="0"/>
              <a:t> (</a:t>
            </a:r>
            <a:r>
              <a:rPr lang="de-DE" sz="1400" i="1" dirty="0" err="1" smtClean="0"/>
              <a:t>affitto</a:t>
            </a:r>
            <a:r>
              <a:rPr lang="de-DE" sz="1400" i="1" dirty="0" smtClean="0"/>
              <a:t> </a:t>
            </a:r>
            <a:r>
              <a:rPr lang="de-DE" sz="1400" i="1" dirty="0"/>
              <a:t>7-8 </a:t>
            </a:r>
            <a:r>
              <a:rPr lang="de-DE" sz="1400" i="1" dirty="0" smtClean="0"/>
              <a:t>€/</a:t>
            </a:r>
            <a:r>
              <a:rPr lang="de-DE" sz="1400" i="1" dirty="0" err="1" smtClean="0"/>
              <a:t>mq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lordo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incluso</a:t>
            </a:r>
            <a:r>
              <a:rPr lang="de-DE" sz="1400" i="1" dirty="0" smtClean="0"/>
              <a:t> </a:t>
            </a:r>
            <a:r>
              <a:rPr lang="de-DE" sz="1400" i="1" dirty="0"/>
              <a:t>	</a:t>
            </a:r>
            <a:r>
              <a:rPr lang="de-DE" sz="1400" i="1" dirty="0" err="1" smtClean="0"/>
              <a:t>riscaldamento</a:t>
            </a:r>
            <a:r>
              <a:rPr lang="de-DE" sz="1400" i="1" dirty="0" smtClean="0"/>
              <a:t>)</a:t>
            </a:r>
          </a:p>
          <a:p>
            <a:pPr marL="0" indent="0">
              <a:buNone/>
            </a:pPr>
            <a:r>
              <a:rPr lang="de-DE" sz="1400" i="1" dirty="0" smtClean="0"/>
              <a:t>______________________________________________________________________________________</a:t>
            </a:r>
            <a:endParaRPr lang="de-DE" sz="1400" i="1" dirty="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r>
              <a:rPr lang="de-DE" sz="1400" smtClean="0"/>
              <a:t>Summe</a:t>
            </a:r>
            <a:r>
              <a:rPr lang="de-DE" sz="1400" dirty="0" smtClean="0"/>
              <a:t>: ca. 1.000 Wohnungen vergeben die jeweiligen Wohnsitzgemeinden an leistbaren Wohnraum </a:t>
            </a:r>
          </a:p>
          <a:p>
            <a:pPr marL="0" indent="0">
              <a:buNone/>
            </a:pPr>
            <a:r>
              <a:rPr lang="de-DE" sz="1400" i="1" dirty="0" smtClean="0"/>
              <a:t>In totale i </a:t>
            </a:r>
            <a:r>
              <a:rPr lang="de-DE" sz="1400" i="1" dirty="0" err="1" smtClean="0"/>
              <a:t>rispettivi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comuni</a:t>
            </a:r>
            <a:r>
              <a:rPr lang="de-DE" sz="1400" i="1" dirty="0" smtClean="0"/>
              <a:t> di </a:t>
            </a:r>
            <a:r>
              <a:rPr lang="de-DE" sz="1400" i="1" dirty="0" err="1" smtClean="0"/>
              <a:t>residenza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assegnano</a:t>
            </a:r>
            <a:r>
              <a:rPr lang="de-DE" sz="1400" i="1" dirty="0" smtClean="0"/>
              <a:t> circa 1000 </a:t>
            </a:r>
            <a:r>
              <a:rPr lang="de-DE" sz="1400" i="1" dirty="0" err="1" smtClean="0"/>
              <a:t>alloggi</a:t>
            </a:r>
            <a:r>
              <a:rPr lang="de-DE" sz="1400" i="1" dirty="0" smtClean="0"/>
              <a:t> ad </a:t>
            </a:r>
            <a:r>
              <a:rPr lang="de-DE" sz="1400" i="1" dirty="0" err="1" smtClean="0"/>
              <a:t>affitti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sostenibili</a:t>
            </a:r>
            <a:r>
              <a:rPr lang="de-DE" sz="1400" i="1" dirty="0" smtClean="0"/>
              <a:t>.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89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6864" cy="6872118"/>
          </a:xfrm>
        </p:spPr>
        <p:txBody>
          <a:bodyPr/>
          <a:lstStyle/>
          <a:p>
            <a:pPr lvl="0" algn="l">
              <a:tabLst>
                <a:tab pos="444500" algn="l"/>
              </a:tabLst>
            </a:pPr>
            <a:r>
              <a:rPr lang="de-DE" sz="2600" b="1" dirty="0"/>
              <a:t>A) Warum brauchen wir einen </a:t>
            </a:r>
            <a:r>
              <a:rPr lang="de-DE" sz="2600" b="1" dirty="0" smtClean="0"/>
              <a:t/>
            </a:r>
            <a:br>
              <a:rPr lang="de-DE" sz="2600" b="1" dirty="0" smtClean="0"/>
            </a:br>
            <a:r>
              <a:rPr lang="de-DE" sz="2600" b="1" dirty="0"/>
              <a:t> </a:t>
            </a:r>
            <a:r>
              <a:rPr lang="de-DE" sz="2600" b="1" dirty="0" smtClean="0"/>
              <a:t>    Non-Profit-Mietwohnbau </a:t>
            </a:r>
            <a:r>
              <a:rPr lang="de-DE" sz="2600" b="1" dirty="0"/>
              <a:t>in Europa</a:t>
            </a:r>
            <a:r>
              <a:rPr lang="de-DE" sz="2600" b="1" dirty="0" smtClean="0"/>
              <a:t>?</a:t>
            </a:r>
            <a:br>
              <a:rPr lang="de-DE" sz="2600" b="1" dirty="0" smtClean="0"/>
            </a:br>
            <a:r>
              <a:rPr lang="de-DE" sz="2600" b="1" dirty="0" smtClean="0"/>
              <a:t>     </a:t>
            </a:r>
            <a:r>
              <a:rPr lang="de-DE" sz="2600" i="1" dirty="0" err="1"/>
              <a:t>Perchè</a:t>
            </a:r>
            <a:r>
              <a:rPr lang="de-DE" sz="2600" i="1" dirty="0"/>
              <a:t> </a:t>
            </a:r>
            <a:r>
              <a:rPr lang="de-DE" sz="2600" i="1" dirty="0" err="1" smtClean="0"/>
              <a:t>l‘Europa</a:t>
            </a:r>
            <a:r>
              <a:rPr lang="de-DE" sz="2600" i="1" dirty="0" smtClean="0"/>
              <a:t> ha </a:t>
            </a:r>
            <a:r>
              <a:rPr lang="de-DE" sz="2600" i="1" dirty="0" err="1" smtClean="0"/>
              <a:t>bisogno</a:t>
            </a:r>
            <a:r>
              <a:rPr lang="de-DE" sz="2600" i="1" dirty="0" smtClean="0"/>
              <a:t> di </a:t>
            </a:r>
            <a:r>
              <a:rPr lang="de-DE" sz="2600" i="1" dirty="0" err="1" smtClean="0"/>
              <a:t>alloggi</a:t>
            </a:r>
            <a:r>
              <a:rPr lang="de-DE" sz="2600" i="1" dirty="0" smtClean="0"/>
              <a:t>  in </a:t>
            </a:r>
            <a:r>
              <a:rPr lang="de-DE" sz="2600" i="1" dirty="0" err="1" smtClean="0"/>
              <a:t>affitto</a:t>
            </a:r>
            <a:r>
              <a:rPr lang="de-DE" sz="2600" i="1" dirty="0" smtClean="0"/>
              <a:t> </a:t>
            </a:r>
            <a:br>
              <a:rPr lang="de-DE" sz="2600" i="1" dirty="0" smtClean="0"/>
            </a:br>
            <a:r>
              <a:rPr lang="de-DE" sz="2600" i="1" dirty="0"/>
              <a:t> </a:t>
            </a:r>
            <a:r>
              <a:rPr lang="de-DE" sz="2600" i="1" dirty="0" smtClean="0"/>
              <a:t>    „non </a:t>
            </a:r>
            <a:r>
              <a:rPr lang="de-DE" sz="2600" i="1" dirty="0" err="1" smtClean="0"/>
              <a:t>profit</a:t>
            </a:r>
            <a:r>
              <a:rPr lang="de-DE" sz="2600" i="1" dirty="0" smtClean="0"/>
              <a:t>“?</a:t>
            </a:r>
            <a:r>
              <a:rPr lang="de-DE" sz="1800" i="1" dirty="0"/>
              <a:t/>
            </a:r>
            <a:br>
              <a:rPr lang="de-DE" sz="1800" i="1" dirty="0"/>
            </a:br>
            <a:r>
              <a:rPr lang="de-DE" sz="1800" dirty="0"/>
              <a:t>	</a:t>
            </a:r>
            <a:br>
              <a:rPr lang="de-DE" sz="1800" dirty="0"/>
            </a:br>
            <a:r>
              <a:rPr lang="de-DE" sz="1400" dirty="0" smtClean="0"/>
              <a:t>•	Armutsbekämpfung – </a:t>
            </a:r>
            <a:r>
              <a:rPr lang="de-DE" sz="1400" i="1" dirty="0" err="1" smtClean="0"/>
              <a:t>lotta</a:t>
            </a:r>
            <a:r>
              <a:rPr lang="de-DE" sz="1400" i="1" dirty="0" smtClean="0"/>
              <a:t> alla </a:t>
            </a:r>
            <a:r>
              <a:rPr lang="de-DE" sz="1400" i="1" dirty="0" err="1" smtClean="0"/>
              <a:t>povertà</a:t>
            </a:r>
            <a:r>
              <a:rPr lang="de-DE" sz="1400" i="1" dirty="0"/>
              <a:t/>
            </a:r>
            <a:br>
              <a:rPr lang="de-DE" sz="1400" i="1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•	</a:t>
            </a:r>
            <a:r>
              <a:rPr lang="de-DE" sz="1400" dirty="0" smtClean="0"/>
              <a:t>Familienpolitik – </a:t>
            </a:r>
            <a:r>
              <a:rPr lang="de-DE" sz="1400" i="1" dirty="0" err="1" smtClean="0"/>
              <a:t>politica</a:t>
            </a:r>
            <a:r>
              <a:rPr lang="de-DE" sz="1400" i="1" dirty="0" smtClean="0"/>
              <a:t> della </a:t>
            </a:r>
            <a:r>
              <a:rPr lang="de-DE" sz="1400" i="1" dirty="0" err="1" smtClean="0"/>
              <a:t>famiglia</a:t>
            </a:r>
            <a:r>
              <a:rPr lang="de-DE" sz="1400" b="1" i="1" dirty="0" smtClean="0"/>
              <a:t/>
            </a:r>
            <a:br>
              <a:rPr lang="de-DE" sz="1400" b="1" i="1" dirty="0" smtClean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•	Arbeitsplatzpolitik mit hoher inländischer </a:t>
            </a:r>
            <a:r>
              <a:rPr lang="de-DE" sz="1400" dirty="0" smtClean="0"/>
              <a:t>Wertschöpfung  </a:t>
            </a:r>
            <a:br>
              <a:rPr lang="de-DE" sz="1400" dirty="0" smtClean="0"/>
            </a:br>
            <a:r>
              <a:rPr lang="de-DE" sz="1400" dirty="0" smtClean="0"/>
              <a:t>       	</a:t>
            </a:r>
            <a:r>
              <a:rPr lang="de-DE" sz="1400" b="1" dirty="0" smtClean="0"/>
              <a:t> </a:t>
            </a:r>
            <a:r>
              <a:rPr lang="de-DE" sz="1400" i="1" dirty="0" err="1"/>
              <a:t>politica</a:t>
            </a:r>
            <a:r>
              <a:rPr lang="de-DE" sz="1400" i="1" dirty="0"/>
              <a:t> </a:t>
            </a:r>
            <a:r>
              <a:rPr lang="de-DE" sz="1400" i="1" dirty="0" err="1"/>
              <a:t>dell‘occupazione</a:t>
            </a:r>
            <a:r>
              <a:rPr lang="de-DE" sz="1400" i="1" dirty="0"/>
              <a:t> </a:t>
            </a:r>
            <a:r>
              <a:rPr lang="de-DE" sz="1400" i="1" dirty="0" err="1"/>
              <a:t>con</a:t>
            </a:r>
            <a:r>
              <a:rPr lang="de-DE" sz="1400" i="1" dirty="0"/>
              <a:t> </a:t>
            </a:r>
            <a:r>
              <a:rPr lang="de-DE" sz="1400" i="1" dirty="0" err="1"/>
              <a:t>elevato</a:t>
            </a:r>
            <a:r>
              <a:rPr lang="de-DE" sz="1400" i="1" dirty="0"/>
              <a:t> </a:t>
            </a:r>
            <a:r>
              <a:rPr lang="de-DE" sz="1400" i="1" dirty="0" err="1"/>
              <a:t>valore</a:t>
            </a:r>
            <a:r>
              <a:rPr lang="de-DE" sz="1400" i="1" dirty="0"/>
              <a:t> </a:t>
            </a:r>
            <a:r>
              <a:rPr lang="de-DE" sz="1400" i="1" dirty="0" err="1"/>
              <a:t>aggiunto</a:t>
            </a:r>
            <a:r>
              <a:rPr lang="de-DE" sz="1400" i="1" dirty="0"/>
              <a:t> </a:t>
            </a:r>
            <a:r>
              <a:rPr lang="de-DE" sz="1400" i="1" dirty="0" err="1"/>
              <a:t>locale</a:t>
            </a:r>
            <a:r>
              <a:rPr lang="de-DE" sz="1400" i="1" dirty="0"/>
              <a:t/>
            </a:r>
            <a:br>
              <a:rPr lang="de-DE" sz="1400" i="1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•	Mittelstandspolitik – Durchmischung und keine einseitige </a:t>
            </a:r>
            <a:r>
              <a:rPr lang="de-DE" sz="1400" dirty="0" smtClean="0"/>
              <a:t>Besiedlung</a:t>
            </a:r>
            <a:br>
              <a:rPr lang="de-DE" sz="1400" dirty="0" smtClean="0"/>
            </a:br>
            <a:r>
              <a:rPr lang="de-DE" sz="1400" dirty="0"/>
              <a:t>	</a:t>
            </a:r>
            <a:r>
              <a:rPr lang="de-DE" sz="1400" i="1" dirty="0" err="1" smtClean="0"/>
              <a:t>Politica</a:t>
            </a:r>
            <a:r>
              <a:rPr lang="de-DE" sz="1400" i="1" dirty="0" smtClean="0"/>
              <a:t> del </a:t>
            </a:r>
            <a:r>
              <a:rPr lang="de-DE" sz="1400" i="1" dirty="0" err="1" smtClean="0"/>
              <a:t>ceto</a:t>
            </a:r>
            <a:r>
              <a:rPr lang="de-DE" sz="1400" i="1" dirty="0" smtClean="0"/>
              <a:t> medio – </a:t>
            </a:r>
            <a:r>
              <a:rPr lang="de-DE" sz="1400" i="1" dirty="0" err="1"/>
              <a:t>popolamento</a:t>
            </a:r>
            <a:r>
              <a:rPr lang="de-DE" sz="1400" i="1" dirty="0"/>
              <a:t> </a:t>
            </a:r>
            <a:r>
              <a:rPr lang="de-DE" sz="1400" i="1" dirty="0" err="1"/>
              <a:t>trasversale</a:t>
            </a:r>
            <a:r>
              <a:rPr lang="de-DE" sz="1400" i="1" dirty="0"/>
              <a:t> e non </a:t>
            </a:r>
            <a:r>
              <a:rPr lang="de-DE" sz="1400" i="1" dirty="0" err="1"/>
              <a:t>monostrato</a:t>
            </a:r>
            <a:r>
              <a:rPr lang="de-DE" sz="1400" i="1" dirty="0"/>
              <a:t/>
            </a:r>
            <a:br>
              <a:rPr lang="de-DE" sz="1400" i="1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•	Non-Profit-Organisatoren </a:t>
            </a:r>
            <a:r>
              <a:rPr lang="de-DE" sz="1400" dirty="0" smtClean="0"/>
              <a:t>mit/unter </a:t>
            </a:r>
            <a:r>
              <a:rPr lang="de-DE" sz="1400" dirty="0"/>
              <a:t>der Aufsicht der öffentlichen </a:t>
            </a:r>
            <a:r>
              <a:rPr lang="de-DE" sz="1400" dirty="0" smtClean="0"/>
              <a:t>Hände</a:t>
            </a:r>
            <a:br>
              <a:rPr lang="de-DE" sz="1400" dirty="0" smtClean="0"/>
            </a:br>
            <a:r>
              <a:rPr lang="de-DE" sz="1400" dirty="0"/>
              <a:t>	</a:t>
            </a:r>
            <a:r>
              <a:rPr lang="de-DE" sz="1400" i="1" dirty="0" err="1" smtClean="0"/>
              <a:t>Organizzatori</a:t>
            </a:r>
            <a:r>
              <a:rPr lang="de-DE" sz="1400" i="1" dirty="0" smtClean="0"/>
              <a:t> „non </a:t>
            </a:r>
            <a:r>
              <a:rPr lang="de-DE" sz="1400" i="1" dirty="0" err="1" smtClean="0"/>
              <a:t>profit</a:t>
            </a:r>
            <a:r>
              <a:rPr lang="de-DE" sz="1400" i="1" dirty="0" smtClean="0"/>
              <a:t>“ </a:t>
            </a:r>
            <a:r>
              <a:rPr lang="de-DE" sz="1400" i="1" dirty="0" err="1" smtClean="0"/>
              <a:t>con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vigilanza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pubblica</a:t>
            </a:r>
            <a:r>
              <a:rPr lang="de-DE" sz="1400" i="1" dirty="0" smtClean="0"/>
              <a:t> (</a:t>
            </a:r>
            <a:r>
              <a:rPr lang="de-DE" sz="1400" i="1" dirty="0" err="1" smtClean="0"/>
              <a:t>mano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pubblica</a:t>
            </a:r>
            <a:r>
              <a:rPr lang="de-DE" sz="1400" i="1" dirty="0" smtClean="0"/>
              <a:t>)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/>
              <a:t>	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•	Vergabe durch die Gemeinden trägt zur Stabilisierung der Gesellschaft </a:t>
            </a:r>
            <a:r>
              <a:rPr lang="de-DE" sz="1400" dirty="0" smtClean="0"/>
              <a:t>bei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>	</a:t>
            </a:r>
            <a:r>
              <a:rPr lang="de-DE" sz="1400" i="1" dirty="0" err="1" smtClean="0"/>
              <a:t>Assegnazione</a:t>
            </a:r>
            <a:r>
              <a:rPr lang="de-DE" sz="1400" i="1" dirty="0" smtClean="0"/>
              <a:t> da </a:t>
            </a:r>
            <a:r>
              <a:rPr lang="de-DE" sz="1400" i="1" dirty="0" err="1" smtClean="0"/>
              <a:t>parte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comuni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contribuisce</a:t>
            </a:r>
            <a:r>
              <a:rPr lang="de-DE" sz="1400" i="1" dirty="0" smtClean="0"/>
              <a:t> alla </a:t>
            </a:r>
            <a:r>
              <a:rPr lang="de-DE" sz="1400" i="1" dirty="0" err="1" smtClean="0"/>
              <a:t>stabilità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sociale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18512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60648"/>
            <a:ext cx="784887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600" b="1" dirty="0" smtClean="0"/>
          </a:p>
          <a:p>
            <a:pPr marL="0" indent="0">
              <a:buNone/>
            </a:pPr>
            <a:r>
              <a:rPr lang="de-DE" sz="2600" b="1" dirty="0" smtClean="0"/>
              <a:t>B) Österreichisches  Wohnungsgemeinnützigkeitsgesetz</a:t>
            </a:r>
          </a:p>
          <a:p>
            <a:pPr marL="0" indent="0">
              <a:buNone/>
            </a:pPr>
            <a:r>
              <a:rPr lang="de-DE" sz="2600" b="1" dirty="0" smtClean="0"/>
              <a:t>     </a:t>
            </a:r>
            <a:r>
              <a:rPr lang="de-DE" sz="2600" i="1" dirty="0" err="1" smtClean="0"/>
              <a:t>Legge</a:t>
            </a:r>
            <a:r>
              <a:rPr lang="de-DE" sz="2600" i="1" dirty="0" smtClean="0"/>
              <a:t> </a:t>
            </a:r>
            <a:r>
              <a:rPr lang="de-DE" sz="2600" i="1" dirty="0" err="1" smtClean="0"/>
              <a:t>austriaca</a:t>
            </a:r>
            <a:r>
              <a:rPr lang="de-DE" sz="2600" i="1" dirty="0" smtClean="0"/>
              <a:t> </a:t>
            </a:r>
            <a:r>
              <a:rPr lang="de-DE" sz="2600" i="1" dirty="0" err="1" smtClean="0"/>
              <a:t>sull‘edilizia</a:t>
            </a:r>
            <a:r>
              <a:rPr lang="de-DE" sz="2600" i="1" dirty="0" smtClean="0"/>
              <a:t> di </a:t>
            </a:r>
            <a:r>
              <a:rPr lang="de-DE" sz="2600" i="1" dirty="0" err="1" smtClean="0"/>
              <a:t>pubblica</a:t>
            </a:r>
            <a:r>
              <a:rPr lang="de-DE" sz="2600" i="1" dirty="0"/>
              <a:t> </a:t>
            </a:r>
            <a:r>
              <a:rPr lang="de-DE" sz="2600" i="1" dirty="0" err="1" smtClean="0"/>
              <a:t>utilità</a:t>
            </a:r>
            <a:endParaRPr lang="de-DE" sz="2600" i="1" dirty="0" smtClean="0"/>
          </a:p>
          <a:p>
            <a:pPr marL="0" indent="0">
              <a:buNone/>
            </a:pPr>
            <a:endParaRPr lang="de-DE" sz="2600" b="1" u="sng" dirty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400" dirty="0" smtClean="0"/>
              <a:t>Die 200 österreichischen gemeinnützigen Wohnbauträger arbeiten wie in einer Stiftung (nur geringe Gewinnausschüttung) </a:t>
            </a:r>
          </a:p>
          <a:p>
            <a:pPr marL="0" indent="0">
              <a:buNone/>
            </a:pPr>
            <a:r>
              <a:rPr lang="de-DE" sz="1400" i="1" dirty="0" smtClean="0"/>
              <a:t>         I 200 </a:t>
            </a:r>
            <a:r>
              <a:rPr lang="de-DE" sz="1400" i="1" dirty="0" err="1" smtClean="0"/>
              <a:t>costruttori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edili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austriaci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che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operano</a:t>
            </a:r>
            <a:r>
              <a:rPr lang="de-DE" sz="1400" i="1" dirty="0" smtClean="0"/>
              <a:t> per la </a:t>
            </a:r>
            <a:r>
              <a:rPr lang="de-DE" sz="1400" i="1" dirty="0" err="1" smtClean="0"/>
              <a:t>pubblica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utilità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lavorano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come</a:t>
            </a:r>
            <a:r>
              <a:rPr lang="de-DE" sz="1400" i="1" dirty="0" smtClean="0"/>
              <a:t> in </a:t>
            </a:r>
            <a:r>
              <a:rPr lang="de-DE" sz="1400" i="1" dirty="0" err="1" smtClean="0"/>
              <a:t>una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fondazione</a:t>
            </a:r>
            <a:endParaRPr lang="de-DE" sz="1400" i="1" dirty="0" smtClean="0"/>
          </a:p>
          <a:p>
            <a:pPr marL="0" indent="0">
              <a:buNone/>
            </a:pPr>
            <a:r>
              <a:rPr lang="de-DE" sz="1400" i="1" dirty="0" smtClean="0"/>
              <a:t>         (</a:t>
            </a:r>
            <a:r>
              <a:rPr lang="de-DE" sz="1400" i="1" dirty="0" err="1" smtClean="0"/>
              <a:t>ripartizione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degli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utili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minima</a:t>
            </a:r>
            <a:r>
              <a:rPr lang="de-DE" sz="1400" i="1" dirty="0" smtClean="0"/>
              <a:t>)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1400" dirty="0" smtClean="0"/>
              <a:t>Körperschaftssteuerbefreiung mit </a:t>
            </a:r>
            <a:r>
              <a:rPr lang="de-DE" sz="1400" dirty="0"/>
              <a:t>P</a:t>
            </a:r>
            <a:r>
              <a:rPr lang="de-DE" sz="1400" dirty="0" smtClean="0"/>
              <a:t>flicht zum sozialen Wohnbau</a:t>
            </a:r>
          </a:p>
          <a:p>
            <a:pPr marL="0" indent="0">
              <a:buNone/>
            </a:pPr>
            <a:r>
              <a:rPr lang="de-DE" sz="1400" i="1" dirty="0" smtClean="0"/>
              <a:t>         </a:t>
            </a:r>
            <a:r>
              <a:rPr lang="de-DE" sz="1400" i="1" dirty="0" err="1" smtClean="0"/>
              <a:t>L‘Ente</a:t>
            </a:r>
            <a:r>
              <a:rPr lang="de-DE" sz="1400" i="1" dirty="0" smtClean="0"/>
              <a:t> è </a:t>
            </a:r>
            <a:r>
              <a:rPr lang="de-DE" sz="1400" i="1" dirty="0" err="1" smtClean="0"/>
              <a:t>esente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dal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pagamento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dall</a:t>
            </a:r>
            <a:r>
              <a:rPr lang="de-DE" sz="1400" i="1" dirty="0" smtClean="0"/>
              <a:t>‘ </a:t>
            </a:r>
            <a:r>
              <a:rPr lang="de-DE" sz="1400" i="1" dirty="0" err="1" smtClean="0"/>
              <a:t>imposta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sulle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imprese</a:t>
            </a:r>
            <a:r>
              <a:rPr lang="de-DE" sz="1400" i="1" dirty="0" smtClean="0"/>
              <a:t>,  </a:t>
            </a:r>
            <a:r>
              <a:rPr lang="de-DE" sz="1400" i="1" dirty="0" err="1" smtClean="0"/>
              <a:t>ma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vincolato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all‘edilizia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sociale</a:t>
            </a:r>
            <a:r>
              <a:rPr lang="de-DE" sz="1400" i="1" dirty="0" smtClean="0"/>
              <a:t> 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1400" dirty="0" smtClean="0"/>
              <a:t>Dadurch Eigenkapitalstärke, weil alle Gewinne in der Firma bleiben</a:t>
            </a:r>
          </a:p>
          <a:p>
            <a:pPr marL="0" indent="0">
              <a:buNone/>
            </a:pPr>
            <a:r>
              <a:rPr lang="de-DE" sz="1400" i="1" dirty="0" smtClean="0"/>
              <a:t>         Ne </a:t>
            </a:r>
            <a:r>
              <a:rPr lang="de-DE" sz="1400" i="1" dirty="0" err="1" smtClean="0"/>
              <a:t>consegue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un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rafforzamento</a:t>
            </a:r>
            <a:r>
              <a:rPr lang="de-DE" sz="1400" i="1" dirty="0" smtClean="0"/>
              <a:t>  del  </a:t>
            </a:r>
            <a:r>
              <a:rPr lang="de-DE" sz="1400" i="1" dirty="0" err="1" smtClean="0"/>
              <a:t>capitale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proprio</a:t>
            </a:r>
            <a:r>
              <a:rPr lang="de-DE" sz="1400" i="1" dirty="0" smtClean="0"/>
              <a:t> dato </a:t>
            </a:r>
            <a:r>
              <a:rPr lang="de-DE" sz="1400" i="1" dirty="0" err="1" smtClean="0"/>
              <a:t>che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gli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utili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restano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nell‘azienda</a:t>
            </a:r>
            <a:endParaRPr lang="de-DE" sz="1400" i="1" dirty="0" smtClean="0"/>
          </a:p>
          <a:p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lvl="0" algn="l"/>
            <a:r>
              <a:rPr lang="de-DE" sz="2800" dirty="0">
                <a:solidFill>
                  <a:prstClr val="black"/>
                </a:solidFill>
              </a:rPr>
              <a:t>C)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sz="2800" dirty="0">
                <a:solidFill>
                  <a:prstClr val="black"/>
                </a:solidFill>
              </a:rPr>
              <a:t>Wohnbauförderung Tirol 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b="1" dirty="0" smtClean="0">
                <a:solidFill>
                  <a:prstClr val="black"/>
                </a:solidFill>
              </a:rPr>
              <a:t/>
            </a:r>
            <a:br>
              <a:rPr lang="de-DE" sz="2800" b="1" dirty="0" smtClean="0">
                <a:solidFill>
                  <a:prstClr val="black"/>
                </a:solidFill>
              </a:rPr>
            </a:br>
            <a:r>
              <a:rPr lang="de-DE" sz="2800" b="1" dirty="0" smtClean="0">
                <a:solidFill>
                  <a:prstClr val="black"/>
                </a:solidFill>
              </a:rPr>
              <a:t>      </a:t>
            </a:r>
            <a:r>
              <a:rPr lang="de-DE" sz="2800" i="1" dirty="0" err="1" smtClean="0">
                <a:solidFill>
                  <a:prstClr val="black"/>
                </a:solidFill>
              </a:rPr>
              <a:t>Agevolazione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i="1" dirty="0" err="1" smtClean="0">
                <a:solidFill>
                  <a:prstClr val="black"/>
                </a:solidFill>
              </a:rPr>
              <a:t>Edilizia</a:t>
            </a:r>
            <a:r>
              <a:rPr lang="de-DE" sz="2800" i="1" dirty="0" smtClean="0">
                <a:solidFill>
                  <a:prstClr val="black"/>
                </a:solidFill>
              </a:rPr>
              <a:t> in </a:t>
            </a:r>
            <a:r>
              <a:rPr lang="de-DE" sz="2800" i="1" dirty="0" err="1" smtClean="0">
                <a:solidFill>
                  <a:prstClr val="black"/>
                </a:solidFill>
              </a:rPr>
              <a:t>Tirolo</a:t>
            </a:r>
            <a:endParaRPr lang="de-DE" sz="28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400" dirty="0" smtClean="0">
                <a:solidFill>
                  <a:prstClr val="black"/>
                </a:solidFill>
              </a:rPr>
              <a:t>Jährliches </a:t>
            </a:r>
            <a:r>
              <a:rPr lang="de-DE" sz="1400" dirty="0">
                <a:solidFill>
                  <a:prstClr val="black"/>
                </a:solidFill>
              </a:rPr>
              <a:t>Budget € 250-300 Mio. daraus </a:t>
            </a:r>
            <a:r>
              <a:rPr lang="de-DE" sz="1400" dirty="0" smtClean="0">
                <a:solidFill>
                  <a:prstClr val="black"/>
                </a:solidFill>
              </a:rPr>
              <a:t>wird </a:t>
            </a:r>
            <a:r>
              <a:rPr lang="de-DE" sz="1400" dirty="0">
                <a:solidFill>
                  <a:prstClr val="black"/>
                </a:solidFill>
              </a:rPr>
              <a:t>gezahlt</a:t>
            </a:r>
            <a:r>
              <a:rPr lang="de-DE" sz="1400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r>
              <a:rPr lang="de-DE" sz="1400" i="1" dirty="0" smtClean="0">
                <a:solidFill>
                  <a:prstClr val="black"/>
                </a:solidFill>
              </a:rPr>
              <a:t>Budget </a:t>
            </a:r>
            <a:r>
              <a:rPr lang="de-DE" sz="1400" i="1" dirty="0" err="1" smtClean="0">
                <a:solidFill>
                  <a:prstClr val="black"/>
                </a:solidFill>
              </a:rPr>
              <a:t>annuale</a:t>
            </a:r>
            <a:r>
              <a:rPr lang="de-DE" sz="1400" i="1" dirty="0" smtClean="0">
                <a:solidFill>
                  <a:prstClr val="black"/>
                </a:solidFill>
              </a:rPr>
              <a:t>  </a:t>
            </a:r>
            <a:r>
              <a:rPr lang="de-DE" sz="1400" i="1" dirty="0">
                <a:solidFill>
                  <a:prstClr val="black"/>
                </a:solidFill>
              </a:rPr>
              <a:t>250-300 </a:t>
            </a:r>
            <a:r>
              <a:rPr lang="de-DE" sz="1400" i="1" dirty="0" err="1" smtClean="0">
                <a:solidFill>
                  <a:prstClr val="black"/>
                </a:solidFill>
              </a:rPr>
              <a:t>milioni</a:t>
            </a:r>
            <a:r>
              <a:rPr lang="de-DE" sz="1400" i="1" dirty="0" smtClean="0">
                <a:solidFill>
                  <a:prstClr val="black"/>
                </a:solidFill>
              </a:rPr>
              <a:t> di € </a:t>
            </a:r>
            <a:r>
              <a:rPr lang="de-DE" sz="1400" i="1" dirty="0" err="1" smtClean="0">
                <a:solidFill>
                  <a:prstClr val="black"/>
                </a:solidFill>
              </a:rPr>
              <a:t>con</a:t>
            </a:r>
            <a:r>
              <a:rPr lang="de-DE" sz="1400" i="1" dirty="0" smtClean="0">
                <a:solidFill>
                  <a:prstClr val="black"/>
                </a:solidFill>
              </a:rPr>
              <a:t> i </a:t>
            </a:r>
            <a:r>
              <a:rPr lang="de-DE" sz="1400" i="1" dirty="0" err="1" smtClean="0">
                <a:solidFill>
                  <a:prstClr val="black"/>
                </a:solidFill>
              </a:rPr>
              <a:t>quali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vengono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finanziati</a:t>
            </a:r>
            <a:r>
              <a:rPr lang="de-DE" sz="1400" dirty="0" smtClean="0">
                <a:solidFill>
                  <a:prstClr val="black"/>
                </a:solidFill>
              </a:rPr>
              <a:t>:</a:t>
            </a:r>
            <a:endParaRPr lang="de-DE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400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Wohnbauförderungsdarlehen auf 34 </a:t>
            </a:r>
            <a:r>
              <a:rPr lang="de-DE" sz="1400" dirty="0" smtClean="0">
                <a:solidFill>
                  <a:prstClr val="black"/>
                </a:solidFill>
              </a:rPr>
              <a:t>Jahre</a:t>
            </a:r>
          </a:p>
          <a:p>
            <a:pPr marL="0" lvl="0" indent="0">
              <a:buNone/>
            </a:pPr>
            <a:r>
              <a:rPr lang="de-DE" sz="1400" i="1" dirty="0" smtClean="0">
                <a:solidFill>
                  <a:prstClr val="black"/>
                </a:solidFill>
              </a:rPr>
              <a:t>         </a:t>
            </a:r>
            <a:r>
              <a:rPr lang="de-DE" sz="1400" i="1" dirty="0" err="1" smtClean="0">
                <a:solidFill>
                  <a:prstClr val="black"/>
                </a:solidFill>
              </a:rPr>
              <a:t>Mutui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edilizi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con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durata</a:t>
            </a:r>
            <a:r>
              <a:rPr lang="de-DE" sz="1400" i="1" dirty="0" smtClean="0">
                <a:solidFill>
                  <a:prstClr val="black"/>
                </a:solidFill>
              </a:rPr>
              <a:t>  34 </a:t>
            </a:r>
            <a:r>
              <a:rPr lang="de-DE" sz="1400" i="1" dirty="0" err="1" smtClean="0">
                <a:solidFill>
                  <a:prstClr val="black"/>
                </a:solidFill>
              </a:rPr>
              <a:t>anni</a:t>
            </a:r>
            <a:endParaRPr lang="de-DE" sz="1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400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Wohnungssanierungsdarlehen bzw. </a:t>
            </a:r>
            <a:r>
              <a:rPr lang="de-DE" sz="1400" dirty="0" smtClean="0">
                <a:solidFill>
                  <a:prstClr val="black"/>
                </a:solidFill>
              </a:rPr>
              <a:t>Zuschüsse</a:t>
            </a:r>
          </a:p>
          <a:p>
            <a:pPr marL="0" lvl="0" indent="0">
              <a:buNone/>
            </a:pPr>
            <a:r>
              <a:rPr lang="de-DE" sz="1400" i="1" dirty="0" smtClean="0">
                <a:solidFill>
                  <a:prstClr val="black"/>
                </a:solidFill>
              </a:rPr>
              <a:t>         </a:t>
            </a:r>
            <a:r>
              <a:rPr lang="de-DE" sz="1400" i="1" dirty="0" err="1" smtClean="0">
                <a:solidFill>
                  <a:prstClr val="black"/>
                </a:solidFill>
              </a:rPr>
              <a:t>Mutui</a:t>
            </a:r>
            <a:r>
              <a:rPr lang="de-DE" sz="1400" i="1" dirty="0" smtClean="0">
                <a:solidFill>
                  <a:prstClr val="black"/>
                </a:solidFill>
              </a:rPr>
              <a:t> per </a:t>
            </a:r>
            <a:r>
              <a:rPr lang="de-DE" sz="1400" i="1" dirty="0" err="1" smtClean="0">
                <a:solidFill>
                  <a:prstClr val="black"/>
                </a:solidFill>
              </a:rPr>
              <a:t>il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risanamento</a:t>
            </a:r>
            <a:r>
              <a:rPr lang="de-DE" sz="1400" i="1" dirty="0" smtClean="0">
                <a:solidFill>
                  <a:prstClr val="black"/>
                </a:solidFill>
              </a:rPr>
              <a:t> di </a:t>
            </a:r>
            <a:r>
              <a:rPr lang="de-DE" sz="1400" i="1" dirty="0" err="1" smtClean="0">
                <a:solidFill>
                  <a:prstClr val="black"/>
                </a:solidFill>
              </a:rPr>
              <a:t>alloggi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risp</a:t>
            </a:r>
            <a:r>
              <a:rPr lang="de-DE" sz="1400" i="1" dirty="0" smtClean="0">
                <a:solidFill>
                  <a:prstClr val="black"/>
                </a:solidFill>
              </a:rPr>
              <a:t>. </a:t>
            </a:r>
            <a:r>
              <a:rPr lang="de-DE" sz="1400" i="1" dirty="0" err="1" smtClean="0">
                <a:solidFill>
                  <a:prstClr val="black"/>
                </a:solidFill>
              </a:rPr>
              <a:t>contributi</a:t>
            </a:r>
            <a:endParaRPr lang="de-DE" sz="1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400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Annuitätenzuschüsse Neubau und Altbau </a:t>
            </a:r>
            <a:endParaRPr lang="de-DE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400" i="1" dirty="0" smtClean="0">
                <a:solidFill>
                  <a:prstClr val="black"/>
                </a:solidFill>
              </a:rPr>
              <a:t>         </a:t>
            </a:r>
            <a:r>
              <a:rPr lang="de-DE" sz="1400" i="1" dirty="0" err="1" smtClean="0">
                <a:solidFill>
                  <a:prstClr val="black"/>
                </a:solidFill>
              </a:rPr>
              <a:t>Contributi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annuali</a:t>
            </a:r>
            <a:r>
              <a:rPr lang="de-DE" sz="1400" i="1" dirty="0" smtClean="0">
                <a:solidFill>
                  <a:prstClr val="black"/>
                </a:solidFill>
              </a:rPr>
              <a:t> per </a:t>
            </a:r>
            <a:r>
              <a:rPr lang="de-DE" sz="1400" i="1" dirty="0" err="1" smtClean="0">
                <a:solidFill>
                  <a:prstClr val="black"/>
                </a:solidFill>
              </a:rPr>
              <a:t>nuove</a:t>
            </a:r>
            <a:r>
              <a:rPr lang="de-DE" sz="1400" i="1" dirty="0" smtClean="0">
                <a:solidFill>
                  <a:prstClr val="black"/>
                </a:solidFill>
              </a:rPr>
              <a:t>  </a:t>
            </a:r>
            <a:r>
              <a:rPr lang="de-DE" sz="1400" i="1" dirty="0" err="1" smtClean="0">
                <a:solidFill>
                  <a:prstClr val="black"/>
                </a:solidFill>
              </a:rPr>
              <a:t>costruzioni</a:t>
            </a:r>
            <a:r>
              <a:rPr lang="de-DE" sz="1400" i="1" dirty="0" smtClean="0">
                <a:solidFill>
                  <a:prstClr val="black"/>
                </a:solidFill>
              </a:rPr>
              <a:t> e </a:t>
            </a:r>
            <a:r>
              <a:rPr lang="de-DE" sz="1400" i="1" dirty="0" err="1" smtClean="0">
                <a:solidFill>
                  <a:prstClr val="black"/>
                </a:solidFill>
              </a:rPr>
              <a:t>edifici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esistenti</a:t>
            </a:r>
            <a:endParaRPr lang="de-DE" sz="1400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400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Wohnbeihilfen </a:t>
            </a:r>
            <a:endParaRPr lang="de-DE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400" i="1" dirty="0" smtClean="0">
                <a:solidFill>
                  <a:prstClr val="black"/>
                </a:solidFill>
              </a:rPr>
              <a:t>         </a:t>
            </a:r>
            <a:r>
              <a:rPr lang="de-DE" sz="1400" i="1" dirty="0" err="1" smtClean="0">
                <a:solidFill>
                  <a:prstClr val="black"/>
                </a:solidFill>
              </a:rPr>
              <a:t>Sussidio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casa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endParaRPr lang="de-DE" sz="1400" i="1" dirty="0" smtClean="0">
              <a:solidFill>
                <a:prstClr val="black"/>
              </a:solidFill>
            </a:endParaRPr>
          </a:p>
          <a:p>
            <a:pPr lvl="0"/>
            <a:endParaRPr lang="de-DE" sz="14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61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904656"/>
          </a:xfrm>
        </p:spPr>
        <p:txBody>
          <a:bodyPr/>
          <a:lstStyle/>
          <a:p>
            <a:pPr marL="0" lvl="0" indent="0">
              <a:buNone/>
            </a:pPr>
            <a:r>
              <a:rPr lang="de-DE" sz="2200" dirty="0">
                <a:solidFill>
                  <a:prstClr val="black"/>
                </a:solidFill>
              </a:rPr>
              <a:t>D</a:t>
            </a:r>
            <a:r>
              <a:rPr lang="de-DE" sz="2200" dirty="0" smtClean="0">
                <a:solidFill>
                  <a:prstClr val="black"/>
                </a:solidFill>
              </a:rPr>
              <a:t>) </a:t>
            </a:r>
            <a:r>
              <a:rPr lang="de-DE" sz="2800" dirty="0">
                <a:solidFill>
                  <a:prstClr val="black"/>
                </a:solidFill>
              </a:rPr>
              <a:t>Neue Heimat </a:t>
            </a:r>
            <a:r>
              <a:rPr lang="de-DE" sz="2800" dirty="0" smtClean="0">
                <a:solidFill>
                  <a:prstClr val="black"/>
                </a:solidFill>
              </a:rPr>
              <a:t>Tirol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de-DE" sz="2800" b="1" i="1" dirty="0" smtClean="0">
                <a:solidFill>
                  <a:prstClr val="black"/>
                </a:solidFill>
              </a:rPr>
              <a:t>	</a:t>
            </a:r>
            <a:r>
              <a:rPr lang="de-DE" sz="2800" i="1" dirty="0" smtClean="0">
                <a:solidFill>
                  <a:prstClr val="black"/>
                </a:solidFill>
              </a:rPr>
              <a:t>„Neue Heimat Tirol“</a:t>
            </a:r>
          </a:p>
          <a:p>
            <a:pPr marL="0" lvl="0" indent="0">
              <a:buNone/>
            </a:pPr>
            <a:endParaRPr lang="de-DE" sz="2200" i="1" dirty="0" smtClean="0">
              <a:solidFill>
                <a:prstClr val="black"/>
              </a:solidFill>
            </a:endParaRPr>
          </a:p>
          <a:p>
            <a:pPr lvl="0"/>
            <a:r>
              <a:rPr lang="de-DE" sz="1400" dirty="0" smtClean="0">
                <a:solidFill>
                  <a:prstClr val="black"/>
                </a:solidFill>
              </a:rPr>
              <a:t>Gemeinnützige </a:t>
            </a:r>
            <a:r>
              <a:rPr lang="de-DE" sz="1400" dirty="0" err="1" smtClean="0">
                <a:solidFill>
                  <a:prstClr val="black"/>
                </a:solidFill>
              </a:rPr>
              <a:t>WohnungsGmbH</a:t>
            </a:r>
            <a:endParaRPr lang="de-DE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400" i="1" dirty="0" smtClean="0"/>
              <a:t>         </a:t>
            </a:r>
            <a:r>
              <a:rPr lang="de-DE" sz="1400" i="1" dirty="0" err="1" smtClean="0"/>
              <a:t>Società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edile</a:t>
            </a:r>
            <a:r>
              <a:rPr lang="de-DE" sz="1400" i="1" dirty="0" smtClean="0"/>
              <a:t> a </a:t>
            </a:r>
            <a:r>
              <a:rPr lang="de-DE" sz="1400" i="1" dirty="0" err="1" smtClean="0"/>
              <a:t>responsabilità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limitata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che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opera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nell‘interesse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collettivo</a:t>
            </a:r>
            <a:endParaRPr lang="de-DE" sz="1400" i="1" dirty="0" smtClean="0"/>
          </a:p>
          <a:p>
            <a:pPr marL="0" lvl="0" indent="0">
              <a:buNone/>
            </a:pPr>
            <a:endParaRPr lang="de-DE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5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500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Eigentümer Land Tirol und Stadtgemeinde </a:t>
            </a:r>
            <a:r>
              <a:rPr lang="de-DE" sz="1400" dirty="0" smtClean="0">
                <a:solidFill>
                  <a:prstClr val="black"/>
                </a:solidFill>
              </a:rPr>
              <a:t>Innsbruck</a:t>
            </a:r>
          </a:p>
          <a:p>
            <a:pPr marL="0" lvl="0" indent="0">
              <a:buNone/>
            </a:pPr>
            <a:r>
              <a:rPr lang="de-DE" sz="1400" i="1" dirty="0" smtClean="0">
                <a:solidFill>
                  <a:prstClr val="black"/>
                </a:solidFill>
              </a:rPr>
              <a:t>         </a:t>
            </a:r>
            <a:r>
              <a:rPr lang="de-DE" sz="1400" i="1" dirty="0" err="1" smtClean="0">
                <a:solidFill>
                  <a:prstClr val="black"/>
                </a:solidFill>
              </a:rPr>
              <a:t>Proprietari</a:t>
            </a:r>
            <a:r>
              <a:rPr lang="de-DE" sz="1400" i="1" dirty="0" smtClean="0">
                <a:solidFill>
                  <a:prstClr val="black"/>
                </a:solidFill>
              </a:rPr>
              <a:t> Land Tirol e </a:t>
            </a:r>
            <a:r>
              <a:rPr lang="de-DE" sz="1400" i="1" dirty="0" err="1" smtClean="0">
                <a:solidFill>
                  <a:prstClr val="black"/>
                </a:solidFill>
              </a:rPr>
              <a:t>Comune</a:t>
            </a:r>
            <a:r>
              <a:rPr lang="de-DE" sz="1400" i="1" dirty="0" smtClean="0">
                <a:solidFill>
                  <a:prstClr val="black"/>
                </a:solidFill>
              </a:rPr>
              <a:t> di Innsbruck</a:t>
            </a:r>
          </a:p>
          <a:p>
            <a:pPr marL="0" lvl="0" indent="0">
              <a:buNone/>
            </a:pPr>
            <a:endParaRPr lang="de-DE" sz="1400" dirty="0" smtClean="0">
              <a:solidFill>
                <a:prstClr val="black"/>
              </a:solidFill>
            </a:endParaRPr>
          </a:p>
          <a:p>
            <a:pPr lvl="0"/>
            <a:endParaRPr lang="de-DE" sz="600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Neunköpfiger Aufsichtsrat (3 Land, 3 Stadt, 3 Betriebsrat</a:t>
            </a:r>
            <a:r>
              <a:rPr lang="de-DE" sz="14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de-DE" sz="1400" i="1" dirty="0">
                <a:solidFill>
                  <a:prstClr val="black"/>
                </a:solidFill>
              </a:rPr>
              <a:t> </a:t>
            </a:r>
            <a:r>
              <a:rPr lang="de-DE" sz="1400" i="1" dirty="0" smtClean="0">
                <a:solidFill>
                  <a:prstClr val="black"/>
                </a:solidFill>
              </a:rPr>
              <a:t>        </a:t>
            </a:r>
            <a:r>
              <a:rPr lang="de-DE" sz="1400" i="1" dirty="0" err="1" smtClean="0">
                <a:solidFill>
                  <a:prstClr val="black"/>
                </a:solidFill>
              </a:rPr>
              <a:t>Collegio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dei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Sindaci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composto</a:t>
            </a:r>
            <a:r>
              <a:rPr lang="de-DE" sz="1400" i="1" dirty="0" smtClean="0">
                <a:solidFill>
                  <a:prstClr val="black"/>
                </a:solidFill>
              </a:rPr>
              <a:t> da 9 </a:t>
            </a:r>
            <a:r>
              <a:rPr lang="de-DE" sz="1400" i="1" dirty="0" err="1" smtClean="0">
                <a:solidFill>
                  <a:prstClr val="black"/>
                </a:solidFill>
              </a:rPr>
              <a:t>componenti</a:t>
            </a:r>
            <a:r>
              <a:rPr lang="de-DE" sz="1400" i="1" dirty="0" smtClean="0">
                <a:solidFill>
                  <a:prstClr val="black"/>
                </a:solidFill>
              </a:rPr>
              <a:t> (3 </a:t>
            </a:r>
            <a:r>
              <a:rPr lang="de-DE" sz="1400" i="1" dirty="0" err="1" smtClean="0">
                <a:solidFill>
                  <a:prstClr val="black"/>
                </a:solidFill>
              </a:rPr>
              <a:t>Regione</a:t>
            </a:r>
            <a:r>
              <a:rPr lang="de-DE" sz="1400" i="1" dirty="0" smtClean="0">
                <a:solidFill>
                  <a:prstClr val="black"/>
                </a:solidFill>
              </a:rPr>
              <a:t>, 3 </a:t>
            </a:r>
            <a:r>
              <a:rPr lang="de-DE" sz="1400" i="1" dirty="0" err="1" smtClean="0">
                <a:solidFill>
                  <a:prstClr val="black"/>
                </a:solidFill>
              </a:rPr>
              <a:t>Comune</a:t>
            </a:r>
            <a:r>
              <a:rPr lang="de-DE" sz="1400" i="1" dirty="0" smtClean="0">
                <a:solidFill>
                  <a:prstClr val="black"/>
                </a:solidFill>
              </a:rPr>
              <a:t>, 3 </a:t>
            </a:r>
            <a:r>
              <a:rPr lang="de-DE" sz="1400" i="1" dirty="0" err="1" smtClean="0">
                <a:solidFill>
                  <a:prstClr val="black"/>
                </a:solidFill>
              </a:rPr>
              <a:t>consiglio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aziendale</a:t>
            </a:r>
            <a:r>
              <a:rPr lang="de-DE" sz="1400" i="1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de-DE" sz="1400" i="1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Eigenkapital zum 31.12.2016 € 197,6 Mio. </a:t>
            </a:r>
            <a:br>
              <a:rPr lang="de-DE" sz="1400" dirty="0">
                <a:solidFill>
                  <a:prstClr val="black"/>
                </a:solidFill>
              </a:rPr>
            </a:br>
            <a:r>
              <a:rPr lang="de-DE" sz="1400" dirty="0">
                <a:solidFill>
                  <a:prstClr val="black"/>
                </a:solidFill>
              </a:rPr>
              <a:t>Diese Gelder stecken in bebauten und unbebauten Grund, Instandhaltungsvorlage, Baufinanzierung, usw.</a:t>
            </a:r>
          </a:p>
          <a:p>
            <a:pPr marL="0" lvl="0" indent="0">
              <a:buNone/>
            </a:pPr>
            <a:r>
              <a:rPr lang="de-DE" sz="1400" i="1" dirty="0" smtClean="0"/>
              <a:t>         </a:t>
            </a:r>
            <a:r>
              <a:rPr lang="de-DE" sz="1400" i="1" dirty="0" err="1" smtClean="0"/>
              <a:t>Capitale</a:t>
            </a:r>
            <a:r>
              <a:rPr lang="de-DE" sz="1400" i="1" dirty="0" smtClean="0"/>
              <a:t>  </a:t>
            </a:r>
            <a:r>
              <a:rPr lang="de-DE" sz="1400" i="1" dirty="0" err="1"/>
              <a:t>proprio</a:t>
            </a:r>
            <a:r>
              <a:rPr lang="de-DE" sz="1400" i="1" dirty="0"/>
              <a:t> al 31.12.2016 € 197,6 </a:t>
            </a:r>
            <a:r>
              <a:rPr lang="de-DE" sz="1400" i="1" dirty="0" err="1"/>
              <a:t>milioni</a:t>
            </a:r>
            <a:r>
              <a:rPr lang="de-DE" sz="1400" i="1" dirty="0"/>
              <a:t>.</a:t>
            </a:r>
          </a:p>
          <a:p>
            <a:pPr marL="0" lvl="0" indent="0">
              <a:buNone/>
            </a:pPr>
            <a:r>
              <a:rPr lang="de-DE" sz="1400" i="1" dirty="0">
                <a:solidFill>
                  <a:prstClr val="black"/>
                </a:solidFill>
              </a:rPr>
              <a:t>      </a:t>
            </a:r>
            <a:r>
              <a:rPr lang="de-DE" sz="1400" i="1" dirty="0" smtClean="0">
                <a:solidFill>
                  <a:prstClr val="black"/>
                </a:solidFill>
              </a:rPr>
              <a:t>   </a:t>
            </a:r>
            <a:r>
              <a:rPr lang="de-DE" sz="1400" i="1" dirty="0" err="1" smtClean="0">
                <a:solidFill>
                  <a:prstClr val="black"/>
                </a:solidFill>
              </a:rPr>
              <a:t>Questi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>
                <a:solidFill>
                  <a:prstClr val="black"/>
                </a:solidFill>
              </a:rPr>
              <a:t>fondi</a:t>
            </a:r>
            <a:r>
              <a:rPr lang="de-DE" sz="1400" i="1" dirty="0">
                <a:solidFill>
                  <a:prstClr val="black"/>
                </a:solidFill>
              </a:rPr>
              <a:t> </a:t>
            </a:r>
            <a:r>
              <a:rPr lang="de-DE" sz="1400" i="1" dirty="0" err="1">
                <a:solidFill>
                  <a:prstClr val="black"/>
                </a:solidFill>
              </a:rPr>
              <a:t>sono</a:t>
            </a:r>
            <a:r>
              <a:rPr lang="de-DE" sz="1400" i="1" dirty="0">
                <a:solidFill>
                  <a:prstClr val="black"/>
                </a:solidFill>
              </a:rPr>
              <a:t> </a:t>
            </a:r>
            <a:r>
              <a:rPr lang="de-DE" sz="1400" i="1" dirty="0" err="1">
                <a:solidFill>
                  <a:prstClr val="black"/>
                </a:solidFill>
              </a:rPr>
              <a:t>investiti</a:t>
            </a:r>
            <a:r>
              <a:rPr lang="de-DE" sz="1400" i="1" dirty="0">
                <a:solidFill>
                  <a:prstClr val="black"/>
                </a:solidFill>
              </a:rPr>
              <a:t> in </a:t>
            </a:r>
            <a:r>
              <a:rPr lang="de-DE" sz="1400" i="1" dirty="0" err="1">
                <a:solidFill>
                  <a:prstClr val="black"/>
                </a:solidFill>
              </a:rPr>
              <a:t>aree</a:t>
            </a:r>
            <a:r>
              <a:rPr lang="de-DE" sz="1400" i="1" dirty="0">
                <a:solidFill>
                  <a:prstClr val="black"/>
                </a:solidFill>
              </a:rPr>
              <a:t> </a:t>
            </a:r>
            <a:r>
              <a:rPr lang="de-DE" sz="1400" i="1" dirty="0" err="1">
                <a:solidFill>
                  <a:prstClr val="black"/>
                </a:solidFill>
              </a:rPr>
              <a:t>edificate</a:t>
            </a:r>
            <a:r>
              <a:rPr lang="de-DE" sz="1400" i="1" dirty="0">
                <a:solidFill>
                  <a:prstClr val="black"/>
                </a:solidFill>
              </a:rPr>
              <a:t> e non </a:t>
            </a:r>
            <a:r>
              <a:rPr lang="de-DE" sz="1400" i="1" dirty="0" err="1">
                <a:solidFill>
                  <a:prstClr val="black"/>
                </a:solidFill>
              </a:rPr>
              <a:t>edificate</a:t>
            </a:r>
            <a:r>
              <a:rPr lang="de-DE" sz="1400" i="1" dirty="0">
                <a:solidFill>
                  <a:prstClr val="black"/>
                </a:solidFill>
              </a:rPr>
              <a:t>, </a:t>
            </a:r>
            <a:r>
              <a:rPr lang="de-DE" sz="1400" i="1" dirty="0" err="1" smtClean="0">
                <a:solidFill>
                  <a:prstClr val="black"/>
                </a:solidFill>
              </a:rPr>
              <a:t>fondi</a:t>
            </a:r>
            <a:r>
              <a:rPr lang="de-DE" sz="1400" i="1" dirty="0" smtClean="0">
                <a:solidFill>
                  <a:prstClr val="black"/>
                </a:solidFill>
              </a:rPr>
              <a:t> di </a:t>
            </a:r>
            <a:r>
              <a:rPr lang="de-DE" sz="1400" i="1" dirty="0" err="1">
                <a:solidFill>
                  <a:prstClr val="black"/>
                </a:solidFill>
              </a:rPr>
              <a:t>manutenzione</a:t>
            </a:r>
            <a:r>
              <a:rPr lang="de-DE" sz="1400" i="1" dirty="0">
                <a:solidFill>
                  <a:prstClr val="black"/>
                </a:solidFill>
              </a:rPr>
              <a:t>,          </a:t>
            </a:r>
            <a:endParaRPr lang="de-DE" sz="1400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400" i="1" dirty="0" smtClean="0">
                <a:solidFill>
                  <a:prstClr val="black"/>
                </a:solidFill>
              </a:rPr>
              <a:t>         </a:t>
            </a:r>
            <a:r>
              <a:rPr lang="de-DE" sz="1400" i="1" dirty="0" err="1" smtClean="0">
                <a:solidFill>
                  <a:prstClr val="black"/>
                </a:solidFill>
              </a:rPr>
              <a:t>finanziamenti</a:t>
            </a:r>
            <a:r>
              <a:rPr lang="de-DE" sz="1400" i="1" dirty="0" smtClean="0">
                <a:solidFill>
                  <a:prstClr val="black"/>
                </a:solidFill>
              </a:rPr>
              <a:t> </a:t>
            </a:r>
            <a:r>
              <a:rPr lang="de-DE" sz="1400" i="1" dirty="0" err="1" smtClean="0">
                <a:solidFill>
                  <a:prstClr val="black"/>
                </a:solidFill>
              </a:rPr>
              <a:t>edili</a:t>
            </a:r>
            <a:r>
              <a:rPr lang="de-DE" sz="1400" i="1" dirty="0" smtClean="0">
                <a:solidFill>
                  <a:prstClr val="black"/>
                </a:solidFill>
              </a:rPr>
              <a:t>  </a:t>
            </a:r>
            <a:r>
              <a:rPr lang="de-DE" sz="1400" i="1" dirty="0" err="1">
                <a:solidFill>
                  <a:prstClr val="black"/>
                </a:solidFill>
              </a:rPr>
              <a:t>ecc</a:t>
            </a:r>
            <a:r>
              <a:rPr lang="de-DE" sz="1400" i="1" dirty="0">
                <a:solidFill>
                  <a:prstClr val="black"/>
                </a:solidFill>
              </a:rPr>
              <a:t>.</a:t>
            </a:r>
            <a:endParaRPr lang="de-DE" sz="1400" dirty="0">
              <a:solidFill>
                <a:prstClr val="black"/>
              </a:solidFill>
            </a:endParaRPr>
          </a:p>
          <a:p>
            <a:pPr lvl="0"/>
            <a:endParaRPr lang="de-DE" sz="1400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400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sz="600" b="1" dirty="0" smtClean="0"/>
          </a:p>
          <a:p>
            <a:pPr marL="0" indent="0">
              <a:buNone/>
            </a:pPr>
            <a:r>
              <a:rPr lang="de-DE" sz="1400" dirty="0" smtClean="0"/>
              <a:t>)</a:t>
            </a:r>
          </a:p>
          <a:p>
            <a:endParaRPr lang="de-DE" sz="1050" dirty="0"/>
          </a:p>
          <a:p>
            <a:endParaRPr lang="de-DE" sz="1600" dirty="0"/>
          </a:p>
          <a:p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9063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marL="0" lvl="0" indent="0" algn="l"/>
            <a:r>
              <a:rPr lang="de-DE" sz="2800" dirty="0">
                <a:solidFill>
                  <a:prstClr val="black"/>
                </a:solidFill>
              </a:rPr>
              <a:t>D) Neue Heimat Tirol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  <a:r>
              <a:rPr lang="de-DE" sz="2800" b="1" dirty="0" smtClean="0">
                <a:solidFill>
                  <a:prstClr val="black"/>
                </a:solidFill>
              </a:rPr>
              <a:t/>
            </a:r>
            <a:br>
              <a:rPr lang="de-DE" sz="2800" b="1" dirty="0" smtClean="0">
                <a:solidFill>
                  <a:prstClr val="black"/>
                </a:solidFill>
              </a:rPr>
            </a:br>
            <a:r>
              <a:rPr lang="de-DE" sz="2800" b="1" i="1" dirty="0">
                <a:solidFill>
                  <a:prstClr val="black"/>
                </a:solidFill>
              </a:rPr>
              <a:t>	</a:t>
            </a:r>
            <a:r>
              <a:rPr lang="de-DE" sz="2800" b="1" i="1" dirty="0" smtClean="0">
                <a:solidFill>
                  <a:prstClr val="black"/>
                </a:solidFill>
              </a:rPr>
              <a:t>„</a:t>
            </a:r>
            <a:r>
              <a:rPr lang="de-DE" sz="2800" i="1" dirty="0" smtClean="0">
                <a:solidFill>
                  <a:prstClr val="black"/>
                </a:solidFill>
              </a:rPr>
              <a:t>Neue </a:t>
            </a:r>
            <a:r>
              <a:rPr lang="de-DE" sz="2800" i="1" dirty="0">
                <a:solidFill>
                  <a:prstClr val="black"/>
                </a:solidFill>
              </a:rPr>
              <a:t>Heimat </a:t>
            </a:r>
            <a:r>
              <a:rPr lang="de-DE" sz="2800" i="1" dirty="0" smtClean="0">
                <a:solidFill>
                  <a:prstClr val="black"/>
                </a:solidFill>
              </a:rPr>
              <a:t>Tirol“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68552"/>
          </a:xfrm>
        </p:spPr>
        <p:txBody>
          <a:bodyPr/>
          <a:lstStyle/>
          <a:p>
            <a:pPr marL="0" lvl="0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600" dirty="0" smtClean="0">
              <a:solidFill>
                <a:prstClr val="black"/>
              </a:solidFill>
            </a:endParaRPr>
          </a:p>
          <a:p>
            <a:r>
              <a:rPr lang="de-DE" sz="1600" dirty="0">
                <a:solidFill>
                  <a:prstClr val="black"/>
                </a:solidFill>
              </a:rPr>
              <a:t>Keine Wertpapiere -    </a:t>
            </a:r>
            <a:r>
              <a:rPr lang="de-DE" sz="1600" i="1" dirty="0" err="1" smtClean="0">
                <a:solidFill>
                  <a:prstClr val="black"/>
                </a:solidFill>
              </a:rPr>
              <a:t>nessuna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obbligazione</a:t>
            </a:r>
            <a:endParaRPr lang="de-DE" sz="16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dirty="0"/>
              <a:t>EGT </a:t>
            </a:r>
            <a:r>
              <a:rPr lang="de-DE" sz="1600" dirty="0" smtClean="0"/>
              <a:t>(</a:t>
            </a:r>
            <a:r>
              <a:rPr lang="de-DE" sz="1600" dirty="0" smtClean="0">
                <a:solidFill>
                  <a:prstClr val="black"/>
                </a:solidFill>
              </a:rPr>
              <a:t>Ergebnis </a:t>
            </a:r>
            <a:r>
              <a:rPr lang="de-DE" sz="1600" dirty="0">
                <a:solidFill>
                  <a:prstClr val="black"/>
                </a:solidFill>
              </a:rPr>
              <a:t>zur gewöhnlichen </a:t>
            </a:r>
            <a:r>
              <a:rPr lang="de-DE" sz="1600" dirty="0" smtClean="0">
                <a:solidFill>
                  <a:prstClr val="black"/>
                </a:solidFill>
              </a:rPr>
              <a:t>Geschäftstätigkeit) </a:t>
            </a:r>
            <a:r>
              <a:rPr lang="de-DE" sz="1600" dirty="0" smtClean="0"/>
              <a:t>2015 </a:t>
            </a:r>
            <a:r>
              <a:rPr lang="de-DE" sz="1600" dirty="0">
                <a:solidFill>
                  <a:prstClr val="black"/>
                </a:solidFill>
              </a:rPr>
              <a:t>€ 19,4 Mio. </a:t>
            </a:r>
            <a:endParaRPr lang="de-DE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600" dirty="0" smtClean="0">
                <a:solidFill>
                  <a:prstClr val="black"/>
                </a:solidFill>
              </a:rPr>
              <a:t>        </a:t>
            </a:r>
            <a:r>
              <a:rPr lang="de-DE" sz="1600" dirty="0" err="1" smtClean="0">
                <a:solidFill>
                  <a:prstClr val="black"/>
                </a:solidFill>
              </a:rPr>
              <a:t>R</a:t>
            </a:r>
            <a:r>
              <a:rPr lang="de-DE" sz="1600" i="1" dirty="0" err="1" smtClean="0">
                <a:solidFill>
                  <a:prstClr val="black"/>
                </a:solidFill>
              </a:rPr>
              <a:t>isultato</a:t>
            </a:r>
            <a:r>
              <a:rPr lang="de-DE" sz="1600" i="1" dirty="0" smtClean="0">
                <a:solidFill>
                  <a:prstClr val="black"/>
                </a:solidFill>
              </a:rPr>
              <a:t> della </a:t>
            </a:r>
            <a:r>
              <a:rPr lang="de-DE" sz="1600" i="1" dirty="0" err="1" smtClean="0">
                <a:solidFill>
                  <a:prstClr val="black"/>
                </a:solidFill>
              </a:rPr>
              <a:t>gestione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odinaria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nel</a:t>
            </a:r>
            <a:r>
              <a:rPr lang="de-DE" sz="1600" i="1" dirty="0">
                <a:solidFill>
                  <a:prstClr val="black"/>
                </a:solidFill>
              </a:rPr>
              <a:t> 2015 </a:t>
            </a:r>
            <a:r>
              <a:rPr lang="de-DE" sz="1600" i="1" dirty="0" smtClean="0">
                <a:solidFill>
                  <a:prstClr val="black"/>
                </a:solidFill>
              </a:rPr>
              <a:t> - 19,4 </a:t>
            </a:r>
            <a:r>
              <a:rPr lang="de-DE" sz="1600" i="1" dirty="0" err="1">
                <a:solidFill>
                  <a:prstClr val="black"/>
                </a:solidFill>
              </a:rPr>
              <a:t>milioni</a:t>
            </a:r>
            <a:r>
              <a:rPr lang="de-DE" sz="1600" i="1" dirty="0">
                <a:solidFill>
                  <a:prstClr val="black"/>
                </a:solidFill>
              </a:rPr>
              <a:t> di € </a:t>
            </a:r>
            <a:endParaRPr lang="de-DE" sz="1600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</a:rPr>
              <a:t>Reale Ausschüttung 2015 </a:t>
            </a:r>
            <a:r>
              <a:rPr lang="de-DE" sz="1600" dirty="0" smtClean="0">
                <a:solidFill>
                  <a:prstClr val="black"/>
                </a:solidFill>
              </a:rPr>
              <a:t>- € </a:t>
            </a:r>
            <a:r>
              <a:rPr lang="de-DE" sz="1600" dirty="0">
                <a:solidFill>
                  <a:prstClr val="black"/>
                </a:solidFill>
              </a:rPr>
              <a:t>50.000 an beide Gesellschafter </a:t>
            </a:r>
          </a:p>
          <a:p>
            <a:pPr marL="0" lvl="0" indent="0">
              <a:buNone/>
            </a:pPr>
            <a:r>
              <a:rPr lang="de-DE" sz="1600" i="1" dirty="0">
                <a:solidFill>
                  <a:prstClr val="black"/>
                </a:solidFill>
              </a:rPr>
              <a:t>       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Distribuzione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dividendi</a:t>
            </a:r>
            <a:r>
              <a:rPr lang="de-DE" sz="1600" i="1" dirty="0" smtClean="0">
                <a:solidFill>
                  <a:prstClr val="black"/>
                </a:solidFill>
              </a:rPr>
              <a:t> 2015 ai due </a:t>
            </a:r>
            <a:r>
              <a:rPr lang="de-DE" sz="1600" i="1" dirty="0" err="1" smtClean="0">
                <a:solidFill>
                  <a:prstClr val="black"/>
                </a:solidFill>
              </a:rPr>
              <a:t>soci</a:t>
            </a:r>
            <a:r>
              <a:rPr lang="de-DE" sz="1600" i="1" dirty="0" smtClean="0">
                <a:solidFill>
                  <a:prstClr val="black"/>
                </a:solidFill>
              </a:rPr>
              <a:t>  </a:t>
            </a:r>
            <a:r>
              <a:rPr lang="de-DE" sz="1600" i="1" dirty="0">
                <a:solidFill>
                  <a:prstClr val="black"/>
                </a:solidFill>
              </a:rPr>
              <a:t>50.000 €</a:t>
            </a:r>
          </a:p>
          <a:p>
            <a:pPr marL="0" lvl="0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1600" dirty="0" smtClean="0">
              <a:solidFill>
                <a:prstClr val="black"/>
              </a:solidFill>
            </a:endParaRPr>
          </a:p>
          <a:p>
            <a:pPr lvl="0"/>
            <a:r>
              <a:rPr lang="de-DE" sz="1600" dirty="0" smtClean="0">
                <a:solidFill>
                  <a:prstClr val="black"/>
                </a:solidFill>
              </a:rPr>
              <a:t>Alle </a:t>
            </a:r>
            <a:r>
              <a:rPr lang="de-DE" sz="1600" dirty="0">
                <a:solidFill>
                  <a:prstClr val="black"/>
                </a:solidFill>
              </a:rPr>
              <a:t>Neubauwohnungen (ca. 500 pro Jahr) und alle freiwerdenden Altbauwohnungen </a:t>
            </a:r>
            <a:endParaRPr lang="de-DE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600" dirty="0" smtClean="0">
                <a:solidFill>
                  <a:prstClr val="black"/>
                </a:solidFill>
              </a:rPr>
              <a:t>       (</a:t>
            </a:r>
            <a:r>
              <a:rPr lang="de-DE" sz="1600" dirty="0">
                <a:solidFill>
                  <a:prstClr val="black"/>
                </a:solidFill>
              </a:rPr>
              <a:t>ca. 500 pro Jahr) werden von der jeweiligen Gemeinde vergeben</a:t>
            </a:r>
            <a:r>
              <a:rPr lang="de-DE" sz="1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smtClean="0">
                <a:solidFill>
                  <a:prstClr val="black"/>
                </a:solidFill>
              </a:rPr>
              <a:t>       </a:t>
            </a:r>
            <a:r>
              <a:rPr lang="de-DE" sz="1600" i="1" dirty="0" err="1" smtClean="0">
                <a:solidFill>
                  <a:prstClr val="black"/>
                </a:solidFill>
              </a:rPr>
              <a:t>Tutt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gli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alloggi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nuovi</a:t>
            </a:r>
            <a:r>
              <a:rPr lang="de-DE" sz="1600" i="1" dirty="0" smtClean="0">
                <a:solidFill>
                  <a:prstClr val="black"/>
                </a:solidFill>
              </a:rPr>
              <a:t> (</a:t>
            </a:r>
            <a:r>
              <a:rPr lang="de-DE" sz="1600" i="1" dirty="0" err="1" smtClean="0">
                <a:solidFill>
                  <a:prstClr val="black"/>
                </a:solidFill>
              </a:rPr>
              <a:t>ca</a:t>
            </a:r>
            <a:r>
              <a:rPr lang="de-DE" sz="1600" i="1" dirty="0" smtClean="0">
                <a:solidFill>
                  <a:prstClr val="black"/>
                </a:solidFill>
              </a:rPr>
              <a:t> 500 </a:t>
            </a:r>
            <a:r>
              <a:rPr lang="de-DE" sz="1600" i="1" dirty="0" err="1" smtClean="0">
                <a:solidFill>
                  <a:prstClr val="black"/>
                </a:solidFill>
              </a:rPr>
              <a:t>all‘anno</a:t>
            </a:r>
            <a:r>
              <a:rPr lang="de-DE" sz="1600" i="1" dirty="0" smtClean="0">
                <a:solidFill>
                  <a:prstClr val="black"/>
                </a:solidFill>
              </a:rPr>
              <a:t> ) e tutti </a:t>
            </a:r>
            <a:r>
              <a:rPr lang="de-DE" sz="1600" i="1" dirty="0" err="1" smtClean="0">
                <a:solidFill>
                  <a:prstClr val="black"/>
                </a:solidFill>
              </a:rPr>
              <a:t>gli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alloggi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che</a:t>
            </a:r>
            <a:r>
              <a:rPr lang="de-DE" sz="1600" i="1" dirty="0" smtClean="0">
                <a:solidFill>
                  <a:prstClr val="black"/>
                </a:solidFill>
              </a:rPr>
              <a:t> si </a:t>
            </a:r>
            <a:r>
              <a:rPr lang="de-DE" sz="1600" i="1" dirty="0" err="1" smtClean="0">
                <a:solidFill>
                  <a:prstClr val="black"/>
                </a:solidFill>
              </a:rPr>
              <a:t>rendono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liberi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de-DE" sz="1600" i="1" dirty="0" smtClean="0">
                <a:solidFill>
                  <a:prstClr val="black"/>
                </a:solidFill>
              </a:rPr>
              <a:t>       (</a:t>
            </a:r>
            <a:r>
              <a:rPr lang="de-DE" sz="1600" i="1" dirty="0" err="1" smtClean="0">
                <a:solidFill>
                  <a:prstClr val="black"/>
                </a:solidFill>
              </a:rPr>
              <a:t>ca</a:t>
            </a:r>
            <a:r>
              <a:rPr lang="de-DE" sz="1600" i="1" dirty="0" smtClean="0">
                <a:solidFill>
                  <a:prstClr val="black"/>
                </a:solidFill>
              </a:rPr>
              <a:t> 500 </a:t>
            </a:r>
            <a:r>
              <a:rPr lang="de-DE" sz="1600" i="1" dirty="0" err="1" smtClean="0">
                <a:solidFill>
                  <a:prstClr val="black"/>
                </a:solidFill>
              </a:rPr>
              <a:t>all‘anno</a:t>
            </a:r>
            <a:r>
              <a:rPr lang="de-DE" sz="1600" i="1" dirty="0" smtClean="0">
                <a:solidFill>
                  <a:prstClr val="black"/>
                </a:solidFill>
              </a:rPr>
              <a:t>) </a:t>
            </a:r>
            <a:r>
              <a:rPr lang="de-DE" sz="1600" i="1" dirty="0" err="1" smtClean="0">
                <a:solidFill>
                  <a:prstClr val="black"/>
                </a:solidFill>
              </a:rPr>
              <a:t>vengono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assegnati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dal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rispettivo</a:t>
            </a:r>
            <a:r>
              <a:rPr lang="de-DE" sz="1600" i="1" dirty="0" smtClean="0">
                <a:solidFill>
                  <a:prstClr val="black"/>
                </a:solidFill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</a:rPr>
              <a:t>comune</a:t>
            </a:r>
            <a:r>
              <a:rPr lang="de-DE" sz="1600" dirty="0" smtClean="0">
                <a:solidFill>
                  <a:prstClr val="black"/>
                </a:solidFill>
              </a:rPr>
              <a:t>.</a:t>
            </a:r>
            <a:endParaRPr lang="de-DE" sz="1600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43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800" dirty="0"/>
              <a:t>E)</a:t>
            </a:r>
            <a:r>
              <a:rPr lang="de-DE" sz="2800" b="1" dirty="0"/>
              <a:t> </a:t>
            </a:r>
            <a:r>
              <a:rPr lang="de-DE" sz="2800" dirty="0"/>
              <a:t>Markenpolitik Neue Heimat Tirol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	</a:t>
            </a:r>
            <a:r>
              <a:rPr lang="de-DE" sz="2800" i="1" dirty="0" err="1"/>
              <a:t>Politic</a:t>
            </a:r>
            <a:r>
              <a:rPr lang="de-DE" sz="2800" i="1" dirty="0" err="1" smtClean="0"/>
              <a:t>a</a:t>
            </a:r>
            <a:r>
              <a:rPr lang="de-DE" sz="2800" i="1" dirty="0" smtClean="0"/>
              <a:t> della „Neue</a:t>
            </a:r>
            <a:r>
              <a:rPr lang="de-DE" sz="2800" i="1" dirty="0" smtClean="0">
                <a:solidFill>
                  <a:srgbClr val="FF0000"/>
                </a:solidFill>
              </a:rPr>
              <a:t> </a:t>
            </a:r>
            <a:r>
              <a:rPr lang="de-DE" sz="2800" i="1" dirty="0" smtClean="0"/>
              <a:t>Heimat Tirol“</a:t>
            </a:r>
            <a:endParaRPr lang="de-DE" sz="28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800" dirty="0"/>
          </a:p>
          <a:p>
            <a:r>
              <a:rPr lang="de-DE" sz="1400" dirty="0"/>
              <a:t>Leistbares Wohnen  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i="1" dirty="0" smtClean="0"/>
              <a:t>	</a:t>
            </a:r>
            <a:r>
              <a:rPr lang="de-DE" sz="1400" i="1" dirty="0" err="1" smtClean="0"/>
              <a:t>Affitti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sostenibili</a:t>
            </a:r>
            <a:endParaRPr lang="de-DE" sz="1400" i="1" dirty="0" smtClean="0"/>
          </a:p>
          <a:p>
            <a:endParaRPr lang="de-DE" sz="1400" dirty="0" smtClean="0"/>
          </a:p>
          <a:p>
            <a:r>
              <a:rPr lang="de-DE" sz="1400" dirty="0" smtClean="0"/>
              <a:t>Leistbare </a:t>
            </a:r>
            <a:r>
              <a:rPr lang="de-DE" sz="1400" dirty="0"/>
              <a:t>und zeitgemäße Architektur (Bauherrnpreise</a:t>
            </a:r>
            <a:r>
              <a:rPr lang="de-DE" sz="1400" dirty="0" smtClean="0"/>
              <a:t>)</a:t>
            </a:r>
          </a:p>
          <a:p>
            <a:pPr marL="0" indent="0">
              <a:buNone/>
            </a:pPr>
            <a:r>
              <a:rPr lang="de-DE" sz="1400" i="1" dirty="0" smtClean="0"/>
              <a:t>	</a:t>
            </a:r>
            <a:r>
              <a:rPr lang="de-DE" sz="1400" i="1" dirty="0" err="1" smtClean="0"/>
              <a:t>Architettura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accessibile</a:t>
            </a:r>
            <a:r>
              <a:rPr lang="de-DE" sz="1400" i="1" dirty="0" smtClean="0"/>
              <a:t> e </a:t>
            </a:r>
            <a:r>
              <a:rPr lang="de-DE" sz="1400" i="1" dirty="0" err="1" smtClean="0"/>
              <a:t>attuale</a:t>
            </a:r>
            <a:r>
              <a:rPr lang="de-DE" sz="1400" i="1" dirty="0"/>
              <a:t> </a:t>
            </a:r>
            <a:r>
              <a:rPr lang="de-DE" sz="1400" i="1" dirty="0" smtClean="0"/>
              <a:t>(</a:t>
            </a:r>
            <a:r>
              <a:rPr lang="de-DE" sz="1400" i="1" dirty="0" err="1" smtClean="0"/>
              <a:t>conferimento</a:t>
            </a:r>
            <a:r>
              <a:rPr lang="de-DE" sz="1400" i="1" dirty="0" smtClean="0"/>
              <a:t> di </a:t>
            </a:r>
            <a:r>
              <a:rPr lang="de-DE" sz="1400" i="1" dirty="0" err="1" smtClean="0"/>
              <a:t>riconoscimenti</a:t>
            </a:r>
            <a:r>
              <a:rPr lang="de-DE" sz="1400" i="1" dirty="0" smtClean="0"/>
              <a:t>)</a:t>
            </a:r>
          </a:p>
          <a:p>
            <a:endParaRPr lang="de-DE" sz="1400" dirty="0" smtClean="0"/>
          </a:p>
          <a:p>
            <a:r>
              <a:rPr lang="de-DE" sz="1400" dirty="0" smtClean="0"/>
              <a:t>Wohnenergiekompetenz </a:t>
            </a:r>
            <a:r>
              <a:rPr lang="de-DE" sz="1400" dirty="0"/>
              <a:t>(Neubau Passivhaus, Bestandspflege)</a:t>
            </a:r>
          </a:p>
          <a:p>
            <a:pPr marL="0" indent="0">
              <a:buNone/>
            </a:pPr>
            <a:r>
              <a:rPr lang="de-DE" sz="1400" dirty="0"/>
              <a:t>          2.500 gebaute Passivhauswohnungen, 1.000 im Bau, 600 in Bauvorbereitung</a:t>
            </a:r>
            <a:r>
              <a:rPr lang="de-DE" sz="1400" dirty="0" smtClean="0"/>
              <a:t>;</a:t>
            </a:r>
          </a:p>
          <a:p>
            <a:pPr marL="0" indent="0">
              <a:buNone/>
            </a:pPr>
            <a:r>
              <a:rPr lang="de-DE" sz="1400" dirty="0"/>
              <a:t>	</a:t>
            </a:r>
            <a:r>
              <a:rPr lang="de-DE" sz="1400" dirty="0" err="1" smtClean="0"/>
              <a:t>R</a:t>
            </a:r>
            <a:r>
              <a:rPr lang="de-DE" sz="1400" i="1" dirty="0" err="1" smtClean="0"/>
              <a:t>ealizzazione</a:t>
            </a:r>
            <a:r>
              <a:rPr lang="de-DE" sz="1400" i="1" dirty="0" smtClean="0"/>
              <a:t> di </a:t>
            </a:r>
            <a:r>
              <a:rPr lang="de-DE" sz="1400" i="1" dirty="0" err="1" smtClean="0"/>
              <a:t>costruzioni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efficienti</a:t>
            </a:r>
            <a:r>
              <a:rPr lang="de-DE" sz="1400" i="1" dirty="0" smtClean="0"/>
              <a:t>   (</a:t>
            </a:r>
            <a:r>
              <a:rPr lang="de-DE" sz="1400" i="1" dirty="0" err="1" smtClean="0"/>
              <a:t>Realizzazione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casa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passiva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manutenzione</a:t>
            </a:r>
            <a:r>
              <a:rPr lang="de-DE" sz="1400" i="1" dirty="0" smtClean="0"/>
              <a:t> del </a:t>
            </a:r>
            <a:r>
              <a:rPr lang="de-DE" sz="1400" i="1" dirty="0" err="1" smtClean="0"/>
              <a:t>patrimonio</a:t>
            </a:r>
            <a:r>
              <a:rPr lang="de-DE" sz="1400" i="1" dirty="0" smtClean="0"/>
              <a:t>)</a:t>
            </a:r>
          </a:p>
          <a:p>
            <a:pPr marL="0" indent="0">
              <a:buNone/>
            </a:pPr>
            <a:r>
              <a:rPr lang="de-DE" sz="1400" i="1" dirty="0"/>
              <a:t>	</a:t>
            </a:r>
            <a:r>
              <a:rPr lang="de-DE" sz="1400" i="1" dirty="0" smtClean="0"/>
              <a:t>2.500 </a:t>
            </a:r>
            <a:r>
              <a:rPr lang="de-DE" sz="1400" i="1" dirty="0" err="1" smtClean="0"/>
              <a:t>alloggi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realizzati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secondo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il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protocollo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casa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passiva</a:t>
            </a:r>
            <a:r>
              <a:rPr lang="de-DE" sz="1400" i="1" dirty="0" smtClean="0"/>
              <a:t>, 1.000 in </a:t>
            </a:r>
            <a:r>
              <a:rPr lang="de-DE" sz="1400" i="1" dirty="0" err="1" smtClean="0"/>
              <a:t>costruzione</a:t>
            </a:r>
            <a:r>
              <a:rPr lang="de-DE" sz="1400" i="1" dirty="0" smtClean="0"/>
              <a:t>, 600 in fase di    	</a:t>
            </a:r>
            <a:r>
              <a:rPr lang="de-DE" sz="1400" i="1" dirty="0" err="1" smtClean="0"/>
              <a:t>approntamento</a:t>
            </a:r>
            <a:r>
              <a:rPr lang="de-DE" sz="1400" i="1" dirty="0" smtClean="0"/>
              <a:t>;</a:t>
            </a:r>
          </a:p>
          <a:p>
            <a:pPr marL="0" indent="0">
              <a:buNone/>
            </a:pPr>
            <a:r>
              <a:rPr lang="de-DE" sz="1400" i="1" dirty="0"/>
              <a:t>	</a:t>
            </a:r>
            <a:endParaRPr lang="de-DE" sz="1400" i="1" dirty="0" smtClean="0"/>
          </a:p>
          <a:p>
            <a:pPr marL="0" indent="0">
              <a:buNone/>
            </a:pPr>
            <a:r>
              <a:rPr lang="de-DE" sz="1400" i="1" dirty="0"/>
              <a:t> </a:t>
            </a:r>
            <a:r>
              <a:rPr lang="de-DE" sz="1400" i="1" dirty="0" smtClean="0"/>
              <a:t>         </a:t>
            </a:r>
            <a:r>
              <a:rPr lang="de-DE" sz="1400" dirty="0" smtClean="0"/>
              <a:t>Effizienz </a:t>
            </a:r>
            <a:r>
              <a:rPr lang="de-DE" sz="1400" dirty="0"/>
              <a:t>nach innen und nach außen (</a:t>
            </a:r>
            <a:r>
              <a:rPr lang="de-DE" sz="1400" dirty="0" smtClean="0"/>
              <a:t>Sparsamkeit)</a:t>
            </a:r>
          </a:p>
          <a:p>
            <a:pPr marL="457200" lvl="1" indent="0">
              <a:buNone/>
            </a:pPr>
            <a:r>
              <a:rPr lang="de-DE" sz="1400" dirty="0" smtClean="0"/>
              <a:t>	</a:t>
            </a:r>
            <a:r>
              <a:rPr lang="de-DE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Efficienza</a:t>
            </a:r>
            <a:r>
              <a:rPr lang="de-DE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interna</a:t>
            </a:r>
            <a:r>
              <a:rPr lang="de-DE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</a:t>
            </a:r>
            <a:r>
              <a:rPr lang="de-DE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esterna</a:t>
            </a:r>
            <a:r>
              <a:rPr lang="de-DE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Risparmio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617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000" y="619200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/>
              <a:t>F</a:t>
            </a:r>
            <a:r>
              <a:rPr lang="de-DE" sz="2800" dirty="0" smtClean="0"/>
              <a:t>) Operative Tätigkeit – </a:t>
            </a:r>
            <a:r>
              <a:rPr lang="de-DE" sz="2800" dirty="0" err="1" smtClean="0"/>
              <a:t>Operatività</a:t>
            </a:r>
            <a:endParaRPr lang="de-DE" sz="2800" dirty="0" smtClean="0"/>
          </a:p>
          <a:p>
            <a:pPr marL="0" indent="0" algn="ctr">
              <a:buNone/>
            </a:pPr>
            <a:endParaRPr lang="de-DE" sz="2800" dirty="0" smtClean="0"/>
          </a:p>
          <a:p>
            <a:pPr marL="0" indent="0" algn="ctr">
              <a:buNone/>
            </a:pPr>
            <a:endParaRPr lang="de-DE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2" y="980728"/>
            <a:ext cx="7101805" cy="44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558924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Verwaltung von über 18.000 Wohnungen, davon 14.000 Mietwohnungen</a:t>
            </a:r>
          </a:p>
          <a:p>
            <a:pPr algn="ctr"/>
            <a:r>
              <a:rPr lang="de-DE" sz="1600" i="1" dirty="0" err="1" smtClean="0"/>
              <a:t>Amministrazione</a:t>
            </a:r>
            <a:r>
              <a:rPr lang="de-DE" sz="1600" i="1" dirty="0" smtClean="0"/>
              <a:t> di </a:t>
            </a:r>
            <a:r>
              <a:rPr lang="de-DE" sz="1600" i="1" dirty="0" err="1" smtClean="0"/>
              <a:t>oltre</a:t>
            </a:r>
            <a:r>
              <a:rPr lang="de-DE" sz="1600" i="1" dirty="0" smtClean="0"/>
              <a:t> 18.000 </a:t>
            </a:r>
            <a:r>
              <a:rPr lang="de-DE" sz="1600" i="1" dirty="0" err="1" smtClean="0"/>
              <a:t>alloggi</a:t>
            </a:r>
            <a:r>
              <a:rPr lang="de-DE" sz="1600" i="1" dirty="0" smtClean="0"/>
              <a:t>, di </a:t>
            </a:r>
            <a:r>
              <a:rPr lang="de-DE" sz="1600" i="1" dirty="0" err="1" smtClean="0"/>
              <a:t>cui</a:t>
            </a:r>
            <a:r>
              <a:rPr lang="de-DE" sz="1600" i="1" dirty="0" smtClean="0"/>
              <a:t> 14.000 in </a:t>
            </a:r>
            <a:r>
              <a:rPr lang="de-DE" sz="1600" i="1" dirty="0" err="1" smtClean="0"/>
              <a:t>locazione</a:t>
            </a:r>
            <a:r>
              <a:rPr lang="de-DE" sz="1600" i="1" dirty="0" smtClean="0"/>
              <a:t> 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331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53329" cy="5361460"/>
          </a:xfrm>
        </p:spPr>
      </p:pic>
      <p:sp>
        <p:nvSpPr>
          <p:cNvPr id="4" name="Textfeld 3"/>
          <p:cNvSpPr txBox="1"/>
          <p:nvPr/>
        </p:nvSpPr>
        <p:spPr>
          <a:xfrm>
            <a:off x="1432371" y="71186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Bauvolumen – Volume del </a:t>
            </a:r>
            <a:r>
              <a:rPr lang="de-DE" sz="2800" dirty="0" err="1" smtClean="0"/>
              <a:t>costruito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047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HT_Pfretschn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HT_Pfretschn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Bildschirmpräsentation (4:3)</PresentationFormat>
  <Paragraphs>152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1_NHT_Pfretschner</vt:lpstr>
      <vt:lpstr>NHT_Pfretschner</vt:lpstr>
      <vt:lpstr>Leistbare Mietwohnungen  in Tirol Alloggi ad affitti sostenibili  in Tirolo  Prof. Dr. Klaus Lugger 23. 09. 2016 Bozen-Bolzano  </vt:lpstr>
      <vt:lpstr>A) Warum brauchen wir einen       Non-Profit-Mietwohnbau in Europa?      Perchè l‘Europa ha bisogno di alloggi  in affitto       „non profit“?   • Armutsbekämpfung – lotta alla povertà  • Familienpolitik – politica della famiglia  • Arbeitsplatzpolitik mit hoher inländischer Wertschöpfung            politica dell‘occupazione con elevato valore aggiunto locale  • Mittelstandspolitik – Durchmischung und keine einseitige Besiedlung  Politica del ceto medio – popolamento trasversale e non monostrato  • Non-Profit-Organisatoren mit/unter der Aufsicht der öffentlichen Hände  Organizzatori „non profit“ con  vigilanza pubblica (mano pubblica)    • Vergabe durch die Gemeinden trägt zur Stabilisierung der Gesellschaft bei  Assegnazione da parte dei comuni contribuisce alla stabilità sociale</vt:lpstr>
      <vt:lpstr>PowerPoint-Präsentation</vt:lpstr>
      <vt:lpstr>C) Wohnbauförderung Tirol         Agevolazione Edilizia in Tirolo</vt:lpstr>
      <vt:lpstr>PowerPoint-Präsentation</vt:lpstr>
      <vt:lpstr>D) Neue Heimat Tirol   „Neue Heimat Tirol“</vt:lpstr>
      <vt:lpstr>E) Markenpolitik Neue Heimat Tirol  Politica della „Neue Heimat Tirol“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G) Esempio concreto a Innsbruck (IN 171) Gumppstraße Riferimento 4. trimestre 2016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Freitag, dem 23. September 2016  Vortrag von Dr. Klaus Lugger leistbare Mietwohnungen in Tirol</dc:title>
  <dc:creator>Lukasser Valentina</dc:creator>
  <cp:lastModifiedBy>Sonja BISIO</cp:lastModifiedBy>
  <cp:revision>194</cp:revision>
  <cp:lastPrinted>2016-09-15T09:14:15Z</cp:lastPrinted>
  <dcterms:created xsi:type="dcterms:W3CDTF">2016-08-17T07:59:20Z</dcterms:created>
  <dcterms:modified xsi:type="dcterms:W3CDTF">2016-09-21T08:40:14Z</dcterms:modified>
</cp:coreProperties>
</file>