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5" r:id="rId1"/>
  </p:sldMasterIdLst>
  <p:sldIdLst>
    <p:sldId id="256" r:id="rId2"/>
    <p:sldId id="316" r:id="rId3"/>
    <p:sldId id="310" r:id="rId4"/>
    <p:sldId id="311" r:id="rId5"/>
    <p:sldId id="312" r:id="rId6"/>
    <p:sldId id="318" r:id="rId7"/>
    <p:sldId id="319" r:id="rId8"/>
    <p:sldId id="314" r:id="rId9"/>
    <p:sldId id="317" r:id="rId10"/>
    <p:sldId id="315" r:id="rId11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9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349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8.7580927384076995E-2"/>
          <c:y val="0.14856481481481484"/>
          <c:w val="0.89019685039370078"/>
          <c:h val="0.72088764946048411"/>
        </c:manualLayout>
      </c:layout>
      <c:lineChart>
        <c:grouping val="standard"/>
        <c:varyColors val="0"/>
        <c:ser>
          <c:idx val="0"/>
          <c:order val="0"/>
          <c:tx>
            <c:strRef>
              <c:f>Foglio4!$F$2</c:f>
              <c:strCache>
                <c:ptCount val="1"/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Foglio4!$E$3:$E$15</c:f>
              <c:numCache>
                <c:formatCode>General</c:formatCode>
                <c:ptCount val="13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</c:numCache>
            </c:numRef>
          </c:cat>
          <c:val>
            <c:numRef>
              <c:f>Foglio4!$F$3:$F$15</c:f>
              <c:numCache>
                <c:formatCode>General</c:formatCode>
                <c:ptCount val="13"/>
                <c:pt idx="0">
                  <c:v>12</c:v>
                </c:pt>
                <c:pt idx="1">
                  <c:v>30</c:v>
                </c:pt>
                <c:pt idx="2">
                  <c:v>117</c:v>
                </c:pt>
                <c:pt idx="3">
                  <c:v>158</c:v>
                </c:pt>
                <c:pt idx="4">
                  <c:v>185</c:v>
                </c:pt>
                <c:pt idx="5">
                  <c:v>195</c:v>
                </c:pt>
                <c:pt idx="6">
                  <c:v>153</c:v>
                </c:pt>
                <c:pt idx="7">
                  <c:v>144</c:v>
                </c:pt>
                <c:pt idx="8">
                  <c:v>168</c:v>
                </c:pt>
                <c:pt idx="9">
                  <c:v>197</c:v>
                </c:pt>
                <c:pt idx="10">
                  <c:v>221</c:v>
                </c:pt>
                <c:pt idx="11">
                  <c:v>221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94D-4A65-B5C3-27F06930E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748264"/>
        <c:axId val="384763280"/>
      </c:lineChart>
      <c:catAx>
        <c:axId val="383748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4763280"/>
        <c:crosses val="autoZero"/>
        <c:auto val="1"/>
        <c:lblAlgn val="ctr"/>
        <c:lblOffset val="100"/>
        <c:noMultiLvlLbl val="0"/>
      </c:catAx>
      <c:valAx>
        <c:axId val="384763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3748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78C-43F0-A463-80F1353A911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78C-43F0-A463-80F1353A911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78C-43F0-A463-80F1353A911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78C-43F0-A463-80F1353A911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78C-43F0-A463-80F1353A911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78C-43F0-A463-80F1353A911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78C-43F0-A463-80F1353A9119}"/>
              </c:ext>
            </c:extLst>
          </c:dPt>
          <c:dLbls>
            <c:dLbl>
              <c:idx val="0"/>
              <c:layout>
                <c:manualLayout>
                  <c:x val="-5.0507983377077875E-2"/>
                  <c:y val="-6.480588363954506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278C-43F0-A463-80F1353A9119}"/>
                </c:ext>
                <c:ext xmlns:c15="http://schemas.microsoft.com/office/drawing/2012/chart" uri="{CE6537A1-D6FC-4f65-9D91-7224C49458BB}">
                  <c15:layout>
                    <c:manualLayout>
                      <c:w val="0.22693333333333332"/>
                      <c:h val="0.27572916666666664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4.5105389380934523E-2"/>
                  <c:y val="-7.55691770857030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278C-43F0-A463-80F1353A9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7283683289588803E-2"/>
                  <c:y val="-2.081510644502770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278C-43F0-A463-80F1353A9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7604986876640422E-3"/>
                  <c:y val="1.234033245844277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278C-43F0-A463-80F1353A9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6.1485236220472438E-2"/>
                  <c:y val="-3.01009769612131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278C-43F0-A463-80F1353A9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813429571303585E-2"/>
                  <c:y val="-0.1163885243511227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278C-43F0-A463-80F1353A9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9.2433245844269471E-2"/>
                  <c:y val="-9.300401902887138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D-278C-43F0-A463-80F1353A9119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Foglio4!$A$24:$A$30</c:f>
              <c:strCache>
                <c:ptCount val="7"/>
                <c:pt idx="0">
                  <c:v>Demenza senile/Alzheimer</c:v>
                </c:pt>
                <c:pt idx="1">
                  <c:v>Dipendenza</c:v>
                </c:pt>
                <c:pt idx="2">
                  <c:v>Disabilità cognitiva</c:v>
                </c:pt>
                <c:pt idx="3">
                  <c:v>Infermità fisica</c:v>
                </c:pt>
                <c:pt idx="4">
                  <c:v>Ictus</c:v>
                </c:pt>
                <c:pt idx="5">
                  <c:v>Malattia degenerativa</c:v>
                </c:pt>
                <c:pt idx="6">
                  <c:v>Malattia psichica </c:v>
                </c:pt>
              </c:strCache>
            </c:strRef>
          </c:cat>
          <c:val>
            <c:numRef>
              <c:f>Foglio4!$B$24:$B$30</c:f>
              <c:numCache>
                <c:formatCode>General</c:formatCode>
                <c:ptCount val="7"/>
                <c:pt idx="0">
                  <c:v>73</c:v>
                </c:pt>
                <c:pt idx="1">
                  <c:v>12</c:v>
                </c:pt>
                <c:pt idx="2">
                  <c:v>41</c:v>
                </c:pt>
                <c:pt idx="3">
                  <c:v>17</c:v>
                </c:pt>
                <c:pt idx="4">
                  <c:v>13</c:v>
                </c:pt>
                <c:pt idx="5">
                  <c:v>11</c:v>
                </c:pt>
                <c:pt idx="6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E-278C-43F0-A463-80F1353A9119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Bz, 29.10.2016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Tagung: Ethik und Kommunikation am Lebensende</a:t>
            </a:r>
            <a:br>
              <a:rPr lang="en-US" smtClean="0"/>
            </a:br>
            <a:r>
              <a:rPr lang="en-US" smtClean="0"/>
              <a:t>Convegno: Etica e comunicazione nel fine vita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5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881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057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1565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175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061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89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97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79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82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23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2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233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79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33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Bz, 29.10.2016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Tagung: Ethik und Kommunikation am Lebensende</a:t>
            </a:r>
            <a:br>
              <a:rPr lang="en-US" smtClean="0"/>
            </a:br>
            <a:r>
              <a:rPr lang="en-US" smtClean="0"/>
              <a:t>Convegno: Etica e comunicazione nel fine vita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75" y="6041363"/>
            <a:ext cx="2039353" cy="63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73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600" dirty="0" err="1" smtClean="0">
                <a:latin typeface="Titillium" panose="00000500000000000000" pitchFamily="50" charset="0"/>
              </a:rPr>
              <a:t>Sachwalterschaft</a:t>
            </a:r>
            <a:r>
              <a:rPr lang="de-DE" sz="3600" dirty="0" smtClean="0">
                <a:latin typeface="Titillium" panose="00000500000000000000" pitchFamily="50" charset="0"/>
              </a:rPr>
              <a:t/>
            </a:r>
            <a:br>
              <a:rPr lang="de-DE" sz="3600" dirty="0" smtClean="0">
                <a:latin typeface="Titillium" panose="00000500000000000000" pitchFamily="50" charset="0"/>
              </a:rPr>
            </a:br>
            <a:r>
              <a:rPr lang="de-DE" sz="3600" dirty="0" err="1" smtClean="0">
                <a:latin typeface="Titillium" panose="00000500000000000000" pitchFamily="50" charset="0"/>
              </a:rPr>
              <a:t>Amministrazione</a:t>
            </a:r>
            <a:r>
              <a:rPr lang="de-DE" sz="3600" dirty="0" smtClean="0">
                <a:latin typeface="Titillium" panose="00000500000000000000" pitchFamily="50" charset="0"/>
              </a:rPr>
              <a:t> di </a:t>
            </a:r>
            <a:r>
              <a:rPr lang="de-DE" sz="3600" dirty="0" err="1" smtClean="0">
                <a:latin typeface="Titillium" panose="00000500000000000000" pitchFamily="50" charset="0"/>
              </a:rPr>
              <a:t>Sostegno</a:t>
            </a:r>
            <a:endParaRPr lang="de-DE" sz="3600" dirty="0">
              <a:latin typeface="Titillium" panose="00000500000000000000" pitchFamily="50" charset="0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sz="2600" b="1" dirty="0">
                <a:latin typeface="Titillium" panose="00000500000000000000" pitchFamily="50" charset="0"/>
              </a:rPr>
              <a:t>Dachverband für Soziales und </a:t>
            </a:r>
            <a:r>
              <a:rPr lang="de-DE" sz="2600" b="1" dirty="0" smtClean="0">
                <a:latin typeface="Titillium" panose="00000500000000000000" pitchFamily="50" charset="0"/>
              </a:rPr>
              <a:t>Gesundheit - </a:t>
            </a:r>
            <a:r>
              <a:rPr lang="de-DE" sz="2600" b="1" dirty="0" err="1" smtClean="0">
                <a:latin typeface="Titillium" panose="00000500000000000000" pitchFamily="50" charset="0"/>
              </a:rPr>
              <a:t>Federazione</a:t>
            </a:r>
            <a:r>
              <a:rPr lang="de-DE" sz="2600" b="1" dirty="0" smtClean="0">
                <a:latin typeface="Titillium" panose="00000500000000000000" pitchFamily="50" charset="0"/>
              </a:rPr>
              <a:t> </a:t>
            </a:r>
            <a:r>
              <a:rPr lang="de-DE" sz="2600" b="1" dirty="0">
                <a:latin typeface="Titillium" panose="00000500000000000000" pitchFamily="50" charset="0"/>
              </a:rPr>
              <a:t>per </a:t>
            </a:r>
            <a:r>
              <a:rPr lang="de-DE" sz="2600" b="1" dirty="0" err="1">
                <a:latin typeface="Titillium" panose="00000500000000000000" pitchFamily="50" charset="0"/>
              </a:rPr>
              <a:t>il</a:t>
            </a:r>
            <a:r>
              <a:rPr lang="de-DE" sz="2600" b="1" dirty="0">
                <a:latin typeface="Titillium" panose="00000500000000000000" pitchFamily="50" charset="0"/>
              </a:rPr>
              <a:t> </a:t>
            </a:r>
            <a:r>
              <a:rPr lang="de-DE" sz="2600" b="1" dirty="0" err="1">
                <a:latin typeface="Titillium" panose="00000500000000000000" pitchFamily="50" charset="0"/>
              </a:rPr>
              <a:t>Sociale</a:t>
            </a:r>
            <a:r>
              <a:rPr lang="de-DE" sz="2600" b="1" dirty="0">
                <a:latin typeface="Titillium" panose="00000500000000000000" pitchFamily="50" charset="0"/>
              </a:rPr>
              <a:t> e la </a:t>
            </a:r>
            <a:r>
              <a:rPr lang="de-DE" sz="2600" b="1" dirty="0" err="1">
                <a:latin typeface="Titillium" panose="00000500000000000000" pitchFamily="50" charset="0"/>
              </a:rPr>
              <a:t>Sanità</a:t>
            </a:r>
            <a:endParaRPr lang="de-DE" sz="2600" b="1" dirty="0">
              <a:latin typeface="Titillium" panose="00000500000000000000" pitchFamily="50" charset="0"/>
            </a:endParaRPr>
          </a:p>
          <a:p>
            <a:pPr>
              <a:lnSpc>
                <a:spcPct val="120000"/>
              </a:lnSpc>
            </a:pPr>
            <a:r>
              <a:rPr lang="de-DE" b="1" i="1" dirty="0" smtClean="0">
                <a:latin typeface="Titillium" panose="00000500000000000000" pitchFamily="50" charset="0"/>
              </a:rPr>
              <a:t>Martin </a:t>
            </a:r>
            <a:r>
              <a:rPr lang="de-DE" b="1" i="1" dirty="0" err="1" smtClean="0">
                <a:latin typeface="Titillium" panose="00000500000000000000" pitchFamily="50" charset="0"/>
              </a:rPr>
              <a:t>Telser</a:t>
            </a:r>
            <a:r>
              <a:rPr lang="de-DE" b="1" i="1" dirty="0">
                <a:latin typeface="Titillium" panose="00000500000000000000" pitchFamily="50" charset="0"/>
              </a:rPr>
              <a:t> - Präsident des Dachverbandes für Soziales und </a:t>
            </a:r>
            <a:r>
              <a:rPr lang="de-DE" b="1" i="1" dirty="0" smtClean="0">
                <a:latin typeface="Titillium" panose="00000500000000000000" pitchFamily="50" charset="0"/>
              </a:rPr>
              <a:t>Gesundheit </a:t>
            </a:r>
          </a:p>
          <a:p>
            <a:pPr>
              <a:lnSpc>
                <a:spcPct val="120000"/>
              </a:lnSpc>
            </a:pPr>
            <a:r>
              <a:rPr lang="de-DE" b="1" i="1" dirty="0" err="1" smtClean="0">
                <a:latin typeface="Titillium" panose="00000500000000000000" pitchFamily="50" charset="0"/>
              </a:rPr>
              <a:t>dott.ssa</a:t>
            </a:r>
            <a:r>
              <a:rPr lang="de-DE" b="1" i="1" dirty="0" smtClean="0">
                <a:latin typeface="Titillium" panose="00000500000000000000" pitchFamily="50" charset="0"/>
              </a:rPr>
              <a:t> Roberta Rigamonti – </a:t>
            </a:r>
            <a:r>
              <a:rPr lang="de-DE" b="1" i="1" dirty="0" err="1" smtClean="0">
                <a:latin typeface="Titillium" panose="00000500000000000000" pitchFamily="50" charset="0"/>
              </a:rPr>
              <a:t>Servizio</a:t>
            </a:r>
            <a:r>
              <a:rPr lang="de-DE" b="1" i="1" dirty="0" smtClean="0">
                <a:latin typeface="Titillium" panose="00000500000000000000" pitchFamily="50" charset="0"/>
              </a:rPr>
              <a:t> per </a:t>
            </a:r>
            <a:r>
              <a:rPr lang="de-DE" b="1" i="1" dirty="0" err="1" smtClean="0">
                <a:latin typeface="Titillium" panose="00000500000000000000" pitchFamily="50" charset="0"/>
              </a:rPr>
              <a:t>l‘amministrazione</a:t>
            </a:r>
            <a:r>
              <a:rPr lang="de-DE" b="1" i="1" dirty="0" smtClean="0">
                <a:latin typeface="Titillium" panose="00000500000000000000" pitchFamily="50" charset="0"/>
              </a:rPr>
              <a:t> di </a:t>
            </a:r>
            <a:r>
              <a:rPr lang="de-DE" b="1" i="1" dirty="0" err="1" smtClean="0">
                <a:latin typeface="Titillium" panose="00000500000000000000" pitchFamily="50" charset="0"/>
              </a:rPr>
              <a:t>sostegno</a:t>
            </a:r>
            <a:r>
              <a:rPr lang="de-DE" i="1" dirty="0" smtClean="0">
                <a:latin typeface="Titillium" panose="00000500000000000000" pitchFamily="50" charset="0"/>
              </a:rPr>
              <a:t/>
            </a:r>
            <a:br>
              <a:rPr lang="de-DE" i="1" dirty="0" smtClean="0">
                <a:latin typeface="Titillium" panose="00000500000000000000" pitchFamily="50" charset="0"/>
              </a:rPr>
            </a:br>
            <a:endParaRPr lang="de-DE" i="1" dirty="0" smtClean="0">
              <a:latin typeface="Titillium" panose="00000500000000000000" pitchFamily="50" charset="0"/>
            </a:endParaRPr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813" y="5494223"/>
            <a:ext cx="3505561" cy="1085842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408372" y="5494223"/>
            <a:ext cx="6045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err="1" smtClean="0">
                <a:latin typeface="Titillium" panose="00000500000000000000" pitchFamily="50" charset="0"/>
              </a:rPr>
              <a:t>Bolzano</a:t>
            </a:r>
            <a:r>
              <a:rPr lang="de-DE" sz="2000" dirty="0" smtClean="0">
                <a:latin typeface="Titillium" panose="00000500000000000000" pitchFamily="50" charset="0"/>
              </a:rPr>
              <a:t>/Bozen, 19.03.2018</a:t>
            </a:r>
          </a:p>
        </p:txBody>
      </p:sp>
    </p:spTree>
    <p:extLst>
      <p:ext uri="{BB962C8B-B14F-4D97-AF65-F5344CB8AC3E}">
        <p14:creationId xmlns:p14="http://schemas.microsoft.com/office/powerpoint/2010/main" val="40726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 smtClean="0">
                <a:latin typeface="Titillium" panose="00000500000000000000" pitchFamily="50" charset="0"/>
              </a:rPr>
              <a:t>Sedi ed orari degli Sportelli territoriali</a:t>
            </a:r>
            <a:br>
              <a:rPr lang="it-IT" sz="2500" dirty="0" smtClean="0">
                <a:latin typeface="Titillium" panose="00000500000000000000" pitchFamily="50" charset="0"/>
              </a:rPr>
            </a:br>
            <a:r>
              <a:rPr lang="it-IT" sz="2500" dirty="0" err="1" smtClean="0">
                <a:latin typeface="Titillium" panose="00000500000000000000" pitchFamily="50" charset="0"/>
              </a:rPr>
              <a:t>Übersicht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Sprechstunden</a:t>
            </a:r>
            <a:endParaRPr lang="it-IT" sz="2500" dirty="0">
              <a:latin typeface="Titillium" panose="00000500000000000000" pitchFamily="50" charset="0"/>
            </a:endParaRP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384521"/>
              </p:ext>
            </p:extLst>
          </p:nvPr>
        </p:nvGraphicFramePr>
        <p:xfrm>
          <a:off x="677334" y="1524001"/>
          <a:ext cx="8596668" cy="4689281"/>
        </p:xfrm>
        <a:graphic>
          <a:graphicData uri="http://schemas.openxmlformats.org/drawingml/2006/table">
            <a:tbl>
              <a:tblPr firstRow="1" firstCol="1" bandRow="1"/>
              <a:tblGrid>
                <a:gridCol w="42983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9833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156446">
                <a:tc>
                  <a:txBody>
                    <a:bodyPr/>
                    <a:lstStyle/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 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b="1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Malles, </a:t>
                      </a:r>
                      <a:r>
                        <a:rPr lang="de-DE" sz="1400" b="1" spc="-4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Distretto</a:t>
                      </a:r>
                      <a:r>
                        <a:rPr lang="de-DE" sz="1400" b="1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spc="-4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sociale</a:t>
                      </a:r>
                      <a:r>
                        <a:rPr lang="de-DE" sz="1400" b="1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Via del </a:t>
                      </a:r>
                      <a:r>
                        <a:rPr lang="de-DE" sz="1400" b="1" spc="-4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Mercato</a:t>
                      </a:r>
                      <a:r>
                        <a:rPr lang="de-DE" sz="1400" b="1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spc="-45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4</a:t>
                      </a: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spc="-45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Mals, Sozialsprengel, Marktgasse 4</a:t>
                      </a:r>
                      <a:endParaRPr lang="it-IT" sz="1400" b="1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M</a:t>
                      </a:r>
                      <a:r>
                        <a:rPr lang="de-DE" sz="1400" spc="-4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spc="-5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spc="-4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c</a:t>
                      </a:r>
                      <a:r>
                        <a:rPr lang="de-DE" sz="1400" spc="-4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ole</a:t>
                      </a:r>
                      <a:r>
                        <a:rPr lang="de-DE" sz="1400" spc="-3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</a:t>
                      </a:r>
                      <a:r>
                        <a:rPr lang="de-DE" sz="1400" spc="-4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ì</a:t>
                      </a:r>
                      <a:r>
                        <a:rPr lang="de-DE" sz="1400" spc="-4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/Mittwoch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</a:t>
                      </a:r>
                      <a:r>
                        <a:rPr lang="de-DE" sz="1400" spc="-5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/Zeit</a:t>
                      </a:r>
                      <a:r>
                        <a:rPr lang="de-DE" sz="1400" spc="-75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0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-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13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:</a:t>
                      </a: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24.1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21.2.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21.3.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18.4.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16.5.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13.6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11.7.,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8.8.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5.9.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3.10.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7.11.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7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4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5.12.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 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spc="-45" dirty="0" err="1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Silandro</a:t>
                      </a:r>
                      <a:r>
                        <a:rPr lang="de-DE" sz="1400" b="1" kern="1200" spc="-45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</a:t>
                      </a:r>
                      <a:r>
                        <a:rPr lang="de-DE" sz="1400" b="1" kern="1200" spc="-45" dirty="0" err="1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Distretto</a:t>
                      </a:r>
                      <a:r>
                        <a:rPr lang="de-DE" sz="1400" b="1" kern="1200" spc="-45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kern="1200" spc="-45" dirty="0" err="1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sociale</a:t>
                      </a:r>
                      <a:r>
                        <a:rPr lang="de-DE" sz="1400" b="1" kern="1200" spc="-45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Via </a:t>
                      </a:r>
                      <a:r>
                        <a:rPr lang="de-DE" sz="1400" b="1" kern="1200" spc="-45" dirty="0" err="1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Principale</a:t>
                      </a:r>
                      <a:r>
                        <a:rPr lang="de-DE" sz="1400" b="1" kern="1200" spc="-45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kern="1200" spc="-45" dirty="0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134</a:t>
                      </a:r>
                    </a:p>
                    <a:p>
                      <a:pPr marL="0" algn="l" defTabSz="457200" rtl="0" eaLnBrk="1" latinLnBrk="0" hangingPunct="1"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400" b="1" kern="1200" spc="-45" dirty="0" err="1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Schlanders</a:t>
                      </a:r>
                      <a:r>
                        <a:rPr lang="de-DE" sz="1400" b="1" kern="1200" spc="-45" dirty="0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Sozialsprengel, Hauptstraße 134</a:t>
                      </a:r>
                      <a:endParaRPr lang="it-IT" sz="1400" b="1" kern="1200" spc="-45" dirty="0">
                        <a:solidFill>
                          <a:schemeClr val="tx1"/>
                        </a:solidFill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M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c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ole</a:t>
                      </a:r>
                      <a:r>
                        <a:rPr lang="de-DE" sz="1400" spc="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ì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/Mittwoch, 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</a:t>
                      </a: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/Zeit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14 - 17: </a:t>
                      </a:r>
                      <a:endParaRPr lang="de-DE" sz="1400" dirty="0" smtClean="0">
                        <a:effectLst/>
                        <a:latin typeface="Titillium" panose="00000500000000000000" pitchFamily="50" charset="0"/>
                        <a:ea typeface="Titillium" panose="00000500000000000000" pitchFamily="50" charset="0"/>
                        <a:cs typeface="Titillium" panose="00000500000000000000" pitchFamily="50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24.1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., 21.2., 21.3., 18.4., 16.5.,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13.6., 11.7., 8.8., 5.9., 3.10., 7.11., 5.12.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 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36734">
                <a:tc>
                  <a:txBody>
                    <a:bodyPr/>
                    <a:lstStyle/>
                    <a:p>
                      <a:pPr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spc="-45" dirty="0" err="1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Egna</a:t>
                      </a:r>
                      <a:r>
                        <a:rPr lang="de-DE" sz="1400" b="1" kern="1200" spc="-45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</a:t>
                      </a:r>
                      <a:r>
                        <a:rPr lang="de-DE" sz="1400" b="1" kern="1200" spc="-45" dirty="0" err="1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Distretto</a:t>
                      </a:r>
                      <a:r>
                        <a:rPr lang="de-DE" sz="1400" b="1" kern="1200" spc="-45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kern="1200" spc="-45" dirty="0" err="1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sociale</a:t>
                      </a:r>
                      <a:r>
                        <a:rPr lang="de-DE" sz="1400" b="1" kern="1200" spc="-45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Piazza Franz-</a:t>
                      </a:r>
                      <a:r>
                        <a:rPr lang="de-DE" sz="1400" b="1" kern="1200" spc="-45" dirty="0" err="1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Bonatti</a:t>
                      </a:r>
                      <a:r>
                        <a:rPr lang="de-DE" sz="1400" b="1" kern="1200" spc="-45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kern="1200" spc="-45" dirty="0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it-IT" sz="1400" b="1" kern="1200" spc="-45" dirty="0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Neumarkt, </a:t>
                      </a:r>
                      <a:r>
                        <a:rPr lang="it-IT" sz="1400" b="1" kern="1200" spc="-45" dirty="0" err="1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Sozialsprengel</a:t>
                      </a:r>
                      <a:r>
                        <a:rPr lang="it-IT" sz="1400" b="1" kern="1200" spc="-45" dirty="0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Franz Bonatti </a:t>
                      </a:r>
                      <a:r>
                        <a:rPr lang="it-IT" sz="1400" b="1" kern="1200" spc="-45" dirty="0" err="1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Platz</a:t>
                      </a:r>
                      <a:r>
                        <a:rPr lang="it-IT" sz="1400" b="1" kern="1200" spc="-45" dirty="0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</a:t>
                      </a:r>
                      <a:endParaRPr lang="it-IT" sz="1400" b="1" kern="1200" spc="-45" dirty="0">
                        <a:solidFill>
                          <a:schemeClr val="tx1"/>
                        </a:solidFill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M</a:t>
                      </a: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spc="-1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c</a:t>
                      </a: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ole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</a:t>
                      </a: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ì</a:t>
                      </a:r>
                      <a:r>
                        <a:rPr lang="de-DE" sz="1400" spc="-5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/Mittwoch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</a:t>
                      </a:r>
                      <a:r>
                        <a:rPr lang="de-DE" sz="1400" spc="-1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/Zeit</a:t>
                      </a:r>
                      <a:r>
                        <a:rPr lang="de-DE" sz="1400" spc="-1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9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-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13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: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endParaRPr lang="de-DE" sz="1400" spc="-10" dirty="0" smtClean="0">
                        <a:effectLst/>
                        <a:latin typeface="Titillium" panose="00000500000000000000" pitchFamily="50" charset="0"/>
                        <a:ea typeface="Titillium" panose="00000500000000000000" pitchFamily="50" charset="0"/>
                        <a:cs typeface="Titillium" panose="00000500000000000000" pitchFamily="50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5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31.1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28.2.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21.3.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18.4.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9.5.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6.6.,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4.7.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1.8.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19.9.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17.10.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14.11.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5.12.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 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Ortisei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Dist</a:t>
                      </a:r>
                      <a:r>
                        <a:rPr lang="de-DE" sz="1400" b="1" spc="-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etto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sociale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Via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J.B.Pu</a:t>
                      </a:r>
                      <a:r>
                        <a:rPr lang="de-DE" sz="1400" b="1" spc="-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ger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St. Ulrich, Sozialsprengel, </a:t>
                      </a:r>
                      <a:r>
                        <a:rPr lang="de-DE" sz="1400" b="1" dirty="0" err="1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B.Purger</a:t>
                      </a:r>
                      <a:r>
                        <a:rPr lang="de-DE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-Str. 16</a:t>
                      </a:r>
                      <a:endParaRPr lang="it-IT" sz="1400" b="1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L</a:t>
                      </a: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une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</a:t>
                      </a: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ì</a:t>
                      </a:r>
                      <a:r>
                        <a:rPr lang="de-DE" sz="1400" spc="-5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/Montag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</a:t>
                      </a:r>
                      <a:r>
                        <a:rPr lang="de-DE" sz="1400" spc="-1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/Zeit</a:t>
                      </a:r>
                      <a:r>
                        <a:rPr lang="de-DE" sz="1400" spc="-1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9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-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13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: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endParaRPr lang="de-DE" sz="1400" spc="-10" dirty="0" smtClean="0">
                        <a:effectLst/>
                        <a:latin typeface="Titillium" panose="00000500000000000000" pitchFamily="50" charset="0"/>
                        <a:ea typeface="Titillium" panose="00000500000000000000" pitchFamily="50" charset="0"/>
                        <a:cs typeface="Titillium" panose="00000500000000000000" pitchFamily="50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5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29.1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5.3.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7.5.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2.7.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10.9.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26.11.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 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8518">
                <a:tc>
                  <a:txBody>
                    <a:bodyPr/>
                    <a:lstStyle/>
                    <a:p>
                      <a:pPr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B</a:t>
                      </a:r>
                      <a:r>
                        <a:rPr lang="de-DE" sz="1400" b="1" spc="-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essanone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Dist</a:t>
                      </a:r>
                      <a:r>
                        <a:rPr lang="de-DE" sz="1400" b="1" spc="-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etto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sanitario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Via </a:t>
                      </a:r>
                      <a:r>
                        <a:rPr lang="de-DE" sz="1400" b="1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oma </a:t>
                      </a:r>
                      <a:r>
                        <a:rPr lang="de-DE" sz="1400" b="1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7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Brixen, Sozialsprengel, </a:t>
                      </a:r>
                      <a:r>
                        <a:rPr lang="de-DE" sz="1400" b="1" dirty="0" err="1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Romstr</a:t>
                      </a:r>
                      <a:r>
                        <a:rPr lang="de-DE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7</a:t>
                      </a:r>
                      <a:endParaRPr lang="it-IT" sz="1400" b="1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2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Marte</a:t>
                      </a:r>
                      <a:r>
                        <a:rPr lang="de-DE" sz="1400" spc="-1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</a:t>
                      </a:r>
                      <a:r>
                        <a:rPr lang="de-DE" sz="1400" spc="-2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ì</a:t>
                      </a:r>
                      <a:r>
                        <a:rPr lang="de-DE" sz="1400" spc="-25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/Dienstag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5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2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</a:t>
                      </a:r>
                      <a:r>
                        <a:rPr lang="de-DE" sz="1400" spc="-3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/Zeit</a:t>
                      </a:r>
                      <a:r>
                        <a:rPr lang="de-DE" sz="1400" spc="-2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9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-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13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:</a:t>
                      </a: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1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16.1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6.2.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13.3.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10.4.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15.5.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26.6.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10.7.,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28.8.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25.9.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30.10.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21.11.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4.12.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 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Vipiteno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Dist</a:t>
                      </a:r>
                      <a:r>
                        <a:rPr lang="de-DE" sz="1400" b="1" spc="-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etto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sociale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Via S. Gia</a:t>
                      </a:r>
                      <a:r>
                        <a:rPr lang="de-DE" sz="1400" b="1" spc="-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c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omo </a:t>
                      </a:r>
                      <a:r>
                        <a:rPr lang="de-DE" sz="1400" b="1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8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de-DE" sz="1400" b="1" dirty="0" err="1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Sterzing</a:t>
                      </a:r>
                      <a:r>
                        <a:rPr lang="de-DE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Sozialsprengel, St. Jakob-Weg</a:t>
                      </a:r>
                      <a:r>
                        <a:rPr lang="de-DE" sz="1400" b="1" baseline="0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8</a:t>
                      </a:r>
                      <a:endParaRPr lang="it-IT" sz="1400" b="1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2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Marte</a:t>
                      </a:r>
                      <a:r>
                        <a:rPr lang="de-DE" sz="1400" spc="-1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</a:t>
                      </a:r>
                      <a:r>
                        <a:rPr lang="de-DE" sz="1400" spc="-2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ì</a:t>
                      </a:r>
                      <a:r>
                        <a:rPr lang="de-DE" sz="1400" spc="-25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/Dienstag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5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2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</a:t>
                      </a:r>
                      <a:r>
                        <a:rPr lang="de-DE" sz="1400" spc="-3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/Zeit</a:t>
                      </a:r>
                      <a:r>
                        <a:rPr lang="de-DE" sz="1400" spc="-5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2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13:3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0</a:t>
                      </a: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-</a:t>
                      </a: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2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17:30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:</a:t>
                      </a:r>
                      <a:r>
                        <a:rPr lang="de-DE" sz="1400" spc="-5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endParaRPr lang="de-DE" sz="1400" spc="-50" dirty="0" smtClean="0">
                        <a:effectLst/>
                        <a:latin typeface="Titillium" panose="00000500000000000000" pitchFamily="50" charset="0"/>
                        <a:ea typeface="Titillium" panose="00000500000000000000" pitchFamily="50" charset="0"/>
                        <a:cs typeface="Titillium" panose="00000500000000000000" pitchFamily="50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25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6.2</a:t>
                      </a:r>
                      <a:r>
                        <a:rPr lang="de-DE" sz="1400" spc="-2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2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17.4.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5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2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26.6.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5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2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28.8.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5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2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30.10.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5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2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4.12.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 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57583">
                <a:tc>
                  <a:txBody>
                    <a:bodyPr/>
                    <a:lstStyle/>
                    <a:p>
                      <a:pPr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Bruni</a:t>
                      </a:r>
                      <a:r>
                        <a:rPr lang="de-DE" sz="1400" b="1" spc="-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c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Dist</a:t>
                      </a:r>
                      <a:r>
                        <a:rPr lang="de-DE" sz="1400" b="1" spc="-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etto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sociale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Vi</a:t>
                      </a:r>
                      <a:r>
                        <a:rPr lang="de-DE" sz="1400" b="1" spc="-5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c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olo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dei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spc="-20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F</a:t>
                      </a:r>
                      <a:r>
                        <a:rPr lang="de-DE" sz="1400" b="1" dirty="0" err="1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rati</a:t>
                      </a:r>
                      <a:r>
                        <a:rPr lang="de-DE" sz="1400" b="1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3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Bruneck, </a:t>
                      </a:r>
                      <a:r>
                        <a:rPr lang="it-IT" sz="1400" b="1" dirty="0" err="1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Sozialsprengel</a:t>
                      </a:r>
                      <a:r>
                        <a:rPr lang="it-IT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it-IT" sz="1400" b="1" dirty="0" err="1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Paternsteig</a:t>
                      </a:r>
                      <a:r>
                        <a:rPr lang="it-IT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</a:t>
                      </a:r>
                      <a:endParaRPr lang="it-IT" sz="1400" b="1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Gi</a:t>
                      </a:r>
                      <a:r>
                        <a:rPr lang="de-DE" sz="1400" spc="-2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ov</a:t>
                      </a: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</a:t>
                      </a: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ì</a:t>
                      </a:r>
                      <a:r>
                        <a:rPr lang="de-DE" sz="1400" spc="-1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/Donnerstag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</a:t>
                      </a:r>
                      <a:r>
                        <a:rPr lang="de-DE" sz="1400" spc="-2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/Zeit</a:t>
                      </a:r>
                      <a:r>
                        <a:rPr lang="de-DE" sz="1400" spc="-2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4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-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18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: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endParaRPr lang="de-DE" sz="1400" spc="-20" dirty="0" smtClean="0">
                        <a:effectLst/>
                        <a:latin typeface="Titillium" panose="00000500000000000000" pitchFamily="50" charset="0"/>
                        <a:ea typeface="Titillium" panose="00000500000000000000" pitchFamily="50" charset="0"/>
                        <a:cs typeface="Titillium" panose="00000500000000000000" pitchFamily="50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1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25.1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22.2.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22.3.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19.4.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24.5.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28.6.,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80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12.7.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30.8.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27.9.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18.10.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29.11.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13.12.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 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30"/>
                        </a:spcBef>
                        <a:spcAft>
                          <a:spcPts val="0"/>
                        </a:spcAft>
                      </a:pP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San Candido, </a:t>
                      </a: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Distretto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b="1" kern="1200" dirty="0" err="1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sociale</a:t>
                      </a:r>
                      <a:r>
                        <a:rPr lang="de-DE" sz="1400" b="1" kern="1200" dirty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 Via Prato </a:t>
                      </a:r>
                      <a:r>
                        <a:rPr lang="de-DE" sz="1400" b="1" kern="1200" dirty="0" smtClean="0">
                          <a:solidFill>
                            <a:schemeClr val="tx1"/>
                          </a:solidFill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6</a:t>
                      </a:r>
                    </a:p>
                    <a:p>
                      <a:pPr>
                        <a:spcBef>
                          <a:spcPts val="0"/>
                        </a:spcBef>
                        <a:spcAft>
                          <a:spcPts val="200"/>
                        </a:spcAft>
                      </a:pPr>
                      <a:r>
                        <a:rPr lang="it-IT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Innichen, </a:t>
                      </a:r>
                      <a:r>
                        <a:rPr lang="it-IT" sz="1400" b="1" dirty="0" err="1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Sozialsprengel</a:t>
                      </a:r>
                      <a:r>
                        <a:rPr lang="it-IT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in </a:t>
                      </a:r>
                      <a:r>
                        <a:rPr lang="it-IT" sz="1400" b="1" dirty="0" err="1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der</a:t>
                      </a:r>
                      <a:r>
                        <a:rPr lang="it-IT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it-IT" sz="1400" b="1" dirty="0" err="1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</a:t>
                      </a:r>
                      <a:r>
                        <a:rPr lang="it-IT" sz="1400" b="1" dirty="0" smtClean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6</a:t>
                      </a:r>
                      <a:endParaRPr lang="it-IT" sz="1400" b="1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Gi</a:t>
                      </a:r>
                      <a:r>
                        <a:rPr lang="de-DE" sz="1400" spc="-2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ov</a:t>
                      </a: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spc="-5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d</a:t>
                      </a: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ì</a:t>
                      </a:r>
                      <a:r>
                        <a:rPr lang="de-DE" sz="1400" spc="-1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/Donnerstag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o</a:t>
                      </a:r>
                      <a:r>
                        <a:rPr lang="de-DE" sz="1400" spc="-2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r</a:t>
                      </a:r>
                      <a:r>
                        <a:rPr lang="de-DE" sz="1400" dirty="0" err="1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e</a:t>
                      </a:r>
                      <a:r>
                        <a:rPr lang="de-DE" sz="140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/Zeit</a:t>
                      </a:r>
                      <a:r>
                        <a:rPr lang="de-DE" sz="1400" spc="-2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-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15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: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endParaRPr lang="de-DE" sz="1400" spc="-20" dirty="0" smtClean="0">
                        <a:effectLst/>
                        <a:latin typeface="Titillium" panose="00000500000000000000" pitchFamily="50" charset="0"/>
                        <a:ea typeface="Titillium" panose="00000500000000000000" pitchFamily="50" charset="0"/>
                        <a:cs typeface="Titillium" panose="00000500000000000000" pitchFamily="50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10" dirty="0" smtClean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25.1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22.3.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24.5.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12.7.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27.9.</a:t>
                      </a: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,</a:t>
                      </a:r>
                      <a:r>
                        <a:rPr lang="de-DE" sz="1400" spc="-2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 </a:t>
                      </a:r>
                      <a:r>
                        <a:rPr lang="de-DE" sz="1400" spc="-10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29.11.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  <a:latin typeface="Titillium" panose="00000500000000000000" pitchFamily="50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065"/>
                        </a:lnSpc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de-DE" sz="1400" spc="-45" dirty="0">
                          <a:effectLst/>
                          <a:latin typeface="Titillium" panose="00000500000000000000" pitchFamily="50" charset="0"/>
                          <a:ea typeface="Titillium" panose="00000500000000000000" pitchFamily="50" charset="0"/>
                          <a:cs typeface="Titillium" panose="00000500000000000000" pitchFamily="50" charset="0"/>
                        </a:rPr>
                        <a:t> </a:t>
                      </a:r>
                      <a:endParaRPr lang="it-IT" sz="1400" dirty="0">
                        <a:effectLst/>
                        <a:latin typeface="Titillium" panose="00000500000000000000" pitchFamily="50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008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 smtClean="0">
                <a:latin typeface="Titillium" panose="00000500000000000000" pitchFamily="50" charset="0"/>
              </a:rPr>
              <a:t>La nascita del Servizio per l’Amministrazione di sostegno </a:t>
            </a:r>
            <a:br>
              <a:rPr lang="it-IT" sz="2500" dirty="0" smtClean="0">
                <a:latin typeface="Titillium" panose="00000500000000000000" pitchFamily="50" charset="0"/>
              </a:rPr>
            </a:br>
            <a:r>
              <a:rPr lang="it-IT" sz="2500" dirty="0" smtClean="0">
                <a:latin typeface="Titillium" panose="00000500000000000000" pitchFamily="50" charset="0"/>
              </a:rPr>
              <a:t>Die </a:t>
            </a:r>
            <a:r>
              <a:rPr lang="it-IT" sz="2500" dirty="0" err="1" smtClean="0">
                <a:latin typeface="Titillium" panose="00000500000000000000" pitchFamily="50" charset="0"/>
              </a:rPr>
              <a:t>Entstehung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der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Dienststelle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für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Sachwalterschaft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endParaRPr lang="it-IT" sz="2500" dirty="0">
              <a:latin typeface="Titillium" panose="00000500000000000000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>
                <a:latin typeface="Titillium" panose="00000500000000000000" pitchFamily="50" charset="0"/>
              </a:rPr>
              <a:t>Dachverband bietet seit über 10 Jahren Dienst für </a:t>
            </a:r>
            <a:r>
              <a:rPr lang="de-DE" dirty="0" err="1">
                <a:latin typeface="Titillium" panose="00000500000000000000" pitchFamily="50" charset="0"/>
              </a:rPr>
              <a:t>Sachwalterschaft</a:t>
            </a:r>
            <a:endParaRPr lang="de-DE" dirty="0">
              <a:latin typeface="Titillium" panose="00000500000000000000" pitchFamily="50" charset="0"/>
            </a:endParaRPr>
          </a:p>
          <a:p>
            <a:r>
              <a:rPr lang="de-DE" dirty="0">
                <a:latin typeface="Titillium" panose="00000500000000000000" pitchFamily="50" charset="0"/>
              </a:rPr>
              <a:t>Zentrale Anlaufstelle für Information und Beantragung einer </a:t>
            </a:r>
            <a:r>
              <a:rPr lang="de-DE" dirty="0" err="1">
                <a:latin typeface="Titillium" panose="00000500000000000000" pitchFamily="50" charset="0"/>
              </a:rPr>
              <a:t>Sachwalterschaft</a:t>
            </a:r>
            <a:r>
              <a:rPr lang="de-DE" dirty="0">
                <a:latin typeface="Titillium" panose="00000500000000000000" pitchFamily="50" charset="0"/>
              </a:rPr>
              <a:t> in Bozen</a:t>
            </a:r>
            <a:endParaRPr lang="it-IT" dirty="0">
              <a:latin typeface="Titillium" panose="00000500000000000000" pitchFamily="50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 smtClean="0">
                <a:latin typeface="Titillium" panose="00000500000000000000" pitchFamily="50" charset="0"/>
              </a:rPr>
              <a:t>Servizio per l’amministrazione di sostegno della Federazione attivo da oltre 10 anni </a:t>
            </a:r>
          </a:p>
          <a:p>
            <a:r>
              <a:rPr lang="it-IT" dirty="0" smtClean="0">
                <a:latin typeface="Titillium" panose="00000500000000000000" pitchFamily="50" charset="0"/>
              </a:rPr>
              <a:t>Sportello centrale di consulenza e accompagnamento nella procedura di amministrazione di sostegno a Bolzano</a:t>
            </a:r>
            <a:endParaRPr lang="it-IT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36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 smtClean="0">
                <a:latin typeface="Titillium" panose="00000500000000000000" pitchFamily="50" charset="0"/>
              </a:rPr>
              <a:t>L’Amministrazione di sostegno in Alto Adige</a:t>
            </a:r>
            <a:br>
              <a:rPr lang="it-IT" sz="2500" dirty="0" smtClean="0">
                <a:latin typeface="Titillium" panose="00000500000000000000" pitchFamily="50" charset="0"/>
              </a:rPr>
            </a:br>
            <a:r>
              <a:rPr lang="it-IT" sz="2500" dirty="0" err="1" smtClean="0">
                <a:latin typeface="Titillium" panose="00000500000000000000" pitchFamily="50" charset="0"/>
              </a:rPr>
              <a:t>Sachwalterschaft</a:t>
            </a:r>
            <a:r>
              <a:rPr lang="it-IT" sz="2500" dirty="0" smtClean="0">
                <a:latin typeface="Titillium" panose="00000500000000000000" pitchFamily="50" charset="0"/>
              </a:rPr>
              <a:t> in Südtirol</a:t>
            </a:r>
            <a:endParaRPr lang="it-IT" sz="2500" dirty="0">
              <a:latin typeface="Titillium" panose="00000500000000000000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>
                <a:latin typeface="Titillium" panose="00000500000000000000" pitchFamily="50" charset="0"/>
              </a:rPr>
              <a:t>2500 </a:t>
            </a:r>
            <a:r>
              <a:rPr lang="de-DE" dirty="0" err="1">
                <a:latin typeface="Titillium" panose="00000500000000000000" pitchFamily="50" charset="0"/>
              </a:rPr>
              <a:t>Sachwalterschaften</a:t>
            </a:r>
            <a:r>
              <a:rPr lang="de-DE" dirty="0">
                <a:latin typeface="Titillium" panose="00000500000000000000" pitchFamily="50" charset="0"/>
              </a:rPr>
              <a:t> gibt es derzeit in </a:t>
            </a:r>
            <a:r>
              <a:rPr lang="de-DE" dirty="0" smtClean="0">
                <a:latin typeface="Titillium" panose="00000500000000000000" pitchFamily="50" charset="0"/>
              </a:rPr>
              <a:t>Südtirol </a:t>
            </a:r>
          </a:p>
          <a:p>
            <a:r>
              <a:rPr lang="de-DE" dirty="0" smtClean="0">
                <a:latin typeface="Titillium" panose="00000500000000000000" pitchFamily="50" charset="0"/>
              </a:rPr>
              <a:t>Thema </a:t>
            </a:r>
            <a:r>
              <a:rPr lang="de-DE" dirty="0" err="1">
                <a:latin typeface="Titillium" panose="00000500000000000000" pitchFamily="50" charset="0"/>
              </a:rPr>
              <a:t>Sachwalterschaft</a:t>
            </a:r>
            <a:r>
              <a:rPr lang="de-DE" dirty="0">
                <a:latin typeface="Titillium" panose="00000500000000000000" pitchFamily="50" charset="0"/>
              </a:rPr>
              <a:t> wird immer </a:t>
            </a:r>
            <a:r>
              <a:rPr lang="de-DE" dirty="0" smtClean="0">
                <a:latin typeface="Titillium" panose="00000500000000000000" pitchFamily="50" charset="0"/>
              </a:rPr>
              <a:t>wichtiger. Allein </a:t>
            </a:r>
            <a:r>
              <a:rPr lang="de-DE" dirty="0">
                <a:latin typeface="Titillium" panose="00000500000000000000" pitchFamily="50" charset="0"/>
              </a:rPr>
              <a:t>schon durch den demographischen Wandel brauchen immer mehr Senioren Beistand bei </a:t>
            </a:r>
            <a:r>
              <a:rPr lang="de-DE" dirty="0" smtClean="0">
                <a:latin typeface="Titillium" panose="00000500000000000000" pitchFamily="50" charset="0"/>
              </a:rPr>
              <a:t>Vermögensverwaltung </a:t>
            </a:r>
          </a:p>
          <a:p>
            <a:r>
              <a:rPr lang="de-DE" dirty="0" smtClean="0">
                <a:latin typeface="Titillium" panose="00000500000000000000" pitchFamily="50" charset="0"/>
              </a:rPr>
              <a:t>Deshalb </a:t>
            </a:r>
            <a:r>
              <a:rPr lang="de-DE" dirty="0">
                <a:latin typeface="Titillium" panose="00000500000000000000" pitchFamily="50" charset="0"/>
              </a:rPr>
              <a:t>ist es nötig, die Menschen zu informieren und den Dienst </a:t>
            </a:r>
            <a:r>
              <a:rPr lang="de-DE" dirty="0" smtClean="0">
                <a:latin typeface="Titillium" panose="00000500000000000000" pitchFamily="50" charset="0"/>
              </a:rPr>
              <a:t>auszubauen</a:t>
            </a:r>
            <a:endParaRPr lang="de-DE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endParaRPr lang="de-DE" dirty="0">
              <a:latin typeface="Titillium" panose="00000500000000000000" pitchFamily="50" charset="0"/>
            </a:endParaRPr>
          </a:p>
          <a:p>
            <a:pPr marL="0" indent="0">
              <a:buNone/>
            </a:pPr>
            <a:r>
              <a:rPr lang="de-DE" dirty="0"/>
              <a:t>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>
                <a:latin typeface="Titillium" panose="00000500000000000000" pitchFamily="50" charset="0"/>
              </a:rPr>
              <a:t>2500 amministrazioni di sostegno in Alto Adige</a:t>
            </a:r>
          </a:p>
          <a:p>
            <a:r>
              <a:rPr lang="it-IT" dirty="0" smtClean="0">
                <a:latin typeface="Titillium" panose="00000500000000000000" pitchFamily="50" charset="0"/>
              </a:rPr>
              <a:t>Il tema dell’amministrazione di sostegno sarà sempre </a:t>
            </a:r>
            <a:r>
              <a:rPr lang="it-IT" dirty="0" smtClean="0">
                <a:latin typeface="Titillium" panose="00000500000000000000" pitchFamily="50" charset="0"/>
              </a:rPr>
              <a:t>più </a:t>
            </a:r>
            <a:r>
              <a:rPr lang="it-IT" dirty="0" smtClean="0">
                <a:latin typeface="Titillium" panose="00000500000000000000" pitchFamily="50" charset="0"/>
              </a:rPr>
              <a:t>importante, anche solamente per l’andamento demografico che segna un aumento delle persone anziane che per una malattia o infermità non sono più in grado di gestirsi</a:t>
            </a:r>
          </a:p>
          <a:p>
            <a:r>
              <a:rPr lang="it-IT" dirty="0" smtClean="0">
                <a:latin typeface="Titillium" panose="00000500000000000000" pitchFamily="50" charset="0"/>
              </a:rPr>
              <a:t>Importante informare i cittadini </a:t>
            </a:r>
            <a:r>
              <a:rPr lang="it-IT" dirty="0" smtClean="0">
                <a:latin typeface="Titillium" panose="00000500000000000000" pitchFamily="50" charset="0"/>
              </a:rPr>
              <a:t>incrementando le attività del</a:t>
            </a:r>
            <a:r>
              <a:rPr lang="it-IT" dirty="0" smtClean="0">
                <a:latin typeface="Titillium" panose="00000500000000000000" pitchFamily="50" charset="0"/>
              </a:rPr>
              <a:t> </a:t>
            </a:r>
            <a:r>
              <a:rPr lang="it-IT" dirty="0" smtClean="0">
                <a:latin typeface="Titillium" panose="00000500000000000000" pitchFamily="50" charset="0"/>
              </a:rPr>
              <a:t>Servizio</a:t>
            </a:r>
            <a:endParaRPr lang="it-IT" dirty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120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 smtClean="0">
                <a:latin typeface="Titillium" panose="00000500000000000000" pitchFamily="50" charset="0"/>
              </a:rPr>
              <a:t>Amministrazione di sostegno: il servizio anche vicino a te!</a:t>
            </a:r>
            <a:br>
              <a:rPr lang="it-IT" sz="2500" dirty="0" smtClean="0">
                <a:latin typeface="Titillium" panose="00000500000000000000" pitchFamily="50" charset="0"/>
              </a:rPr>
            </a:br>
            <a:r>
              <a:rPr lang="it-IT" sz="2500" dirty="0" err="1" smtClean="0">
                <a:latin typeface="Titillium" panose="00000500000000000000" pitchFamily="50" charset="0"/>
              </a:rPr>
              <a:t>Sachwalterschaft</a:t>
            </a:r>
            <a:r>
              <a:rPr lang="it-IT" sz="2500" dirty="0" smtClean="0">
                <a:latin typeface="Titillium" panose="00000500000000000000" pitchFamily="50" charset="0"/>
              </a:rPr>
              <a:t>: </a:t>
            </a:r>
            <a:r>
              <a:rPr lang="it-IT" sz="2500" dirty="0" err="1" smtClean="0">
                <a:latin typeface="Titillium" panose="00000500000000000000" pitchFamily="50" charset="0"/>
              </a:rPr>
              <a:t>Jetzt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ganz</a:t>
            </a:r>
            <a:r>
              <a:rPr lang="it-IT" sz="2500" dirty="0" smtClean="0">
                <a:latin typeface="Titillium" panose="00000500000000000000" pitchFamily="50" charset="0"/>
              </a:rPr>
              <a:t> in </a:t>
            </a:r>
            <a:r>
              <a:rPr lang="it-IT" sz="2500" dirty="0" err="1" smtClean="0">
                <a:latin typeface="Titillium" panose="00000500000000000000" pitchFamily="50" charset="0"/>
              </a:rPr>
              <a:t>deiner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Nähe</a:t>
            </a:r>
            <a:r>
              <a:rPr lang="it-IT" sz="2500" dirty="0" smtClean="0">
                <a:latin typeface="Titillium" panose="00000500000000000000" pitchFamily="50" charset="0"/>
              </a:rPr>
              <a:t>!</a:t>
            </a:r>
            <a:endParaRPr lang="it-IT" sz="2500" dirty="0">
              <a:latin typeface="Titillium" panose="00000500000000000000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>
                <a:latin typeface="Titillium" panose="00000500000000000000" pitchFamily="50" charset="0"/>
              </a:rPr>
              <a:t>Dank der Unterstützung durch das Land und den </a:t>
            </a:r>
            <a:r>
              <a:rPr lang="de-DE" dirty="0" err="1" smtClean="0">
                <a:latin typeface="Titillium" panose="00000500000000000000" pitchFamily="50" charset="0"/>
              </a:rPr>
              <a:t>Gemeindenverband</a:t>
            </a:r>
            <a:r>
              <a:rPr lang="de-DE" dirty="0" smtClean="0">
                <a:latin typeface="Titillium" panose="00000500000000000000" pitchFamily="50" charset="0"/>
              </a:rPr>
              <a:t> ist nun Ausbau möglich</a:t>
            </a:r>
          </a:p>
          <a:p>
            <a:r>
              <a:rPr lang="de-DE" dirty="0" smtClean="0">
                <a:latin typeface="Titillium" panose="00000500000000000000" pitchFamily="50" charset="0"/>
              </a:rPr>
              <a:t>Beratung und Hilfe kommt jetzt näher zu den Bürger/innen </a:t>
            </a:r>
          </a:p>
          <a:p>
            <a:r>
              <a:rPr lang="de-DE" dirty="0" smtClean="0">
                <a:latin typeface="Titillium" panose="00000500000000000000" pitchFamily="50" charset="0"/>
              </a:rPr>
              <a:t>Seit die Bezirksgerichte aufgelöst worden sind, alles zentral in Bozen. Umständlich für Bürger/innen</a:t>
            </a:r>
          </a:p>
          <a:p>
            <a:r>
              <a:rPr lang="de-DE" dirty="0" smtClean="0">
                <a:latin typeface="Titillium" panose="00000500000000000000" pitchFamily="50" charset="0"/>
              </a:rPr>
              <a:t>Beratung nun bürgerfreundlich und wohnortsnahe in allen Bezirken</a:t>
            </a:r>
          </a:p>
          <a:p>
            <a:r>
              <a:rPr lang="de-DE" dirty="0" smtClean="0">
                <a:latin typeface="Titillium" panose="00000500000000000000" pitchFamily="50" charset="0"/>
              </a:rPr>
              <a:t>Große Erleichterung für alle</a:t>
            </a:r>
          </a:p>
          <a:p>
            <a:r>
              <a:rPr lang="de-DE" dirty="0" smtClean="0">
                <a:latin typeface="Titillium" panose="00000500000000000000" pitchFamily="50" charset="0"/>
              </a:rPr>
              <a:t>Anlaufstellen sind die Sozialsprengel der Bezirke</a:t>
            </a:r>
          </a:p>
          <a:p>
            <a:r>
              <a:rPr lang="de-DE" dirty="0" smtClean="0">
                <a:latin typeface="Titillium" panose="00000500000000000000" pitchFamily="50" charset="0"/>
              </a:rPr>
              <a:t>Die Sprechstunden werden monatlich, bzw. in einigen Gemeinden im zweimonatlichen Rhythmus angeboten</a:t>
            </a:r>
          </a:p>
          <a:p>
            <a:pPr marL="0" indent="0">
              <a:buNone/>
            </a:pPr>
            <a:r>
              <a:rPr lang="de-DE" dirty="0" smtClean="0">
                <a:latin typeface="Titillium" panose="00000500000000000000" pitchFamily="50" charset="0"/>
              </a:rPr>
              <a:t> </a:t>
            </a: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t-IT" dirty="0" smtClean="0">
                <a:latin typeface="Titillium" panose="00000500000000000000" pitchFamily="50" charset="0"/>
              </a:rPr>
              <a:t>Lo sviluppo del Servizio è ora possibile grazie al sostegno della Provincia e dell’Associazione dei Comuni</a:t>
            </a:r>
            <a:endParaRPr lang="it-IT" dirty="0">
              <a:latin typeface="Titillium" panose="00000500000000000000" pitchFamily="50" charset="0"/>
            </a:endParaRPr>
          </a:p>
          <a:p>
            <a:r>
              <a:rPr lang="it-IT" dirty="0" smtClean="0">
                <a:latin typeface="Titillium" panose="00000500000000000000" pitchFamily="50" charset="0"/>
              </a:rPr>
              <a:t>Adesso le consulenze arrivano vicino ai cittadini</a:t>
            </a:r>
          </a:p>
          <a:p>
            <a:r>
              <a:rPr lang="it-IT" dirty="0" smtClean="0">
                <a:latin typeface="Titillium" panose="00000500000000000000" pitchFamily="50" charset="0"/>
              </a:rPr>
              <a:t>Dalla chiusura delle Sezioni distaccate dei Tribunali ora è tutto centralizzato al Tribunale di Bolzano. Disagi per i cittadini</a:t>
            </a:r>
          </a:p>
          <a:p>
            <a:r>
              <a:rPr lang="it-IT" dirty="0" smtClean="0">
                <a:latin typeface="Titillium" panose="00000500000000000000" pitchFamily="50" charset="0"/>
              </a:rPr>
              <a:t>Consulenze vicine al luogo di residenza dei cittadini in tutti i Comprensori</a:t>
            </a:r>
          </a:p>
          <a:p>
            <a:r>
              <a:rPr lang="it-IT" dirty="0" smtClean="0">
                <a:latin typeface="Titillium" panose="00000500000000000000" pitchFamily="50" charset="0"/>
              </a:rPr>
              <a:t>Grande semplificazione per tutti</a:t>
            </a:r>
          </a:p>
          <a:p>
            <a:r>
              <a:rPr lang="it-IT" dirty="0" smtClean="0">
                <a:latin typeface="Titillium" panose="00000500000000000000" pitchFamily="50" charset="0"/>
              </a:rPr>
              <a:t>Gli sportelli saranno attivi in ciascun Comprensorio</a:t>
            </a:r>
          </a:p>
          <a:p>
            <a:r>
              <a:rPr lang="it-IT" dirty="0" smtClean="0">
                <a:latin typeface="Titillium" panose="00000500000000000000" pitchFamily="50" charset="0"/>
              </a:rPr>
              <a:t>Le consulenze saranno prestate mensilmente in alcuni Comuni, in altri ogni due mesi</a:t>
            </a:r>
          </a:p>
        </p:txBody>
      </p:sp>
    </p:spTree>
    <p:extLst>
      <p:ext uri="{BB962C8B-B14F-4D97-AF65-F5344CB8AC3E}">
        <p14:creationId xmlns:p14="http://schemas.microsoft.com/office/powerpoint/2010/main" val="2079712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 smtClean="0">
                <a:latin typeface="Titillium" panose="00000500000000000000" pitchFamily="50" charset="0"/>
              </a:rPr>
              <a:t>Attività del Servizio </a:t>
            </a:r>
            <a:r>
              <a:rPr lang="it-IT" sz="2500" dirty="0">
                <a:latin typeface="Titillium" panose="00000500000000000000" pitchFamily="50" charset="0"/>
              </a:rPr>
              <a:t>l’Amministrazione di sostegno </a:t>
            </a:r>
            <a:r>
              <a:rPr lang="it-IT" sz="2500" dirty="0" smtClean="0">
                <a:latin typeface="Titillium" panose="00000500000000000000" pitchFamily="50" charset="0"/>
              </a:rPr>
              <a:t/>
            </a:r>
            <a:br>
              <a:rPr lang="it-IT" sz="2500" dirty="0" smtClean="0">
                <a:latin typeface="Titillium" panose="00000500000000000000" pitchFamily="50" charset="0"/>
              </a:rPr>
            </a:br>
            <a:r>
              <a:rPr lang="it-IT" sz="2500" dirty="0" err="1" smtClean="0">
                <a:latin typeface="Titillium" panose="00000500000000000000" pitchFamily="50" charset="0"/>
              </a:rPr>
              <a:t>Tätigkeiten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der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Dienststelle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für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Sachwalterschaft</a:t>
            </a:r>
            <a:endParaRPr lang="it-IT" sz="2500" dirty="0">
              <a:latin typeface="Titillium" panose="00000500000000000000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>
                <a:latin typeface="Titillium" panose="00000500000000000000" pitchFamily="50" charset="0"/>
              </a:rPr>
              <a:t>Dienststelle für </a:t>
            </a:r>
            <a:r>
              <a:rPr lang="de-DE" dirty="0" err="1">
                <a:latin typeface="Titillium" panose="00000500000000000000" pitchFamily="50" charset="0"/>
              </a:rPr>
              <a:t>Sachwalterschaft</a:t>
            </a:r>
            <a:r>
              <a:rPr lang="de-DE" dirty="0">
                <a:latin typeface="Titillium" panose="00000500000000000000" pitchFamily="50" charset="0"/>
              </a:rPr>
              <a:t> seit mehr als 10 Jahren </a:t>
            </a:r>
            <a:r>
              <a:rPr lang="de-DE" dirty="0" smtClean="0">
                <a:latin typeface="Titillium" panose="00000500000000000000" pitchFamily="50" charset="0"/>
              </a:rPr>
              <a:t>aktiv</a:t>
            </a:r>
          </a:p>
          <a:p>
            <a:r>
              <a:rPr lang="de-DE" dirty="0" smtClean="0">
                <a:latin typeface="Titillium" panose="00000500000000000000" pitchFamily="50" charset="0"/>
              </a:rPr>
              <a:t>Im </a:t>
            </a:r>
            <a:r>
              <a:rPr lang="de-DE" dirty="0">
                <a:latin typeface="Titillium" panose="00000500000000000000" pitchFamily="50" charset="0"/>
              </a:rPr>
              <a:t>Schnitt im Jahr </a:t>
            </a:r>
            <a:r>
              <a:rPr lang="de-DE" dirty="0" smtClean="0">
                <a:latin typeface="Titillium" panose="00000500000000000000" pitchFamily="50" charset="0"/>
              </a:rPr>
              <a:t>200 </a:t>
            </a:r>
            <a:r>
              <a:rPr lang="de-DE" dirty="0">
                <a:latin typeface="Titillium" panose="00000500000000000000" pitchFamily="50" charset="0"/>
              </a:rPr>
              <a:t>Anfragen, 600 </a:t>
            </a:r>
            <a:r>
              <a:rPr lang="de-DE" dirty="0" smtClean="0">
                <a:latin typeface="Titillium" panose="00000500000000000000" pitchFamily="50" charset="0"/>
              </a:rPr>
              <a:t>Einzelberatungen</a:t>
            </a:r>
          </a:p>
          <a:p>
            <a:r>
              <a:rPr lang="de-DE" dirty="0">
                <a:latin typeface="Titillium" panose="00000500000000000000" pitchFamily="50" charset="0"/>
              </a:rPr>
              <a:t>Zwei erfahrene Juristinnen informieren und begleiten die betroffenen Personen und ihre Familien in Fragen zur </a:t>
            </a:r>
            <a:r>
              <a:rPr lang="de-DE" dirty="0" err="1">
                <a:latin typeface="Titillium" panose="00000500000000000000" pitchFamily="50" charset="0"/>
              </a:rPr>
              <a:t>Sachwalterschaft</a:t>
            </a:r>
            <a:r>
              <a:rPr lang="de-DE" dirty="0">
                <a:latin typeface="Titillium" panose="00000500000000000000" pitchFamily="50" charset="0"/>
              </a:rPr>
              <a:t> und nehmen ihnen den Weg zum Gericht ab, wo der Antrag für eine </a:t>
            </a:r>
            <a:r>
              <a:rPr lang="de-DE" dirty="0" err="1">
                <a:latin typeface="Titillium" panose="00000500000000000000" pitchFamily="50" charset="0"/>
              </a:rPr>
              <a:t>Sachwalterschaft</a:t>
            </a:r>
            <a:r>
              <a:rPr lang="de-DE" dirty="0">
                <a:latin typeface="Titillium" panose="00000500000000000000" pitchFamily="50" charset="0"/>
              </a:rPr>
              <a:t> zu deponieren </a:t>
            </a:r>
            <a:r>
              <a:rPr lang="de-DE" dirty="0" smtClean="0">
                <a:latin typeface="Titillium" panose="00000500000000000000" pitchFamily="50" charset="0"/>
              </a:rPr>
              <a:t>ist</a:t>
            </a:r>
            <a:endParaRPr lang="de-DE" dirty="0">
              <a:latin typeface="Titillium" panose="00000500000000000000" pitchFamily="50" charset="0"/>
            </a:endParaRPr>
          </a:p>
          <a:p>
            <a:r>
              <a:rPr lang="de-DE" dirty="0">
                <a:latin typeface="Titillium" panose="00000500000000000000" pitchFamily="50" charset="0"/>
              </a:rPr>
              <a:t>In der Regel ist diese Arbeit </a:t>
            </a:r>
            <a:r>
              <a:rPr lang="de-DE" b="1" dirty="0">
                <a:latin typeface="Titillium" panose="00000500000000000000" pitchFamily="50" charset="0"/>
              </a:rPr>
              <a:t>nicht nur ein rein juristischer Akt</a:t>
            </a:r>
            <a:r>
              <a:rPr lang="de-DE" dirty="0">
                <a:latin typeface="Titillium" panose="00000500000000000000" pitchFamily="50" charset="0"/>
              </a:rPr>
              <a:t>, sondern viel mehr eine Begleitung, die mit großer Behutsamkeit und umfassender Aufmerksamkeit für die vielen Probleme erfolgen muss, welche sich aus einer eingeschränkten Handlungsfähigkeit ergeben</a:t>
            </a:r>
          </a:p>
          <a:p>
            <a:endParaRPr lang="de-DE" dirty="0">
              <a:latin typeface="Titillium" panose="00000500000000000000" pitchFamily="50" charset="0"/>
            </a:endParaRP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>
                <a:latin typeface="Titillium" panose="00000500000000000000" pitchFamily="50" charset="0"/>
              </a:rPr>
              <a:t>Il Servizio per l’amministrazione di sostegno è attivo da più di 10 anni</a:t>
            </a:r>
          </a:p>
          <a:p>
            <a:r>
              <a:rPr lang="it-IT" dirty="0" smtClean="0">
                <a:latin typeface="Titillium" panose="00000500000000000000" pitchFamily="50" charset="0"/>
              </a:rPr>
              <a:t>Elabora circa 200 ricorsi all’anno e presta </a:t>
            </a:r>
            <a:r>
              <a:rPr lang="it-IT" dirty="0" smtClean="0">
                <a:latin typeface="Titillium" panose="00000500000000000000" pitchFamily="50" charset="0"/>
              </a:rPr>
              <a:t>circa 600 </a:t>
            </a:r>
            <a:r>
              <a:rPr lang="it-IT" dirty="0" smtClean="0">
                <a:latin typeface="Titillium" panose="00000500000000000000" pitchFamily="50" charset="0"/>
              </a:rPr>
              <a:t>consulenze individuali</a:t>
            </a:r>
            <a:endParaRPr lang="it-IT" dirty="0">
              <a:latin typeface="Titillium" panose="00000500000000000000" pitchFamily="50" charset="0"/>
            </a:endParaRPr>
          </a:p>
          <a:p>
            <a:r>
              <a:rPr lang="it-IT" dirty="0">
                <a:latin typeface="Titillium" panose="00000500000000000000" pitchFamily="50" charset="0"/>
              </a:rPr>
              <a:t>Due giuriste specializzate informano sulla normativa ed accompagnano le persone fragili e le loro famiglie nel procedimento di nomina dell’amministratore di sostegno da presentare al Tribunale di </a:t>
            </a:r>
            <a:r>
              <a:rPr lang="it-IT" dirty="0" smtClean="0">
                <a:latin typeface="Titillium" panose="00000500000000000000" pitchFamily="50" charset="0"/>
              </a:rPr>
              <a:t>Bolzano</a:t>
            </a:r>
            <a:br>
              <a:rPr lang="it-IT" dirty="0" smtClean="0">
                <a:latin typeface="Titillium" panose="00000500000000000000" pitchFamily="50" charset="0"/>
              </a:rPr>
            </a:br>
            <a:endParaRPr lang="it-IT" dirty="0">
              <a:latin typeface="Titillium" panose="00000500000000000000" pitchFamily="50" charset="0"/>
            </a:endParaRPr>
          </a:p>
          <a:p>
            <a:r>
              <a:rPr lang="it-IT" dirty="0">
                <a:latin typeface="Titillium" panose="00000500000000000000" pitchFamily="50" charset="0"/>
              </a:rPr>
              <a:t>Il </a:t>
            </a:r>
            <a:r>
              <a:rPr lang="it-IT" b="1" dirty="0">
                <a:latin typeface="Titillium" panose="00000500000000000000" pitchFamily="50" charset="0"/>
              </a:rPr>
              <a:t>lavoro non consiste solo in una prestazione giuridica</a:t>
            </a:r>
            <a:r>
              <a:rPr lang="it-IT" dirty="0">
                <a:latin typeface="Titillium" panose="00000500000000000000" pitchFamily="50" charset="0"/>
              </a:rPr>
              <a:t>. Condurre l’attività di consulenza in tema di amministrazione di sostegno significa saper misurare le domande, calarsi nei panni degli </a:t>
            </a:r>
            <a:r>
              <a:rPr lang="it-IT" dirty="0" smtClean="0">
                <a:latin typeface="Titillium" panose="00000500000000000000" pitchFamily="50" charset="0"/>
              </a:rPr>
              <a:t>altri </a:t>
            </a:r>
            <a:endParaRPr lang="it-IT" dirty="0">
              <a:latin typeface="Titillium" panose="00000500000000000000" pitchFamily="50" charset="0"/>
            </a:endParaRPr>
          </a:p>
          <a:p>
            <a:endParaRPr lang="it-IT" dirty="0" smtClean="0"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64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 smtClean="0">
                <a:latin typeface="Titillium" panose="00000500000000000000" pitchFamily="50" charset="0"/>
              </a:rPr>
              <a:t>Andamento dei ricorsi presentati dal Servizio </a:t>
            </a:r>
            <a:r>
              <a:rPr lang="it-IT" sz="2500" dirty="0" err="1" smtClean="0">
                <a:latin typeface="Titillium" panose="00000500000000000000" pitchFamily="50" charset="0"/>
              </a:rPr>
              <a:t>AdS</a:t>
            </a:r>
            <a:r>
              <a:rPr lang="it-IT" sz="2500" dirty="0" smtClean="0">
                <a:latin typeface="Titillium" panose="00000500000000000000" pitchFamily="50" charset="0"/>
              </a:rPr>
              <a:t> 2006-2017</a:t>
            </a:r>
            <a:br>
              <a:rPr lang="it-IT" sz="2500" dirty="0" smtClean="0">
                <a:latin typeface="Titillium" panose="00000500000000000000" pitchFamily="50" charset="0"/>
              </a:rPr>
            </a:br>
            <a:r>
              <a:rPr lang="it-IT" sz="2500" dirty="0" err="1" smtClean="0">
                <a:latin typeface="Titillium" panose="00000500000000000000" pitchFamily="50" charset="0"/>
              </a:rPr>
              <a:t>Anträge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auf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Sachwalterschaft</a:t>
            </a:r>
            <a:r>
              <a:rPr lang="it-IT" sz="2500" dirty="0" smtClean="0">
                <a:latin typeface="Titillium" panose="00000500000000000000" pitchFamily="50" charset="0"/>
              </a:rPr>
              <a:t> bei </a:t>
            </a:r>
            <a:r>
              <a:rPr lang="it-IT" sz="2500" dirty="0" err="1" smtClean="0">
                <a:latin typeface="Titillium" panose="00000500000000000000" pitchFamily="50" charset="0"/>
              </a:rPr>
              <a:t>Gericht</a:t>
            </a:r>
            <a:r>
              <a:rPr lang="it-IT" sz="2500" dirty="0" smtClean="0">
                <a:latin typeface="Titillium" panose="00000500000000000000" pitchFamily="50" charset="0"/>
              </a:rPr>
              <a:t> 2006-2017</a:t>
            </a:r>
            <a:endParaRPr lang="it-IT" sz="2500" dirty="0">
              <a:latin typeface="Titillium" panose="00000500000000000000" pitchFamily="50" charset="0"/>
            </a:endParaRP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05675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 smtClean="0"/>
              <a:t>Fragilità dei beneficiari 2017</a:t>
            </a:r>
            <a:br>
              <a:rPr lang="it-IT" sz="2500" dirty="0" smtClean="0"/>
            </a:br>
            <a:r>
              <a:rPr lang="it-IT" sz="2500" dirty="0" err="1" smtClean="0"/>
              <a:t>Nutznießer</a:t>
            </a:r>
            <a:r>
              <a:rPr lang="it-IT" sz="2500" dirty="0" smtClean="0"/>
              <a:t> 2017</a:t>
            </a:r>
            <a:endParaRPr lang="it-IT" sz="25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1136135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626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 smtClean="0">
                <a:latin typeface="Titillium" panose="00000500000000000000" pitchFamily="50" charset="0"/>
              </a:rPr>
              <a:t>Collaborazioni</a:t>
            </a:r>
            <a:br>
              <a:rPr lang="it-IT" sz="2500" dirty="0" smtClean="0">
                <a:latin typeface="Titillium" panose="00000500000000000000" pitchFamily="50" charset="0"/>
              </a:rPr>
            </a:br>
            <a:r>
              <a:rPr lang="it-IT" sz="2500" dirty="0" err="1" smtClean="0">
                <a:latin typeface="Titillium" panose="00000500000000000000" pitchFamily="50" charset="0"/>
              </a:rPr>
              <a:t>Zusammenarbeit</a:t>
            </a:r>
            <a:endParaRPr lang="it-IT" sz="2500" dirty="0">
              <a:latin typeface="Titillium" panose="00000500000000000000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latin typeface="Titillium" panose="00000500000000000000" pitchFamily="50" charset="0"/>
              </a:rPr>
              <a:t>Aus </a:t>
            </a:r>
            <a:r>
              <a:rPr lang="de-DE" dirty="0">
                <a:latin typeface="Titillium" panose="00000500000000000000" pitchFamily="50" charset="0"/>
              </a:rPr>
              <a:t>der langjährigen Tätigkeit und der engen Zusammenarbeit mit den Gerichtsämtern kann die Dienststelle des Dachverbandes gewährleisten, dass das nötige Verfahren – nach Vorlage aller Dokumente – schnell und erfolgreich abgewickelt werden </a:t>
            </a:r>
            <a:r>
              <a:rPr lang="de-DE" dirty="0" smtClean="0">
                <a:latin typeface="Titillium" panose="00000500000000000000" pitchFamily="50" charset="0"/>
              </a:rPr>
              <a:t>kann</a:t>
            </a:r>
            <a:endParaRPr lang="de-DE" dirty="0">
              <a:latin typeface="Titillium" panose="00000500000000000000" pitchFamily="50" charset="0"/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it-IT" dirty="0" smtClean="0">
                <a:latin typeface="Titillium" panose="00000500000000000000" pitchFamily="50" charset="0"/>
              </a:rPr>
              <a:t>Grazie all’esperienza maturata ed allo stretto rapporto di collaborazione con gli uffici giudiziari il Servizio della Federazione è in grado di garantire </a:t>
            </a:r>
            <a:r>
              <a:rPr lang="it-IT" dirty="0" smtClean="0">
                <a:latin typeface="Titillium" panose="00000500000000000000" pitchFamily="50" charset="0"/>
              </a:rPr>
              <a:t>una prestazione celer</a:t>
            </a:r>
            <a:r>
              <a:rPr lang="it-IT" dirty="0" smtClean="0">
                <a:latin typeface="Titillium" panose="00000500000000000000" pitchFamily="50" charset="0"/>
              </a:rPr>
              <a:t>e </a:t>
            </a:r>
            <a:r>
              <a:rPr lang="it-IT" dirty="0" smtClean="0">
                <a:latin typeface="Titillium" panose="00000500000000000000" pitchFamily="50" charset="0"/>
              </a:rPr>
              <a:t>e completa </a:t>
            </a:r>
            <a:r>
              <a:rPr lang="it-IT" dirty="0" smtClean="0">
                <a:latin typeface="Titillium" panose="00000500000000000000" pitchFamily="50" charset="0"/>
              </a:rPr>
              <a:t>dalla raccolta dei documenti al deposito del ricorso</a:t>
            </a:r>
          </a:p>
        </p:txBody>
      </p:sp>
    </p:spTree>
    <p:extLst>
      <p:ext uri="{BB962C8B-B14F-4D97-AF65-F5344CB8AC3E}">
        <p14:creationId xmlns:p14="http://schemas.microsoft.com/office/powerpoint/2010/main" val="415904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500" dirty="0" smtClean="0">
                <a:latin typeface="Titillium" panose="00000500000000000000" pitchFamily="50" charset="0"/>
              </a:rPr>
              <a:t>Comuni in cui sono attivi gli sportelli territoriali</a:t>
            </a:r>
            <a:br>
              <a:rPr lang="it-IT" sz="2500" dirty="0" smtClean="0">
                <a:latin typeface="Titillium" panose="00000500000000000000" pitchFamily="50" charset="0"/>
              </a:rPr>
            </a:br>
            <a:r>
              <a:rPr lang="it-IT" sz="2500" dirty="0" err="1" smtClean="0">
                <a:latin typeface="Titillium" panose="00000500000000000000" pitchFamily="50" charset="0"/>
              </a:rPr>
              <a:t>Übersicht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der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Gemeinden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mit</a:t>
            </a:r>
            <a:r>
              <a:rPr lang="it-IT" sz="2500" dirty="0" smtClean="0">
                <a:latin typeface="Titillium" panose="00000500000000000000" pitchFamily="50" charset="0"/>
              </a:rPr>
              <a:t> </a:t>
            </a:r>
            <a:r>
              <a:rPr lang="it-IT" sz="2500" dirty="0" err="1" smtClean="0">
                <a:latin typeface="Titillium" panose="00000500000000000000" pitchFamily="50" charset="0"/>
              </a:rPr>
              <a:t>Beratungsschalter</a:t>
            </a:r>
            <a:endParaRPr lang="it-IT" sz="2500" dirty="0">
              <a:latin typeface="Titillium" panose="00000500000000000000" pitchFamily="50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de-DE" dirty="0">
                <a:latin typeface="Titillium" panose="00000500000000000000" pitchFamily="50" charset="0"/>
              </a:rPr>
              <a:t>Anlaufstellen sind </a:t>
            </a:r>
            <a:r>
              <a:rPr lang="de-DE" dirty="0" smtClean="0">
                <a:latin typeface="Titillium" panose="00000500000000000000" pitchFamily="50" charset="0"/>
              </a:rPr>
              <a:t>die </a:t>
            </a:r>
            <a:r>
              <a:rPr lang="de-DE" dirty="0">
                <a:latin typeface="Titillium" panose="00000500000000000000" pitchFamily="50" charset="0"/>
              </a:rPr>
              <a:t>Sozialsprengel der Bezirke in den Gemeinden Brixen, </a:t>
            </a:r>
            <a:r>
              <a:rPr lang="de-DE" dirty="0" err="1">
                <a:latin typeface="Titillium" panose="00000500000000000000" pitchFamily="50" charset="0"/>
              </a:rPr>
              <a:t>Bruneck</a:t>
            </a:r>
            <a:r>
              <a:rPr lang="de-DE" dirty="0">
                <a:latin typeface="Titillium" panose="00000500000000000000" pitchFamily="50" charset="0"/>
              </a:rPr>
              <a:t>, </a:t>
            </a:r>
            <a:r>
              <a:rPr lang="de-DE" dirty="0" err="1">
                <a:latin typeface="Titillium" panose="00000500000000000000" pitchFamily="50" charset="0"/>
              </a:rPr>
              <a:t>Innichen</a:t>
            </a:r>
            <a:r>
              <a:rPr lang="de-DE" dirty="0">
                <a:latin typeface="Titillium" panose="00000500000000000000" pitchFamily="50" charset="0"/>
              </a:rPr>
              <a:t>, Neumarkt, St. Ulrich in </a:t>
            </a:r>
            <a:r>
              <a:rPr lang="de-DE" dirty="0" err="1">
                <a:latin typeface="Titillium" panose="00000500000000000000" pitchFamily="50" charset="0"/>
              </a:rPr>
              <a:t>Gröden</a:t>
            </a:r>
            <a:r>
              <a:rPr lang="de-DE" dirty="0">
                <a:latin typeface="Titillium" panose="00000500000000000000" pitchFamily="50" charset="0"/>
              </a:rPr>
              <a:t>, </a:t>
            </a:r>
            <a:r>
              <a:rPr lang="de-DE" dirty="0" err="1">
                <a:latin typeface="Titillium" panose="00000500000000000000" pitchFamily="50" charset="0"/>
              </a:rPr>
              <a:t>Sterzing</a:t>
            </a:r>
            <a:r>
              <a:rPr lang="de-DE" dirty="0">
                <a:latin typeface="Titillium" panose="00000500000000000000" pitchFamily="50" charset="0"/>
              </a:rPr>
              <a:t>, </a:t>
            </a:r>
            <a:r>
              <a:rPr lang="de-DE" dirty="0" err="1">
                <a:latin typeface="Titillium" panose="00000500000000000000" pitchFamily="50" charset="0"/>
              </a:rPr>
              <a:t>Schlanders</a:t>
            </a:r>
            <a:r>
              <a:rPr lang="de-DE" dirty="0">
                <a:latin typeface="Titillium" panose="00000500000000000000" pitchFamily="50" charset="0"/>
              </a:rPr>
              <a:t> und Mals. In Meran und in Bozen werden die Beratungen in den jeweiligen Büros des Dachverbandes durchgeführt</a:t>
            </a:r>
            <a:endParaRPr lang="it-IT" dirty="0">
              <a:latin typeface="Titillium" panose="00000500000000000000" pitchFamily="50" charset="0"/>
            </a:endParaRPr>
          </a:p>
          <a:p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it-IT" dirty="0">
                <a:latin typeface="Titillium" panose="00000500000000000000" pitchFamily="50" charset="0"/>
              </a:rPr>
              <a:t>Gli sportelli territoriali saranno attivi presso i distretti sociali di Bressanone, Brunico, San Candido, Egna, Ortisei, Vipiteno, Silandro e Malles. A Merano e Bolzano le </a:t>
            </a:r>
            <a:r>
              <a:rPr lang="it-IT" dirty="0" smtClean="0">
                <a:latin typeface="Titillium" panose="00000500000000000000" pitchFamily="50" charset="0"/>
              </a:rPr>
              <a:t>consulenze </a:t>
            </a:r>
            <a:r>
              <a:rPr lang="it-IT" dirty="0">
                <a:latin typeface="Titillium" panose="00000500000000000000" pitchFamily="50" charset="0"/>
              </a:rPr>
              <a:t>si tengono presso gli uffici della Federazione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531123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Arancion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Facette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orno a fasc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</TotalTime>
  <Words>976</Words>
  <Application>Microsoft Office PowerPoint</Application>
  <PresentationFormat>Widescreen</PresentationFormat>
  <Paragraphs>107</Paragraphs>
  <Slides>10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Titillium</vt:lpstr>
      <vt:lpstr>Trebuchet MS</vt:lpstr>
      <vt:lpstr>Wingdings 3</vt:lpstr>
      <vt:lpstr>Facette</vt:lpstr>
      <vt:lpstr>Sachwalterschaft Amministrazione di Sostegno</vt:lpstr>
      <vt:lpstr>La nascita del Servizio per l’Amministrazione di sostegno  Die Entstehung der Dienststelle für Sachwalterschaft </vt:lpstr>
      <vt:lpstr>L’Amministrazione di sostegno in Alto Adige Sachwalterschaft in Südtirol</vt:lpstr>
      <vt:lpstr>Amministrazione di sostegno: il servizio anche vicino a te! Sachwalterschaft: Jetzt ganz in deiner Nähe!</vt:lpstr>
      <vt:lpstr>Attività del Servizio l’Amministrazione di sostegno  Tätigkeiten der Dienststelle für Sachwalterschaft</vt:lpstr>
      <vt:lpstr>Andamento dei ricorsi presentati dal Servizio AdS 2006-2017 Anträge auf Sachwalterschaft bei Gericht 2006-2017</vt:lpstr>
      <vt:lpstr>Fragilità dei beneficiari 2017 Nutznießer 2017</vt:lpstr>
      <vt:lpstr>Collaborazioni Zusammenarbeit</vt:lpstr>
      <vt:lpstr>Comuni in cui sono attivi gli sportelli territoriali Übersicht der Gemeinden mit Beratungsschalter</vt:lpstr>
      <vt:lpstr>Sedi ed orari degli Sportelli territoriali Übersicht Sprechstunden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Georg Leimstädtner</dc:creator>
  <cp:lastModifiedBy>Roberta Rigamonti</cp:lastModifiedBy>
  <cp:revision>34</cp:revision>
  <cp:lastPrinted>2018-03-16T08:23:21Z</cp:lastPrinted>
  <dcterms:created xsi:type="dcterms:W3CDTF">2016-10-17T13:27:50Z</dcterms:created>
  <dcterms:modified xsi:type="dcterms:W3CDTF">2018-03-16T08:56:27Z</dcterms:modified>
</cp:coreProperties>
</file>