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79" r:id="rId4"/>
    <p:sldId id="281" r:id="rId5"/>
    <p:sldId id="282" r:id="rId6"/>
    <p:sldId id="283" r:id="rId7"/>
    <p:sldId id="284" r:id="rId8"/>
    <p:sldId id="285" r:id="rId9"/>
    <p:sldId id="292" r:id="rId10"/>
    <p:sldId id="298" r:id="rId11"/>
    <p:sldId id="299" r:id="rId12"/>
    <p:sldId id="300" r:id="rId13"/>
    <p:sldId id="293" r:id="rId14"/>
    <p:sldId id="302" r:id="rId15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10" y="234"/>
      </p:cViewPr>
      <p:guideLst>
        <p:guide orient="horz" pos="1434"/>
        <p:guide pos="17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pc-files\centrum\Reparti\Comunicazione\Public%20Relations\Ufficio%20stampa\2%20Conferenze%20stampa\2016\25.11.16%20Inps%20Busta%20arancione\grafico%20adesioni%20200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518622990794055E-2"/>
          <c:y val="4.1666666666666664E-2"/>
          <c:w val="0.90149027790308356"/>
          <c:h val="0.83929753572470112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FFC0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8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Foglio1!$A$1:$P$1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Foglio1!$A$2:$P$2</c:f>
              <c:numCache>
                <c:formatCode>#,##0</c:formatCode>
                <c:ptCount val="16"/>
                <c:pt idx="0">
                  <c:v>50557</c:v>
                </c:pt>
                <c:pt idx="1">
                  <c:v>58059</c:v>
                </c:pt>
                <c:pt idx="2">
                  <c:v>66284</c:v>
                </c:pt>
                <c:pt idx="3">
                  <c:v>74075</c:v>
                </c:pt>
                <c:pt idx="4">
                  <c:v>81333</c:v>
                </c:pt>
                <c:pt idx="5">
                  <c:v>91583</c:v>
                </c:pt>
                <c:pt idx="6">
                  <c:v>103385</c:v>
                </c:pt>
                <c:pt idx="7">
                  <c:v>148010</c:v>
                </c:pt>
                <c:pt idx="8">
                  <c:v>154786</c:v>
                </c:pt>
                <c:pt idx="9">
                  <c:v>157509</c:v>
                </c:pt>
                <c:pt idx="10">
                  <c:v>163477</c:v>
                </c:pt>
                <c:pt idx="11">
                  <c:v>166413</c:v>
                </c:pt>
                <c:pt idx="12">
                  <c:v>170089</c:v>
                </c:pt>
                <c:pt idx="13">
                  <c:v>174953</c:v>
                </c:pt>
                <c:pt idx="14">
                  <c:v>182258</c:v>
                </c:pt>
                <c:pt idx="15">
                  <c:v>190110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114880"/>
        <c:axId val="107116416"/>
      </c:lineChart>
      <c:catAx>
        <c:axId val="107114880"/>
        <c:scaling>
          <c:orientation val="minMax"/>
        </c:scaling>
        <c:delete val="0"/>
        <c:axPos val="b"/>
        <c:majorTickMark val="out"/>
        <c:minorTickMark val="none"/>
        <c:tickLblPos val="nextTo"/>
        <c:crossAx val="107116416"/>
        <c:crosses val="autoZero"/>
        <c:auto val="1"/>
        <c:lblAlgn val="ctr"/>
        <c:lblOffset val="100"/>
        <c:noMultiLvlLbl val="0"/>
      </c:catAx>
      <c:valAx>
        <c:axId val="10711641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0711488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aseline="0">
          <a:latin typeface="Arial" panose="020B0604020202020204" pitchFamily="34" charset="0"/>
        </a:defRPr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B2E05-92BE-4972-B5D0-164F69B52C68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36018-C09B-4A7C-BF52-B7EE248B5A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013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486F1-688F-48FD-B230-6FF4EC5186AB}" type="datetimeFigureOut">
              <a:rPr lang="it-IT" smtClean="0"/>
              <a:t>24/11/2016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D3FD4-1B41-463B-AFCB-B4FBA4D63B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49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2784" y="2133600"/>
            <a:ext cx="866689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altLang="it-IT" noProof="0" smtClean="0"/>
              <a:t>Fare clic per modificare lo stile del titolo</a:t>
            </a:r>
            <a:endParaRPr lang="de-DE" altLang="it-IT" noProof="0" dirty="0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2785" y="3860800"/>
            <a:ext cx="8666894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  <a:endParaRPr lang="de-DE" altLang="it-IT" noProof="0" smtClean="0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400" y="183350"/>
            <a:ext cx="1675576" cy="147943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766"/>
          <a:stretch/>
        </p:blipFill>
        <p:spPr>
          <a:xfrm>
            <a:off x="4992896" y="183349"/>
            <a:ext cx="1723604" cy="1311675"/>
          </a:xfrm>
          <a:prstGeom prst="rect">
            <a:avLst/>
          </a:prstGeom>
        </p:spPr>
      </p:pic>
      <p:cxnSp>
        <p:nvCxnSpPr>
          <p:cNvPr id="9" name="Connettore 1 8"/>
          <p:cNvCxnSpPr/>
          <p:nvPr userDrawn="1"/>
        </p:nvCxnSpPr>
        <p:spPr>
          <a:xfrm>
            <a:off x="242784" y="1985928"/>
            <a:ext cx="866689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 userDrawn="1"/>
        </p:nvCxnSpPr>
        <p:spPr>
          <a:xfrm>
            <a:off x="242784" y="3729640"/>
            <a:ext cx="866689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52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60350"/>
            <a:ext cx="2058988" cy="58943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29325" cy="58943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08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2784" y="1628775"/>
            <a:ext cx="8658432" cy="396046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421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8032" y="370505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8032" y="220486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5096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88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55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44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81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6416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2667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2888" y="260350"/>
            <a:ext cx="865832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it-IT" dirty="0" smtClean="0"/>
              <a:t>Titelmasterformat durch Klicken bearbeiten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2888" y="1628775"/>
            <a:ext cx="8658328" cy="396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it-IT" dirty="0" smtClean="0"/>
              <a:t>Textmasterformate durch Klicken bearbeiten</a:t>
            </a:r>
          </a:p>
          <a:p>
            <a:pPr lvl="1"/>
            <a:r>
              <a:rPr lang="de-DE" altLang="it-IT" dirty="0" smtClean="0"/>
              <a:t>Zweite Ebene</a:t>
            </a:r>
          </a:p>
          <a:p>
            <a:pPr lvl="2"/>
            <a:r>
              <a:rPr lang="de-DE" altLang="it-IT" dirty="0" smtClean="0"/>
              <a:t>Dritte Ebene</a:t>
            </a:r>
          </a:p>
          <a:p>
            <a:pPr lvl="3"/>
            <a:r>
              <a:rPr lang="de-DE" altLang="it-IT" dirty="0" smtClean="0"/>
              <a:t>Vierte Ebene</a:t>
            </a:r>
          </a:p>
          <a:p>
            <a:pPr lvl="4"/>
            <a:r>
              <a:rPr lang="de-DE" altLang="it-IT" dirty="0" smtClean="0"/>
              <a:t>Fünfte Ebene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3" y="5800954"/>
            <a:ext cx="1100240" cy="97144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766"/>
          <a:stretch/>
        </p:blipFill>
        <p:spPr>
          <a:xfrm>
            <a:off x="7818912" y="5743352"/>
            <a:ext cx="1131776" cy="861290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>
            <a:off x="242784" y="1384648"/>
            <a:ext cx="866689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242784" y="5593608"/>
            <a:ext cx="866689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2784" y="1886967"/>
            <a:ext cx="8666895" cy="1470025"/>
          </a:xfrm>
        </p:spPr>
        <p:txBody>
          <a:bodyPr/>
          <a:lstStyle/>
          <a:p>
            <a:r>
              <a:rPr lang="de-DE" altLang="it-IT" sz="2800" cap="all" dirty="0" smtClean="0"/>
              <a:t/>
            </a:r>
            <a:br>
              <a:rPr lang="de-DE" altLang="it-IT" sz="2800" cap="all" dirty="0" smtClean="0"/>
            </a:br>
            <a:r>
              <a:rPr lang="de-DE" altLang="it-IT" sz="2800" b="1" cap="all" dirty="0" smtClean="0"/>
              <a:t>Medienkonferenz </a:t>
            </a:r>
            <a:r>
              <a:rPr lang="it-IT" altLang="it-IT" sz="2800" b="1" cap="all" dirty="0" smtClean="0"/>
              <a:t>«MEINE RENTE»</a:t>
            </a:r>
            <a:endParaRPr lang="it-IT" altLang="it-IT" sz="2800" b="1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Die </a:t>
            </a:r>
            <a:r>
              <a:rPr lang="it-IT" altLang="it-IT" dirty="0" err="1" smtClean="0"/>
              <a:t>Zusatzvorsorge</a:t>
            </a:r>
            <a:r>
              <a:rPr lang="it-IT" altLang="it-IT" dirty="0" smtClean="0"/>
              <a:t> in </a:t>
            </a:r>
            <a:r>
              <a:rPr lang="it-IT" altLang="it-IT" dirty="0" err="1" smtClean="0"/>
              <a:t>der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Region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2784" y="1484784"/>
            <a:ext cx="8901216" cy="4104456"/>
          </a:xfrm>
        </p:spPr>
        <p:txBody>
          <a:bodyPr/>
          <a:lstStyle/>
          <a:p>
            <a:pPr marL="0" indent="0">
              <a:buNone/>
            </a:pPr>
            <a:r>
              <a:rPr lang="it-IT" sz="2600" dirty="0" err="1" smtClean="0"/>
              <a:t>Mitgliederzuwachs</a:t>
            </a:r>
            <a:r>
              <a:rPr lang="it-IT" sz="2600" dirty="0" smtClean="0"/>
              <a:t> bei </a:t>
            </a:r>
            <a:r>
              <a:rPr lang="it-IT" sz="2600" dirty="0" err="1" smtClean="0"/>
              <a:t>den</a:t>
            </a:r>
            <a:r>
              <a:rPr lang="it-IT" sz="2600" dirty="0" smtClean="0"/>
              <a:t> </a:t>
            </a:r>
            <a:r>
              <a:rPr lang="it-IT" sz="2600" dirty="0" err="1" smtClean="0"/>
              <a:t>regionalen</a:t>
            </a:r>
            <a:r>
              <a:rPr lang="it-IT" sz="2600" dirty="0" smtClean="0"/>
              <a:t> </a:t>
            </a:r>
            <a:r>
              <a:rPr lang="it-IT" sz="2600" dirty="0" err="1" smtClean="0"/>
              <a:t>Zusatzr</a:t>
            </a:r>
            <a:r>
              <a:rPr lang="it-IT" sz="2600" dirty="0" err="1" smtClean="0"/>
              <a:t>entenfonds</a:t>
            </a:r>
            <a:endParaRPr lang="it-IT" sz="2600" dirty="0" smtClean="0"/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endParaRPr lang="it-IT" sz="2200" dirty="0" smtClean="0"/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endParaRPr lang="it-IT" sz="2200" dirty="0" smtClean="0"/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endParaRPr lang="it-IT" sz="2200" dirty="0" smtClean="0"/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dirty="0" err="1" smtClean="0"/>
              <a:t>Dieses</a:t>
            </a:r>
            <a:r>
              <a:rPr lang="it-IT" sz="2200" dirty="0" smtClean="0"/>
              <a:t> </a:t>
            </a:r>
            <a:r>
              <a:rPr lang="it-IT" sz="2200" dirty="0" err="1" smtClean="0"/>
              <a:t>Ergebnis</a:t>
            </a:r>
            <a:r>
              <a:rPr lang="it-IT" sz="2200" dirty="0" smtClean="0"/>
              <a:t> </a:t>
            </a:r>
            <a:r>
              <a:rPr lang="it-IT" sz="2200" dirty="0" err="1" smtClean="0"/>
              <a:t>ist</a:t>
            </a:r>
            <a:r>
              <a:rPr lang="it-IT" sz="2200" dirty="0" smtClean="0"/>
              <a:t> </a:t>
            </a:r>
            <a:r>
              <a:rPr lang="it-IT" sz="2200" dirty="0" err="1" smtClean="0"/>
              <a:t>durch</a:t>
            </a:r>
            <a:r>
              <a:rPr lang="it-IT" sz="2200" dirty="0" smtClean="0"/>
              <a:t> </a:t>
            </a:r>
            <a:r>
              <a:rPr lang="it-IT" sz="2200" dirty="0" err="1" smtClean="0"/>
              <a:t>den</a:t>
            </a:r>
            <a:r>
              <a:rPr lang="it-IT" sz="2200" dirty="0" smtClean="0"/>
              <a:t> </a:t>
            </a:r>
            <a:r>
              <a:rPr lang="it-IT" sz="2200" dirty="0" err="1" smtClean="0"/>
              <a:t>großen</a:t>
            </a:r>
            <a:r>
              <a:rPr lang="it-IT" sz="2200" dirty="0" smtClean="0"/>
              <a:t> </a:t>
            </a:r>
            <a:r>
              <a:rPr lang="it-IT" sz="2200" dirty="0" err="1" smtClean="0"/>
              <a:t>Einsatz</a:t>
            </a:r>
            <a:r>
              <a:rPr lang="it-IT" sz="2200" dirty="0" smtClean="0"/>
              <a:t> </a:t>
            </a:r>
            <a:r>
              <a:rPr lang="it-IT" sz="2200" dirty="0" err="1" smtClean="0"/>
              <a:t>der</a:t>
            </a:r>
            <a:r>
              <a:rPr lang="it-IT" sz="2200" dirty="0" smtClean="0"/>
              <a:t> </a:t>
            </a:r>
            <a:r>
              <a:rPr lang="it-IT" sz="2200" dirty="0" err="1" smtClean="0"/>
              <a:t>Region</a:t>
            </a:r>
            <a:r>
              <a:rPr lang="it-IT" sz="2200" dirty="0" smtClean="0"/>
              <a:t> </a:t>
            </a:r>
            <a:r>
              <a:rPr lang="it-IT" sz="2200" dirty="0" err="1" smtClean="0"/>
              <a:t>mit</a:t>
            </a:r>
            <a:r>
              <a:rPr lang="it-IT" sz="2200" dirty="0" smtClean="0"/>
              <a:t> </a:t>
            </a:r>
            <a:r>
              <a:rPr lang="it-IT" sz="2200" dirty="0" err="1" smtClean="0"/>
              <a:t>dem</a:t>
            </a:r>
            <a:r>
              <a:rPr lang="it-IT" sz="2200" dirty="0" smtClean="0"/>
              <a:t> </a:t>
            </a:r>
            <a:r>
              <a:rPr lang="it-IT" sz="2200" dirty="0" err="1" smtClean="0"/>
              <a:t>Projekt</a:t>
            </a:r>
            <a:r>
              <a:rPr lang="it-IT" sz="2200" dirty="0" smtClean="0"/>
              <a:t> </a:t>
            </a:r>
            <a:r>
              <a:rPr lang="it-IT" sz="2200" dirty="0" err="1" smtClean="0"/>
              <a:t>der</a:t>
            </a:r>
            <a:r>
              <a:rPr lang="it-IT" sz="2200" dirty="0" smtClean="0"/>
              <a:t> </a:t>
            </a:r>
            <a:r>
              <a:rPr lang="it-IT" sz="2200" dirty="0" err="1" smtClean="0"/>
              <a:t>regionalen</a:t>
            </a:r>
            <a:r>
              <a:rPr lang="it-IT" sz="2200" dirty="0" smtClean="0"/>
              <a:t> </a:t>
            </a:r>
            <a:r>
              <a:rPr lang="it-IT" sz="2200" dirty="0" err="1" smtClean="0"/>
              <a:t>Zusatzvorsorge</a:t>
            </a:r>
            <a:r>
              <a:rPr lang="it-IT" sz="2200" dirty="0" smtClean="0"/>
              <a:t> </a:t>
            </a:r>
            <a:r>
              <a:rPr lang="it-IT" sz="2200" dirty="0" err="1" smtClean="0"/>
              <a:t>möglich</a:t>
            </a:r>
            <a:r>
              <a:rPr lang="it-IT" sz="2200" dirty="0" smtClean="0"/>
              <a:t>.</a:t>
            </a:r>
            <a:endParaRPr lang="it-IT" sz="2200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429510"/>
              </p:ext>
            </p:extLst>
          </p:nvPr>
        </p:nvGraphicFramePr>
        <p:xfrm>
          <a:off x="395536" y="1988840"/>
          <a:ext cx="80248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80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800" dirty="0" err="1"/>
              <a:t>S</a:t>
            </a:r>
            <a:r>
              <a:rPr lang="it-IT" altLang="it-IT" sz="2800" dirty="0" err="1" smtClean="0"/>
              <a:t>oziale</a:t>
            </a:r>
            <a:r>
              <a:rPr lang="it-IT" altLang="it-IT" sz="2800" dirty="0" smtClean="0"/>
              <a:t> </a:t>
            </a:r>
            <a:r>
              <a:rPr lang="it-IT" altLang="it-IT" sz="2800" dirty="0" err="1" smtClean="0"/>
              <a:t>Unterstützung</a:t>
            </a:r>
            <a:r>
              <a:rPr lang="it-IT" altLang="it-IT" sz="2800" dirty="0" smtClean="0"/>
              <a:t> und </a:t>
            </a:r>
            <a:r>
              <a:rPr lang="it-IT" altLang="it-IT" sz="2800" dirty="0" err="1" smtClean="0"/>
              <a:t>lokale</a:t>
            </a:r>
            <a:r>
              <a:rPr lang="it-IT" altLang="it-IT" sz="2800" dirty="0" smtClean="0"/>
              <a:t> </a:t>
            </a:r>
            <a:r>
              <a:rPr lang="it-IT" altLang="it-IT" sz="2800" dirty="0" err="1" smtClean="0"/>
              <a:t>Auswirkung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2784" y="1412776"/>
            <a:ext cx="8901216" cy="4104456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 err="1"/>
              <a:t>D</a:t>
            </a:r>
            <a:r>
              <a:rPr lang="it-IT" sz="2400" dirty="0" err="1" smtClean="0"/>
              <a:t>as</a:t>
            </a:r>
            <a:r>
              <a:rPr lang="it-IT" sz="2400" dirty="0" smtClean="0"/>
              <a:t> </a:t>
            </a:r>
            <a:r>
              <a:rPr lang="it-IT" sz="2400" dirty="0" err="1" smtClean="0"/>
              <a:t>zweite</a:t>
            </a:r>
            <a:r>
              <a:rPr lang="it-IT" sz="2400" dirty="0" smtClean="0"/>
              <a:t> </a:t>
            </a:r>
            <a:r>
              <a:rPr lang="it-IT" sz="2400" dirty="0" err="1"/>
              <a:t>S</a:t>
            </a:r>
            <a:r>
              <a:rPr lang="it-IT" sz="2400" dirty="0" err="1" smtClean="0"/>
              <a:t>tandbein</a:t>
            </a:r>
            <a:r>
              <a:rPr lang="it-IT" sz="2400" dirty="0" smtClean="0"/>
              <a:t> </a:t>
            </a:r>
            <a:r>
              <a:rPr lang="it-IT" sz="2400" dirty="0" err="1" smtClean="0"/>
              <a:t>der</a:t>
            </a:r>
            <a:r>
              <a:rPr lang="it-IT" sz="2400" dirty="0" smtClean="0"/>
              <a:t> </a:t>
            </a:r>
            <a:r>
              <a:rPr lang="it-IT" sz="2400" dirty="0" err="1" smtClean="0"/>
              <a:t>Zusatzrente</a:t>
            </a:r>
            <a:r>
              <a:rPr lang="it-IT" sz="2400" dirty="0"/>
              <a:t> </a:t>
            </a:r>
            <a:r>
              <a:rPr lang="it-IT" sz="2400" dirty="0" err="1" smtClean="0"/>
              <a:t>ist</a:t>
            </a:r>
            <a:r>
              <a:rPr lang="it-IT" sz="2400" dirty="0" smtClean="0"/>
              <a:t> </a:t>
            </a:r>
            <a:r>
              <a:rPr lang="it-IT" sz="2400" dirty="0" err="1" smtClean="0"/>
              <a:t>ein</a:t>
            </a:r>
            <a:r>
              <a:rPr lang="it-IT" sz="2400" dirty="0" smtClean="0"/>
              <a:t> </a:t>
            </a:r>
            <a:r>
              <a:rPr lang="it-IT" sz="2400" dirty="0" err="1" smtClean="0"/>
              <a:t>generationsüber-greifendes</a:t>
            </a:r>
            <a:r>
              <a:rPr lang="it-IT" sz="2400" dirty="0" smtClean="0"/>
              <a:t> </a:t>
            </a:r>
            <a:r>
              <a:rPr lang="it-IT" sz="2400" dirty="0" err="1" smtClean="0"/>
              <a:t>Projekt</a:t>
            </a:r>
            <a:r>
              <a:rPr lang="it-IT" sz="2400" dirty="0" smtClean="0"/>
              <a:t>; </a:t>
            </a:r>
            <a:r>
              <a:rPr lang="it-IT" sz="2400" dirty="0" err="1" smtClean="0"/>
              <a:t>sorgt</a:t>
            </a:r>
            <a:r>
              <a:rPr lang="it-IT" sz="2400" dirty="0" smtClean="0"/>
              <a:t> </a:t>
            </a:r>
            <a:r>
              <a:rPr lang="it-IT" sz="2400" dirty="0" err="1" smtClean="0"/>
              <a:t>für</a:t>
            </a:r>
            <a:r>
              <a:rPr lang="it-IT" sz="2400" dirty="0" smtClean="0"/>
              <a:t> </a:t>
            </a:r>
            <a:r>
              <a:rPr lang="it-IT" sz="2400" dirty="0" err="1" smtClean="0"/>
              <a:t>Solidarietät</a:t>
            </a:r>
            <a:r>
              <a:rPr lang="it-IT" sz="2400" dirty="0" smtClean="0"/>
              <a:t> </a:t>
            </a:r>
            <a:r>
              <a:rPr lang="it-IT" sz="2400" dirty="0" err="1" smtClean="0"/>
              <a:t>zwischen</a:t>
            </a:r>
            <a:r>
              <a:rPr lang="it-IT" sz="2400" dirty="0" smtClean="0"/>
              <a:t> </a:t>
            </a:r>
            <a:r>
              <a:rPr lang="it-IT" sz="2400" dirty="0" err="1" smtClean="0"/>
              <a:t>Jung</a:t>
            </a:r>
            <a:r>
              <a:rPr lang="it-IT" sz="2400" dirty="0" smtClean="0"/>
              <a:t> und Alt und </a:t>
            </a:r>
            <a:r>
              <a:rPr lang="it-IT" sz="2400" dirty="0" err="1" smtClean="0"/>
              <a:t>unterstützt</a:t>
            </a:r>
            <a:r>
              <a:rPr lang="it-IT" sz="2400" dirty="0" smtClean="0"/>
              <a:t> die regionale </a:t>
            </a:r>
            <a:r>
              <a:rPr lang="it-IT" sz="2400" dirty="0" err="1" smtClean="0"/>
              <a:t>Bevölkerung</a:t>
            </a:r>
            <a:r>
              <a:rPr lang="it-IT" sz="2400" dirty="0" smtClean="0"/>
              <a:t>:</a:t>
            </a:r>
          </a:p>
          <a:p>
            <a:r>
              <a:rPr lang="it-IT" sz="2400" b="1" dirty="0"/>
              <a:t>d</a:t>
            </a:r>
            <a:r>
              <a:rPr lang="it-IT" sz="2400" b="1" dirty="0" smtClean="0"/>
              <a:t>ie </a:t>
            </a:r>
            <a:r>
              <a:rPr lang="it-IT" sz="2400" b="1" dirty="0" err="1" smtClean="0"/>
              <a:t>Arbeitnehmer</a:t>
            </a:r>
            <a:r>
              <a:rPr lang="it-IT" sz="2400" b="1" dirty="0" smtClean="0"/>
              <a:t>/</a:t>
            </a:r>
            <a:r>
              <a:rPr lang="it-IT" sz="2400" b="1" dirty="0" err="1" smtClean="0"/>
              <a:t>innen</a:t>
            </a:r>
            <a:r>
              <a:rPr lang="it-IT" sz="2400" dirty="0" smtClean="0"/>
              <a:t>: die </a:t>
            </a:r>
            <a:r>
              <a:rPr lang="it-IT" sz="2400" dirty="0" err="1" smtClean="0"/>
              <a:t>Zusatzvorsorge</a:t>
            </a:r>
            <a:r>
              <a:rPr lang="it-IT" sz="2400" dirty="0" smtClean="0"/>
              <a:t> </a:t>
            </a:r>
            <a:r>
              <a:rPr lang="it-IT" sz="2400" dirty="0" err="1" smtClean="0"/>
              <a:t>ist</a:t>
            </a:r>
            <a:r>
              <a:rPr lang="it-IT" sz="2400" dirty="0" smtClean="0"/>
              <a:t> </a:t>
            </a:r>
            <a:r>
              <a:rPr lang="it-IT" sz="2400" dirty="0" err="1" smtClean="0"/>
              <a:t>eine</a:t>
            </a:r>
            <a:r>
              <a:rPr lang="it-IT" sz="2400" dirty="0" smtClean="0"/>
              <a:t> </a:t>
            </a:r>
            <a:r>
              <a:rPr lang="it-IT" sz="2400" dirty="0" err="1" smtClean="0"/>
              <a:t>sichere</a:t>
            </a:r>
            <a:r>
              <a:rPr lang="it-IT" sz="2400" dirty="0" smtClean="0"/>
              <a:t> </a:t>
            </a:r>
            <a:r>
              <a:rPr lang="it-IT" sz="2400" dirty="0" err="1" smtClean="0"/>
              <a:t>Sparform</a:t>
            </a:r>
            <a:r>
              <a:rPr lang="it-IT" sz="2400" dirty="0" smtClean="0"/>
              <a:t>. </a:t>
            </a:r>
            <a:r>
              <a:rPr lang="it-IT" sz="2400" dirty="0" err="1" smtClean="0"/>
              <a:t>Sie</a:t>
            </a:r>
            <a:r>
              <a:rPr lang="it-IT" sz="2400" dirty="0" smtClean="0"/>
              <a:t> </a:t>
            </a:r>
            <a:r>
              <a:rPr lang="it-IT" sz="2400" dirty="0" err="1" smtClean="0"/>
              <a:t>ist</a:t>
            </a:r>
            <a:r>
              <a:rPr lang="it-IT" sz="2400" dirty="0" smtClean="0"/>
              <a:t> </a:t>
            </a:r>
            <a:r>
              <a:rPr lang="it-IT" sz="2400" dirty="0" err="1" smtClean="0"/>
              <a:t>vorteilhaft</a:t>
            </a:r>
            <a:r>
              <a:rPr lang="it-IT" sz="2400" dirty="0" smtClean="0"/>
              <a:t> und </a:t>
            </a:r>
            <a:r>
              <a:rPr lang="it-IT" sz="2400" dirty="0" err="1" smtClean="0"/>
              <a:t>gleichzeitig</a:t>
            </a:r>
            <a:r>
              <a:rPr lang="it-IT" sz="2400" dirty="0" smtClean="0"/>
              <a:t> </a:t>
            </a:r>
            <a:r>
              <a:rPr lang="it-IT" sz="2400" dirty="0" err="1" smtClean="0"/>
              <a:t>eine</a:t>
            </a:r>
            <a:r>
              <a:rPr lang="it-IT" sz="2400" dirty="0" smtClean="0"/>
              <a:t> </a:t>
            </a:r>
            <a:r>
              <a:rPr lang="it-IT" sz="2400" dirty="0" err="1" smtClean="0"/>
              <a:t>Absicherung</a:t>
            </a:r>
            <a:r>
              <a:rPr lang="it-IT" sz="2400" dirty="0" smtClean="0"/>
              <a:t> </a:t>
            </a:r>
            <a:r>
              <a:rPr lang="it-IT" sz="2400" dirty="0" err="1" smtClean="0"/>
              <a:t>für</a:t>
            </a:r>
            <a:r>
              <a:rPr lang="it-IT" sz="2400" dirty="0" smtClean="0"/>
              <a:t> die </a:t>
            </a:r>
            <a:r>
              <a:rPr lang="it-IT" sz="2400" dirty="0" err="1" smtClean="0"/>
              <a:t>eigene</a:t>
            </a:r>
            <a:r>
              <a:rPr lang="it-IT" sz="2400" dirty="0" smtClean="0"/>
              <a:t> </a:t>
            </a:r>
            <a:r>
              <a:rPr lang="it-IT" sz="2400" dirty="0" err="1" smtClean="0"/>
              <a:t>Familie</a:t>
            </a:r>
            <a:r>
              <a:rPr lang="it-IT" sz="2400" dirty="0" smtClean="0"/>
              <a:t> </a:t>
            </a:r>
            <a:r>
              <a:rPr lang="it-IT" sz="2400" dirty="0" err="1" smtClean="0"/>
              <a:t>sowie</a:t>
            </a:r>
            <a:r>
              <a:rPr lang="it-IT" sz="2400" dirty="0" smtClean="0"/>
              <a:t> </a:t>
            </a:r>
            <a:r>
              <a:rPr lang="it-IT" sz="2400" dirty="0" err="1" smtClean="0"/>
              <a:t>das</a:t>
            </a:r>
            <a:r>
              <a:rPr lang="it-IT" sz="2400" dirty="0" smtClean="0"/>
              <a:t> Alter.</a:t>
            </a:r>
          </a:p>
          <a:p>
            <a:r>
              <a:rPr lang="it-IT" sz="2400" b="1" dirty="0" smtClean="0"/>
              <a:t>die </a:t>
            </a:r>
            <a:r>
              <a:rPr lang="it-IT" sz="2400" b="1" dirty="0" err="1" smtClean="0"/>
              <a:t>Gemeinschaft</a:t>
            </a:r>
            <a:r>
              <a:rPr lang="it-IT" sz="2400" u="sng" dirty="0" smtClean="0"/>
              <a:t>:</a:t>
            </a:r>
            <a:r>
              <a:rPr lang="it-IT" sz="2400" dirty="0" smtClean="0"/>
              <a:t> die </a:t>
            </a:r>
            <a:r>
              <a:rPr lang="it-IT" sz="2400" dirty="0" err="1" smtClean="0"/>
              <a:t>Einschreibung</a:t>
            </a:r>
            <a:r>
              <a:rPr lang="it-IT" sz="2400" dirty="0" smtClean="0"/>
              <a:t> in </a:t>
            </a:r>
            <a:r>
              <a:rPr lang="it-IT" sz="2400" dirty="0" err="1" smtClean="0"/>
              <a:t>einen</a:t>
            </a:r>
            <a:r>
              <a:rPr lang="it-IT" sz="2400" dirty="0" smtClean="0"/>
              <a:t> </a:t>
            </a:r>
            <a:r>
              <a:rPr lang="it-IT" sz="2400" dirty="0" err="1" smtClean="0"/>
              <a:t>regionalen</a:t>
            </a:r>
            <a:r>
              <a:rPr lang="it-IT" sz="2400" dirty="0" smtClean="0"/>
              <a:t> </a:t>
            </a:r>
            <a:r>
              <a:rPr lang="it-IT" sz="2400" dirty="0" err="1" smtClean="0"/>
              <a:t>Zusatzrentenfonds</a:t>
            </a:r>
            <a:r>
              <a:rPr lang="it-IT" sz="2400" dirty="0" smtClean="0"/>
              <a:t> </a:t>
            </a:r>
            <a:r>
              <a:rPr lang="it-IT" sz="2400" dirty="0" err="1" smtClean="0"/>
              <a:t>hat</a:t>
            </a:r>
            <a:r>
              <a:rPr lang="it-IT" sz="2400" dirty="0" smtClean="0"/>
              <a:t> positive </a:t>
            </a:r>
            <a:r>
              <a:rPr lang="it-IT" sz="2400" dirty="0" err="1" smtClean="0"/>
              <a:t>Auswirkungen</a:t>
            </a:r>
            <a:r>
              <a:rPr lang="it-IT" sz="2400" dirty="0" smtClean="0"/>
              <a:t> </a:t>
            </a:r>
            <a:r>
              <a:rPr lang="it-IT" sz="2400" dirty="0" err="1" smtClean="0"/>
              <a:t>auf</a:t>
            </a:r>
            <a:r>
              <a:rPr lang="it-IT" sz="2400" dirty="0" smtClean="0"/>
              <a:t> die </a:t>
            </a:r>
            <a:r>
              <a:rPr lang="it-IT" sz="2400" dirty="0" err="1" smtClean="0"/>
              <a:t>lokale</a:t>
            </a:r>
            <a:r>
              <a:rPr lang="it-IT" sz="2400" dirty="0" smtClean="0"/>
              <a:t> </a:t>
            </a:r>
            <a:r>
              <a:rPr lang="it-IT" sz="2400" dirty="0" err="1" smtClean="0"/>
              <a:t>Wirtschaft</a:t>
            </a:r>
            <a:r>
              <a:rPr lang="it-IT" sz="2400" dirty="0" smtClean="0"/>
              <a:t>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2017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 smtClean="0"/>
              <a:t>Auswirkungen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auf</a:t>
            </a:r>
            <a:r>
              <a:rPr lang="it-IT" altLang="it-IT" dirty="0" smtClean="0"/>
              <a:t> die </a:t>
            </a:r>
            <a:r>
              <a:rPr lang="it-IT" altLang="it-IT" dirty="0" err="1" smtClean="0"/>
              <a:t>lokale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Wirtschaft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2784" y="1412776"/>
            <a:ext cx="8901216" cy="4104456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 err="1" smtClean="0"/>
              <a:t>Das</a:t>
            </a:r>
            <a:r>
              <a:rPr lang="it-IT" sz="2400" dirty="0" smtClean="0"/>
              <a:t> regionale </a:t>
            </a:r>
            <a:r>
              <a:rPr lang="it-IT" sz="2400" dirty="0" err="1" smtClean="0"/>
              <a:t>Zusatzr</a:t>
            </a:r>
            <a:r>
              <a:rPr lang="it-IT" sz="2400" dirty="0" err="1" smtClean="0"/>
              <a:t>entenfondssystem</a:t>
            </a:r>
            <a:r>
              <a:rPr lang="it-IT" sz="2400" dirty="0" smtClean="0"/>
              <a:t> </a:t>
            </a:r>
            <a:r>
              <a:rPr lang="it-IT" sz="2400" dirty="0" err="1" smtClean="0"/>
              <a:t>wirkt</a:t>
            </a:r>
            <a:r>
              <a:rPr lang="it-IT" sz="2400" dirty="0" smtClean="0"/>
              <a:t> </a:t>
            </a:r>
            <a:r>
              <a:rPr lang="it-IT" sz="2400" dirty="0" err="1" smtClean="0"/>
              <a:t>sich</a:t>
            </a:r>
            <a:r>
              <a:rPr lang="it-IT" sz="2400" dirty="0" smtClean="0"/>
              <a:t> </a:t>
            </a:r>
            <a:r>
              <a:rPr lang="it-IT" sz="2400" dirty="0" err="1" smtClean="0"/>
              <a:t>positiv</a:t>
            </a:r>
            <a:r>
              <a:rPr lang="it-IT" sz="2400" dirty="0" smtClean="0"/>
              <a:t> </a:t>
            </a:r>
            <a:r>
              <a:rPr lang="it-IT" sz="2400" dirty="0" err="1" smtClean="0"/>
              <a:t>auf</a:t>
            </a:r>
            <a:r>
              <a:rPr lang="it-IT" sz="2400" dirty="0" smtClean="0"/>
              <a:t> die </a:t>
            </a:r>
            <a:r>
              <a:rPr lang="it-IT" sz="2400" dirty="0" err="1" smtClean="0"/>
              <a:t>lokale</a:t>
            </a:r>
            <a:r>
              <a:rPr lang="it-IT" sz="2400" dirty="0" smtClean="0"/>
              <a:t> </a:t>
            </a:r>
            <a:r>
              <a:rPr lang="it-IT" sz="2400" dirty="0" err="1" smtClean="0"/>
              <a:t>Wirtschaft</a:t>
            </a:r>
            <a:r>
              <a:rPr lang="it-IT" sz="2400" dirty="0" smtClean="0"/>
              <a:t> </a:t>
            </a:r>
            <a:r>
              <a:rPr lang="it-IT" sz="2400" dirty="0" err="1" smtClean="0"/>
              <a:t>aus</a:t>
            </a:r>
            <a:r>
              <a:rPr lang="it-IT" sz="2400" dirty="0" smtClean="0"/>
              <a:t>:</a:t>
            </a:r>
          </a:p>
          <a:p>
            <a:r>
              <a:rPr lang="de-DE" sz="2400" dirty="0" smtClean="0"/>
              <a:t>ein </a:t>
            </a:r>
            <a:r>
              <a:rPr lang="de-DE" sz="2400" dirty="0"/>
              <a:t>Großteil der Steuern auf die Renditen der Fonds (Ersatzsteuer von 20</a:t>
            </a:r>
            <a:r>
              <a:rPr lang="de-DE" sz="2400" dirty="0" smtClean="0"/>
              <a:t>%) tragen dank </a:t>
            </a:r>
            <a:r>
              <a:rPr lang="de-DE" sz="2400" dirty="0"/>
              <a:t>der im Autonomiestatut verankerten Vereinbarungen zum allgemeinen </a:t>
            </a:r>
            <a:r>
              <a:rPr lang="de-DE" sz="2400" dirty="0" smtClean="0"/>
              <a:t>Steueraufkommen unserer </a:t>
            </a:r>
            <a:r>
              <a:rPr lang="de-DE" sz="2400" dirty="0"/>
              <a:t>Region </a:t>
            </a:r>
            <a:r>
              <a:rPr lang="de-DE" sz="2400" dirty="0" smtClean="0"/>
              <a:t>bei </a:t>
            </a:r>
            <a:r>
              <a:rPr lang="it-IT" sz="2400" dirty="0" smtClean="0">
                <a:sym typeface="Wingdings" panose="05000000000000000000" pitchFamily="2" charset="2"/>
              </a:rPr>
              <a:t> </a:t>
            </a:r>
            <a:r>
              <a:rPr lang="it-IT" sz="2400" dirty="0" err="1" smtClean="0">
                <a:sym typeface="Wingdings" panose="05000000000000000000" pitchFamily="2" charset="2"/>
              </a:rPr>
              <a:t>diese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ym typeface="Wingdings" panose="05000000000000000000" pitchFamily="2" charset="2"/>
              </a:rPr>
              <a:t>Mittel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ym typeface="Wingdings" panose="05000000000000000000" pitchFamily="2" charset="2"/>
              </a:rPr>
              <a:t>stehen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ym typeface="Wingdings" panose="05000000000000000000" pitchFamily="2" charset="2"/>
              </a:rPr>
              <a:t>damit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ym typeface="Wingdings" panose="05000000000000000000" pitchFamily="2" charset="2"/>
              </a:rPr>
              <a:t>auch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ym typeface="Wingdings" panose="05000000000000000000" pitchFamily="2" charset="2"/>
              </a:rPr>
              <a:t>für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ym typeface="Wingdings" panose="05000000000000000000" pitchFamily="2" charset="2"/>
              </a:rPr>
              <a:t>andere</a:t>
            </a:r>
            <a:r>
              <a:rPr lang="it-IT" sz="2400" dirty="0" smtClean="0">
                <a:sym typeface="Wingdings" panose="05000000000000000000" pitchFamily="2" charset="2"/>
              </a:rPr>
              <a:t> regionale </a:t>
            </a:r>
            <a:r>
              <a:rPr lang="it-IT" sz="2400" dirty="0" err="1" smtClean="0">
                <a:sym typeface="Wingdings" panose="05000000000000000000" pitchFamily="2" charset="2"/>
              </a:rPr>
              <a:t>Projekte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ym typeface="Wingdings" panose="05000000000000000000" pitchFamily="2" charset="2"/>
              </a:rPr>
              <a:t>zur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ym typeface="Wingdings" panose="05000000000000000000" pitchFamily="2" charset="2"/>
              </a:rPr>
              <a:t>Verfügung</a:t>
            </a:r>
            <a:r>
              <a:rPr lang="it-IT" sz="2400" dirty="0" smtClean="0">
                <a:sym typeface="Wingdings" panose="05000000000000000000" pitchFamily="2" charset="2"/>
              </a:rPr>
              <a:t>. </a:t>
            </a:r>
          </a:p>
          <a:p>
            <a:r>
              <a:rPr lang="it-IT" sz="2400" dirty="0" smtClean="0">
                <a:sym typeface="Wingdings" panose="05000000000000000000" pitchFamily="2" charset="2"/>
              </a:rPr>
              <a:t>Die </a:t>
            </a:r>
            <a:r>
              <a:rPr lang="it-IT" sz="2400" dirty="0" err="1" smtClean="0">
                <a:sym typeface="Wingdings" panose="05000000000000000000" pitchFamily="2" charset="2"/>
              </a:rPr>
              <a:t>regionalen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ym typeface="Wingdings" panose="05000000000000000000" pitchFamily="2" charset="2"/>
              </a:rPr>
              <a:t>Zusatzr</a:t>
            </a:r>
            <a:r>
              <a:rPr lang="it-IT" sz="2400" dirty="0" err="1" smtClean="0">
                <a:sym typeface="Wingdings" panose="05000000000000000000" pitchFamily="2" charset="2"/>
              </a:rPr>
              <a:t>entenfonds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ym typeface="Wingdings" panose="05000000000000000000" pitchFamily="2" charset="2"/>
              </a:rPr>
              <a:t>können</a:t>
            </a:r>
            <a:r>
              <a:rPr lang="it-IT" sz="2400" dirty="0" smtClean="0">
                <a:sym typeface="Wingdings" panose="05000000000000000000" pitchFamily="2" charset="2"/>
              </a:rPr>
              <a:t> in die </a:t>
            </a:r>
            <a:r>
              <a:rPr lang="it-IT" sz="2400" dirty="0" err="1" smtClean="0">
                <a:sym typeface="Wingdings" panose="05000000000000000000" pitchFamily="2" charset="2"/>
              </a:rPr>
              <a:t>lokale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ym typeface="Wingdings" panose="05000000000000000000" pitchFamily="2" charset="2"/>
              </a:rPr>
              <a:t>Wirtschaft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ym typeface="Wingdings" panose="05000000000000000000" pitchFamily="2" charset="2"/>
              </a:rPr>
              <a:t>investieren</a:t>
            </a:r>
            <a:r>
              <a:rPr lang="it-IT" sz="2400" dirty="0" smtClean="0">
                <a:sym typeface="Wingdings" panose="05000000000000000000" pitchFamily="2" charset="2"/>
              </a:rPr>
              <a:t>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4124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283968" y="2420888"/>
            <a:ext cx="2016224" cy="674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85" b="3527"/>
          <a:stretch/>
        </p:blipFill>
        <p:spPr bwMode="auto">
          <a:xfrm>
            <a:off x="3995936" y="1484784"/>
            <a:ext cx="4451598" cy="410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7645585" y="3178361"/>
            <a:ext cx="1457586" cy="7285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27523"/>
            <a:ext cx="36449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055" y="4837782"/>
            <a:ext cx="21304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45259"/>
            <a:ext cx="1524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29745"/>
            <a:ext cx="318135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242888" y="260350"/>
            <a:ext cx="8658328" cy="1143000"/>
          </a:xfrm>
        </p:spPr>
        <p:txBody>
          <a:bodyPr/>
          <a:lstStyle/>
          <a:p>
            <a:r>
              <a:rPr lang="de-DE" altLang="it-IT" dirty="0" smtClean="0"/>
              <a:t>Die </a:t>
            </a:r>
            <a:r>
              <a:rPr lang="de-DE" altLang="it-IT" dirty="0" err="1" smtClean="0"/>
              <a:t>Pensplan</a:t>
            </a:r>
            <a:r>
              <a:rPr lang="de-DE" altLang="it-IT" dirty="0" smtClean="0"/>
              <a:t> Infopoints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091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r>
              <a:rPr lang="it-IT" altLang="it-IT" dirty="0" err="1" smtClean="0"/>
              <a:t>Präsenz</a:t>
            </a:r>
            <a:r>
              <a:rPr lang="it-IT" altLang="it-IT" dirty="0" smtClean="0"/>
              <a:t> und </a:t>
            </a:r>
            <a:r>
              <a:rPr lang="it-IT" altLang="it-IT" dirty="0" err="1" smtClean="0"/>
              <a:t>kapillare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Verbreitung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51520" y="1484784"/>
            <a:ext cx="8892480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it-IT" sz="2400" dirty="0" err="1" smtClean="0"/>
              <a:t>Über</a:t>
            </a:r>
            <a:r>
              <a:rPr lang="it-IT" sz="2400" dirty="0" smtClean="0"/>
              <a:t> </a:t>
            </a:r>
            <a:r>
              <a:rPr lang="it-IT" sz="2400" dirty="0" err="1" smtClean="0"/>
              <a:t>Pensplan</a:t>
            </a:r>
            <a:r>
              <a:rPr lang="it-IT" sz="2400" dirty="0" smtClean="0"/>
              <a:t> und die </a:t>
            </a:r>
            <a:r>
              <a:rPr lang="it-IT" sz="2400" dirty="0" err="1" smtClean="0"/>
              <a:t>mehr</a:t>
            </a:r>
            <a:r>
              <a:rPr lang="it-IT" sz="2400" dirty="0" smtClean="0"/>
              <a:t> </a:t>
            </a:r>
            <a:r>
              <a:rPr lang="it-IT" sz="2400" dirty="0" err="1" smtClean="0"/>
              <a:t>als</a:t>
            </a:r>
            <a:r>
              <a:rPr lang="it-IT" sz="2400" dirty="0" smtClean="0"/>
              <a:t> </a:t>
            </a:r>
            <a:r>
              <a:rPr lang="it-IT" sz="2400" dirty="0" smtClean="0"/>
              <a:t>120 </a:t>
            </a:r>
            <a:r>
              <a:rPr lang="it-IT" sz="2400" dirty="0" err="1" smtClean="0"/>
              <a:t>Pensplan</a:t>
            </a:r>
            <a:r>
              <a:rPr lang="it-IT" sz="2400" dirty="0" smtClean="0"/>
              <a:t> </a:t>
            </a:r>
            <a:r>
              <a:rPr lang="it-IT" sz="2400" dirty="0" err="1" smtClean="0"/>
              <a:t>Infopoints</a:t>
            </a:r>
            <a:r>
              <a:rPr lang="it-IT" sz="2400" dirty="0" smtClean="0"/>
              <a:t> </a:t>
            </a:r>
            <a:r>
              <a:rPr lang="it-IT" sz="2400" dirty="0" err="1" smtClean="0"/>
              <a:t>bietet</a:t>
            </a:r>
            <a:r>
              <a:rPr lang="it-IT" sz="2400" dirty="0" smtClean="0"/>
              <a:t> die </a:t>
            </a:r>
            <a:r>
              <a:rPr lang="it-IT" sz="2400" dirty="0" err="1" smtClean="0"/>
              <a:t>Region</a:t>
            </a:r>
            <a:r>
              <a:rPr lang="it-IT" sz="2400" dirty="0" smtClean="0"/>
              <a:t> </a:t>
            </a:r>
            <a:r>
              <a:rPr lang="it-IT" sz="2400" dirty="0" err="1" smtClean="0"/>
              <a:t>allen</a:t>
            </a:r>
            <a:r>
              <a:rPr lang="it-IT" sz="2400" dirty="0" smtClean="0"/>
              <a:t> </a:t>
            </a:r>
            <a:r>
              <a:rPr lang="it-IT" sz="2400" dirty="0" err="1" smtClean="0"/>
              <a:t>Bürgerinnen</a:t>
            </a:r>
            <a:r>
              <a:rPr lang="it-IT" sz="2400" dirty="0" smtClean="0"/>
              <a:t> und </a:t>
            </a:r>
            <a:r>
              <a:rPr lang="it-IT" sz="2400" dirty="0" err="1" smtClean="0"/>
              <a:t>Bürgern</a:t>
            </a:r>
            <a:r>
              <a:rPr lang="it-IT" sz="2400" dirty="0" smtClean="0"/>
              <a:t> </a:t>
            </a:r>
            <a:r>
              <a:rPr lang="it-IT" sz="2400" dirty="0" err="1" smtClean="0"/>
              <a:t>eine</a:t>
            </a:r>
            <a:r>
              <a:rPr lang="it-IT" sz="2400" dirty="0" smtClean="0"/>
              <a:t> </a:t>
            </a:r>
            <a:r>
              <a:rPr lang="it-IT" sz="2400" dirty="0" err="1" smtClean="0"/>
              <a:t>kostenlose</a:t>
            </a:r>
            <a:r>
              <a:rPr lang="it-IT" sz="2400" dirty="0" smtClean="0"/>
              <a:t>, </a:t>
            </a:r>
            <a:r>
              <a:rPr lang="it-IT" sz="2400" dirty="0" err="1" smtClean="0"/>
              <a:t>professionelle</a:t>
            </a:r>
            <a:r>
              <a:rPr lang="it-IT" sz="2400" dirty="0" smtClean="0"/>
              <a:t> und neutrale </a:t>
            </a:r>
            <a:r>
              <a:rPr lang="it-IT" sz="2400" dirty="0" err="1" smtClean="0"/>
              <a:t>Beratung</a:t>
            </a:r>
            <a:r>
              <a:rPr lang="it-IT" sz="2400" dirty="0" smtClean="0"/>
              <a:t>. </a:t>
            </a:r>
            <a:r>
              <a:rPr lang="it-IT" sz="2400" dirty="0" err="1" smtClean="0"/>
              <a:t>Ob</a:t>
            </a:r>
            <a:r>
              <a:rPr lang="it-IT" sz="2400" dirty="0" smtClean="0"/>
              <a:t> es </a:t>
            </a:r>
            <a:r>
              <a:rPr lang="it-IT" sz="2400" dirty="0" err="1" smtClean="0"/>
              <a:t>darum</a:t>
            </a:r>
            <a:r>
              <a:rPr lang="it-IT" sz="2400" dirty="0" smtClean="0"/>
              <a:t> </a:t>
            </a:r>
            <a:r>
              <a:rPr lang="it-IT" sz="2400" dirty="0" err="1" smtClean="0"/>
              <a:t>geht</a:t>
            </a:r>
            <a:r>
              <a:rPr lang="it-IT" sz="2400" dirty="0" smtClean="0"/>
              <a:t>, </a:t>
            </a:r>
            <a:r>
              <a:rPr lang="it-IT" sz="2400" dirty="0" err="1" smtClean="0"/>
              <a:t>eine</a:t>
            </a:r>
            <a:r>
              <a:rPr lang="it-IT" sz="2400" dirty="0" smtClean="0"/>
              <a:t> </a:t>
            </a:r>
            <a:r>
              <a:rPr lang="it-IT" sz="2400" dirty="0" err="1" smtClean="0"/>
              <a:t>bewusste</a:t>
            </a:r>
            <a:r>
              <a:rPr lang="it-IT" sz="2400" dirty="0" smtClean="0"/>
              <a:t> </a:t>
            </a:r>
            <a:r>
              <a:rPr lang="it-IT" sz="2400" dirty="0" err="1" smtClean="0"/>
              <a:t>Entscheidung</a:t>
            </a:r>
            <a:r>
              <a:rPr lang="it-IT" sz="2400" dirty="0" smtClean="0"/>
              <a:t> </a:t>
            </a:r>
            <a:r>
              <a:rPr lang="it-IT" sz="2400" dirty="0" err="1" smtClean="0"/>
              <a:t>im</a:t>
            </a:r>
            <a:r>
              <a:rPr lang="it-IT" sz="2400" dirty="0" smtClean="0"/>
              <a:t> </a:t>
            </a:r>
            <a:r>
              <a:rPr lang="it-IT" sz="2400" dirty="0" err="1" smtClean="0"/>
              <a:t>Hinblick</a:t>
            </a:r>
            <a:r>
              <a:rPr lang="it-IT" sz="2400" dirty="0" smtClean="0"/>
              <a:t> </a:t>
            </a:r>
            <a:r>
              <a:rPr lang="it-IT" sz="2400" dirty="0" err="1" smtClean="0"/>
              <a:t>auf</a:t>
            </a:r>
            <a:r>
              <a:rPr lang="it-IT" sz="2400" dirty="0" smtClean="0"/>
              <a:t> die </a:t>
            </a:r>
            <a:r>
              <a:rPr lang="it-IT" sz="2400" dirty="0" err="1" smtClean="0"/>
              <a:t>Altersvorsorge</a:t>
            </a:r>
            <a:r>
              <a:rPr lang="it-IT" sz="2400" dirty="0" smtClean="0"/>
              <a:t> </a:t>
            </a:r>
            <a:r>
              <a:rPr lang="it-IT" sz="2400" dirty="0" err="1" smtClean="0"/>
              <a:t>zu</a:t>
            </a:r>
            <a:r>
              <a:rPr lang="it-IT" sz="2400" dirty="0" smtClean="0"/>
              <a:t> </a:t>
            </a:r>
            <a:r>
              <a:rPr lang="it-IT" sz="2400" dirty="0" err="1" smtClean="0"/>
              <a:t>treffen</a:t>
            </a:r>
            <a:r>
              <a:rPr lang="it-IT" sz="2400" dirty="0" smtClean="0"/>
              <a:t> </a:t>
            </a:r>
            <a:r>
              <a:rPr lang="it-IT" sz="2400" dirty="0" err="1" smtClean="0"/>
              <a:t>oder</a:t>
            </a:r>
            <a:r>
              <a:rPr lang="it-IT" sz="2400" dirty="0" smtClean="0"/>
              <a:t> </a:t>
            </a:r>
            <a:r>
              <a:rPr lang="it-IT" sz="2400" dirty="0" err="1" smtClean="0"/>
              <a:t>sich</a:t>
            </a:r>
            <a:r>
              <a:rPr lang="it-IT" sz="2400" dirty="0" smtClean="0"/>
              <a:t> </a:t>
            </a:r>
            <a:r>
              <a:rPr lang="it-IT" sz="2400" dirty="0" err="1" smtClean="0"/>
              <a:t>über</a:t>
            </a:r>
            <a:r>
              <a:rPr lang="it-IT" sz="2400" dirty="0" smtClean="0"/>
              <a:t> die </a:t>
            </a:r>
            <a:r>
              <a:rPr lang="it-IT" sz="2400" dirty="0" err="1" smtClean="0"/>
              <a:t>eigene</a:t>
            </a:r>
            <a:r>
              <a:rPr lang="it-IT" sz="2400" dirty="0" smtClean="0"/>
              <a:t> </a:t>
            </a:r>
            <a:r>
              <a:rPr lang="it-IT" sz="2400" dirty="0" err="1" smtClean="0"/>
              <a:t>Rentensituation</a:t>
            </a:r>
            <a:r>
              <a:rPr lang="it-IT" sz="2400" dirty="0" smtClean="0"/>
              <a:t> </a:t>
            </a:r>
            <a:r>
              <a:rPr lang="it-IT" sz="2400" dirty="0" err="1" smtClean="0"/>
              <a:t>zu</a:t>
            </a:r>
            <a:r>
              <a:rPr lang="it-IT" sz="2400" dirty="0" smtClean="0"/>
              <a:t> </a:t>
            </a:r>
            <a:r>
              <a:rPr lang="it-IT" sz="2400" dirty="0" err="1" smtClean="0"/>
              <a:t>informieren</a:t>
            </a:r>
            <a:r>
              <a:rPr lang="it-IT" sz="2400" dirty="0" smtClean="0"/>
              <a:t>: die </a:t>
            </a:r>
            <a:r>
              <a:rPr lang="it-IT" sz="2400" dirty="0" err="1" smtClean="0"/>
              <a:t>Pensplan</a:t>
            </a:r>
            <a:r>
              <a:rPr lang="it-IT" sz="2400" dirty="0" smtClean="0"/>
              <a:t> </a:t>
            </a:r>
            <a:r>
              <a:rPr lang="it-IT" sz="2400" dirty="0" err="1" smtClean="0"/>
              <a:t>Infopoints</a:t>
            </a:r>
            <a:r>
              <a:rPr lang="it-IT" sz="2400" dirty="0" smtClean="0"/>
              <a:t> </a:t>
            </a:r>
            <a:r>
              <a:rPr lang="it-IT" sz="2400" dirty="0" err="1" smtClean="0"/>
              <a:t>sind</a:t>
            </a:r>
            <a:r>
              <a:rPr lang="it-IT" sz="2400" dirty="0" smtClean="0"/>
              <a:t> </a:t>
            </a:r>
            <a:r>
              <a:rPr lang="it-IT" sz="2400" dirty="0" err="1" smtClean="0"/>
              <a:t>vor</a:t>
            </a:r>
            <a:r>
              <a:rPr lang="it-IT" sz="2400" dirty="0" smtClean="0"/>
              <a:t> </a:t>
            </a:r>
            <a:r>
              <a:rPr lang="it-IT" sz="2400" dirty="0" err="1" smtClean="0"/>
              <a:t>Ort</a:t>
            </a:r>
            <a:r>
              <a:rPr lang="it-IT" sz="2400" dirty="0" smtClean="0"/>
              <a:t> und </a:t>
            </a:r>
            <a:r>
              <a:rPr lang="it-IT" sz="2400" dirty="0" err="1" smtClean="0"/>
              <a:t>stehen</a:t>
            </a:r>
            <a:r>
              <a:rPr lang="it-IT" sz="2400" dirty="0" smtClean="0"/>
              <a:t> </a:t>
            </a:r>
            <a:r>
              <a:rPr lang="it-IT" sz="2400" dirty="0" err="1" smtClean="0"/>
              <a:t>jederzeit</a:t>
            </a:r>
            <a:r>
              <a:rPr lang="it-IT" sz="2400" dirty="0"/>
              <a:t> </a:t>
            </a:r>
            <a:r>
              <a:rPr lang="it-IT" sz="2400" dirty="0" err="1" smtClean="0"/>
              <a:t>mit</a:t>
            </a:r>
            <a:r>
              <a:rPr lang="it-IT" sz="2400" dirty="0" smtClean="0"/>
              <a:t> Rat und </a:t>
            </a:r>
            <a:r>
              <a:rPr lang="it-IT" sz="2400" dirty="0" err="1" smtClean="0"/>
              <a:t>Tat</a:t>
            </a:r>
            <a:r>
              <a:rPr lang="it-IT" sz="2400" dirty="0"/>
              <a:t> </a:t>
            </a:r>
            <a:r>
              <a:rPr lang="it-IT" sz="2400" dirty="0" err="1" smtClean="0"/>
              <a:t>zur</a:t>
            </a:r>
            <a:r>
              <a:rPr lang="it-IT" sz="2400" dirty="0" smtClean="0"/>
              <a:t> </a:t>
            </a:r>
            <a:r>
              <a:rPr lang="it-IT" sz="2400" dirty="0" err="1" smtClean="0"/>
              <a:t>Seite</a:t>
            </a:r>
            <a:r>
              <a:rPr lang="it-IT" sz="2400" dirty="0" smtClean="0"/>
              <a:t>.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33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it-IT" dirty="0" smtClean="0"/>
              <a:t>«Meine Rente»</a:t>
            </a:r>
            <a:endParaRPr lang="de-DE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2784" y="1628775"/>
            <a:ext cx="8793712" cy="3960465"/>
          </a:xfrm>
        </p:spPr>
        <p:txBody>
          <a:bodyPr/>
          <a:lstStyle/>
          <a:p>
            <a:r>
              <a:rPr lang="de-DE" dirty="0" smtClean="0"/>
              <a:t>Das regionale Schreiben «Meine Rente» </a:t>
            </a:r>
          </a:p>
          <a:p>
            <a:r>
              <a:rPr lang="de-DE" dirty="0" smtClean="0"/>
              <a:t>Die Pionierarbeit der Region bei der Zusatzvorsorge</a:t>
            </a:r>
          </a:p>
        </p:txBody>
      </p:sp>
    </p:spTree>
    <p:extLst>
      <p:ext uri="{BB962C8B-B14F-4D97-AF65-F5344CB8AC3E}">
        <p14:creationId xmlns:p14="http://schemas.microsoft.com/office/powerpoint/2010/main" val="23703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err="1" smtClean="0"/>
              <a:t>Das</a:t>
            </a:r>
            <a:r>
              <a:rPr lang="it-IT" altLang="it-IT" dirty="0" smtClean="0"/>
              <a:t> regionale </a:t>
            </a:r>
            <a:r>
              <a:rPr lang="it-IT" altLang="it-IT" dirty="0" err="1" smtClean="0"/>
              <a:t>Schreiben</a:t>
            </a:r>
            <a:r>
              <a:rPr lang="it-IT" altLang="it-IT" dirty="0" smtClean="0"/>
              <a:t> «</a:t>
            </a:r>
            <a:r>
              <a:rPr lang="it-IT" altLang="it-IT" dirty="0" err="1" smtClean="0"/>
              <a:t>Meine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Rente</a:t>
            </a:r>
            <a:r>
              <a:rPr lang="it-IT" altLang="it-IT" dirty="0" smtClean="0"/>
              <a:t>»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2784" y="1628775"/>
            <a:ext cx="8901216" cy="3960465"/>
          </a:xfrm>
        </p:spPr>
        <p:txBody>
          <a:bodyPr/>
          <a:lstStyle/>
          <a:p>
            <a:r>
              <a:rPr lang="de-DE" dirty="0" smtClean="0"/>
              <a:t>Gemeinsames Projekt </a:t>
            </a:r>
            <a:r>
              <a:rPr lang="de-DE" dirty="0"/>
              <a:t>der Region </a:t>
            </a:r>
            <a:r>
              <a:rPr lang="de-DE" dirty="0" smtClean="0"/>
              <a:t>Trentino-Alto </a:t>
            </a:r>
            <a:r>
              <a:rPr lang="de-DE" dirty="0" err="1" smtClean="0"/>
              <a:t>Adige</a:t>
            </a:r>
            <a:r>
              <a:rPr lang="de-DE" dirty="0" smtClean="0"/>
              <a:t>/Südtirol und dem Vorsorgeinstitut NISF/INPS</a:t>
            </a:r>
          </a:p>
          <a:p>
            <a:r>
              <a:rPr lang="de-DE" dirty="0" smtClean="0"/>
              <a:t>Ziel: </a:t>
            </a:r>
            <a:r>
              <a:rPr lang="de-DE" dirty="0" smtClean="0"/>
              <a:t>die Region Trentino-Alto </a:t>
            </a:r>
            <a:r>
              <a:rPr lang="de-DE" dirty="0" err="1" smtClean="0"/>
              <a:t>Adige</a:t>
            </a:r>
            <a:r>
              <a:rPr lang="de-DE" dirty="0" smtClean="0"/>
              <a:t>/Südtirol </a:t>
            </a:r>
            <a:r>
              <a:rPr lang="de-DE" dirty="0"/>
              <a:t>sorgt </a:t>
            </a:r>
            <a:r>
              <a:rPr lang="de-DE" dirty="0" smtClean="0"/>
              <a:t>als </a:t>
            </a:r>
            <a:r>
              <a:rPr lang="de-DE" dirty="0"/>
              <a:t>erste Region in Italien dafür</a:t>
            </a:r>
            <a:r>
              <a:rPr lang="de-DE" dirty="0" smtClean="0"/>
              <a:t>, dass die Bevölkerung einen schnellen und einfachen Gesamtüberblick über die eigene Altersvorsorge erhält. Hierbei leistet sie Pionierarbeit.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81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it-IT" dirty="0" smtClean="0"/>
              <a:t>Das regionale Schreiben «Meine Rente»</a:t>
            </a:r>
            <a:endParaRPr lang="de-DE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2784" y="1628775"/>
            <a:ext cx="8901216" cy="396046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Wie?</a:t>
            </a:r>
          </a:p>
          <a:p>
            <a:r>
              <a:rPr lang="de-DE" dirty="0" smtClean="0"/>
              <a:t>Mit einer Spezialversion des Schreibens «Meine Rente», die 2 Mitteilungen enthält:</a:t>
            </a:r>
          </a:p>
          <a:p>
            <a:pPr lvl="1"/>
            <a:r>
              <a:rPr lang="de-DE" dirty="0" smtClean="0"/>
              <a:t>Mitteilung des staatlichen Vorsorgeinstituts NISF/INPS mit der geschätzten staatlichen Rente</a:t>
            </a:r>
          </a:p>
          <a:p>
            <a:pPr lvl="1"/>
            <a:r>
              <a:rPr lang="de-DE" dirty="0" smtClean="0"/>
              <a:t>Mitteilung der Region mit der geschätzten Zusatzrente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98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it-IT" dirty="0" smtClean="0"/>
              <a:t>Das regionale Schreiben «Meine Rente»</a:t>
            </a:r>
            <a:endParaRPr lang="de-DE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2784" y="1628775"/>
            <a:ext cx="8901216" cy="396046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Wer erhält dieses spezielle Schreiben?</a:t>
            </a:r>
          </a:p>
          <a:p>
            <a:r>
              <a:rPr lang="de-DE" dirty="0" smtClean="0"/>
              <a:t>Rund 45.000 Bürger/innen, die:</a:t>
            </a:r>
          </a:p>
          <a:p>
            <a:pPr lvl="1"/>
            <a:r>
              <a:rPr lang="de-DE" sz="2000" dirty="0"/>
              <a:t>i</a:t>
            </a:r>
            <a:r>
              <a:rPr lang="de-DE" sz="2000" dirty="0" smtClean="0"/>
              <a:t>n einem regionalen Zusatzrentenfonds eingeschrieben sind</a:t>
            </a:r>
          </a:p>
          <a:p>
            <a:pPr lvl="1"/>
            <a:r>
              <a:rPr lang="de-DE" sz="2000" dirty="0" smtClean="0"/>
              <a:t>ihren Wohnsitz </a:t>
            </a:r>
            <a:r>
              <a:rPr lang="de-DE" sz="2000" dirty="0"/>
              <a:t>in der Region </a:t>
            </a:r>
            <a:r>
              <a:rPr lang="de-DE" sz="2000" dirty="0" smtClean="0"/>
              <a:t>Trentino-Alto </a:t>
            </a:r>
            <a:r>
              <a:rPr lang="de-DE" sz="2000" dirty="0" err="1" smtClean="0"/>
              <a:t>Adige</a:t>
            </a:r>
            <a:r>
              <a:rPr lang="de-DE" sz="2000" dirty="0" smtClean="0"/>
              <a:t>/Südtirol und keine Zugangsdaten </a:t>
            </a:r>
            <a:r>
              <a:rPr lang="de-DE" sz="2000" dirty="0"/>
              <a:t>für die Online-Dienste des </a:t>
            </a:r>
            <a:r>
              <a:rPr lang="de-DE" sz="2000" dirty="0" smtClean="0"/>
              <a:t>staatlichen Vorsorgeinstituts </a:t>
            </a:r>
            <a:r>
              <a:rPr lang="de-DE" sz="2000" dirty="0" smtClean="0"/>
              <a:t>NISF/INPS haben</a:t>
            </a:r>
            <a:endParaRPr lang="it-IT" sz="2000" dirty="0"/>
          </a:p>
          <a:p>
            <a:pPr lvl="1"/>
            <a:r>
              <a:rPr lang="de-DE" sz="2000" dirty="0" smtClean="0"/>
              <a:t>im Privatsektor angestellt sind</a:t>
            </a:r>
          </a:p>
          <a:p>
            <a:pPr lvl="1"/>
            <a:r>
              <a:rPr lang="de-DE" sz="2000" dirty="0" smtClean="0"/>
              <a:t>eine NISF/INPS-Versicherungsposition ohne komplexe Situationen aufweisen (z.B</a:t>
            </a:r>
            <a:r>
              <a:rPr lang="de-DE" sz="2000" dirty="0"/>
              <a:t>. eine Zusammenlegung von Versicherungszeiten bei verschiedenen </a:t>
            </a:r>
            <a:r>
              <a:rPr lang="de-DE" sz="2000" dirty="0" smtClean="0"/>
              <a:t>Rentenkassen</a:t>
            </a:r>
            <a:r>
              <a:rPr lang="de-DE" sz="2000" dirty="0"/>
              <a:t>, die noch in Bearbeitung ist</a:t>
            </a:r>
            <a:r>
              <a:rPr lang="de-DE" sz="2000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14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it-IT" dirty="0" smtClean="0"/>
              <a:t>Das regionale Schreiben «Meine Rente»</a:t>
            </a:r>
            <a:endParaRPr lang="de-DE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2784" y="1628775"/>
            <a:ext cx="8901216" cy="396046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Wer informiert noch </a:t>
            </a:r>
            <a:r>
              <a:rPr lang="de-DE" dirty="0"/>
              <a:t>zur </a:t>
            </a:r>
            <a:r>
              <a:rPr lang="de-DE" dirty="0" smtClean="0"/>
              <a:t>staatlichen Rente und </a:t>
            </a:r>
            <a:r>
              <a:rPr lang="de-DE" dirty="0"/>
              <a:t>zur </a:t>
            </a:r>
            <a:r>
              <a:rPr lang="de-DE" dirty="0" smtClean="0"/>
              <a:t>Zusatzrente?</a:t>
            </a:r>
          </a:p>
          <a:p>
            <a:r>
              <a:rPr lang="de-DE" dirty="0"/>
              <a:t>Informationen und Beratung für </a:t>
            </a:r>
            <a:r>
              <a:rPr lang="de-DE" u="sng" dirty="0" smtClean="0"/>
              <a:t>alle</a:t>
            </a:r>
            <a:r>
              <a:rPr lang="de-DE" dirty="0" smtClean="0"/>
              <a:t> </a:t>
            </a:r>
            <a:r>
              <a:rPr lang="de-DE" dirty="0"/>
              <a:t>Bürger/innen </a:t>
            </a:r>
            <a:r>
              <a:rPr lang="de-DE" dirty="0" smtClean="0"/>
              <a:t>bieten </a:t>
            </a:r>
            <a:r>
              <a:rPr lang="de-DE" dirty="0"/>
              <a:t>die über 100 Pensplan </a:t>
            </a:r>
            <a:r>
              <a:rPr lang="de-DE" dirty="0" smtClean="0"/>
              <a:t>Infopoints in der gesamten Region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79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it-IT" dirty="0"/>
              <a:t>Mitteilung der Region: die wichtigsten Infos</a:t>
            </a:r>
            <a:endParaRPr lang="de-DE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2784" y="1628775"/>
            <a:ext cx="8901216" cy="3960465"/>
          </a:xfrm>
        </p:spPr>
        <p:txBody>
          <a:bodyPr/>
          <a:lstStyle/>
          <a:p>
            <a:r>
              <a:rPr lang="de-DE" dirty="0" smtClean="0"/>
              <a:t>Wie viel monatliche Zusatzrente bekomme ich nach meiner Pensionierung voraussichtlich ausgezahlt?</a:t>
            </a:r>
          </a:p>
          <a:p>
            <a:r>
              <a:rPr lang="de-DE" dirty="0" smtClean="0"/>
              <a:t>Wie viel Kapital habe ich im Zusatzrentenfonds </a:t>
            </a:r>
            <a:r>
              <a:rPr lang="de-DE" dirty="0"/>
              <a:t>zum 31. Dezember </a:t>
            </a:r>
            <a:r>
              <a:rPr lang="de-DE" dirty="0" smtClean="0"/>
              <a:t>2015 angespart?</a:t>
            </a:r>
          </a:p>
          <a:p>
            <a:r>
              <a:rPr lang="de-DE" dirty="0" smtClean="0"/>
              <a:t>Wie viel Kapital werde ich bei Pensionierung im Zusatzrentenfonds angespart haben?</a:t>
            </a:r>
            <a:endParaRPr lang="it-IT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0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it-IT" dirty="0"/>
              <a:t>Mitteilung der Region: n</a:t>
            </a:r>
            <a:r>
              <a:rPr lang="de-DE" altLang="it-IT" dirty="0" smtClean="0"/>
              <a:t>och Fragen? </a:t>
            </a:r>
            <a:endParaRPr lang="de-DE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2784" y="1628775"/>
            <a:ext cx="8901216" cy="396046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Weitere </a:t>
            </a:r>
            <a:r>
              <a:rPr lang="de-DE" dirty="0"/>
              <a:t>Informationen und Beratung: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de-DE" dirty="0"/>
              <a:t>beim eigenen Zusatzrentenfonds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de-DE" dirty="0"/>
              <a:t>in den Büros </a:t>
            </a:r>
            <a:r>
              <a:rPr lang="de-DE" dirty="0" smtClean="0"/>
              <a:t>der </a:t>
            </a:r>
            <a:r>
              <a:rPr lang="de-DE" dirty="0" err="1" smtClean="0"/>
              <a:t>Pensplan</a:t>
            </a:r>
            <a:r>
              <a:rPr lang="de-DE" dirty="0" smtClean="0"/>
              <a:t> </a:t>
            </a:r>
            <a:r>
              <a:rPr lang="de-DE" dirty="0"/>
              <a:t>Centrum</a:t>
            </a:r>
            <a:endParaRPr lang="it-IT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de-DE" dirty="0" smtClean="0"/>
              <a:t>bei den Pensplan </a:t>
            </a:r>
            <a:r>
              <a:rPr lang="de-DE" dirty="0"/>
              <a:t>Infopoints in der gesamten Region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31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it-IT" dirty="0" smtClean="0"/>
              <a:t>Die Pionierarbeit der Region</a:t>
            </a:r>
            <a:endParaRPr lang="de-DE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2784" y="1628775"/>
            <a:ext cx="8901216" cy="396046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Pensplan Centrum: Tätigkeit und Dienstleistungen</a:t>
            </a:r>
            <a:endParaRPr lang="de-DE" dirty="0"/>
          </a:p>
        </p:txBody>
      </p:sp>
      <p:pic>
        <p:nvPicPr>
          <p:cNvPr id="5" name="Immagine 4" descr="PEN-PPP-lay-D-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t="22698" r="682" b="10781"/>
          <a:stretch/>
        </p:blipFill>
        <p:spPr>
          <a:xfrm>
            <a:off x="-1" y="2204864"/>
            <a:ext cx="9144001" cy="330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8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INPS-REGIONE">
  <a:themeElements>
    <a:clrScheme name="Präsentations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äsentationsvorla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äsentations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s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s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s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s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s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s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s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PPT-INPS-REGIONE</Template>
  <TotalTime>0</TotalTime>
  <Words>530</Words>
  <Application>Microsoft Office PowerPoint</Application>
  <PresentationFormat>Presentazione su schermo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PPT-INPS-REGIONE</vt:lpstr>
      <vt:lpstr> Medienkonferenz «MEINE RENTE»</vt:lpstr>
      <vt:lpstr>«Meine Rente»</vt:lpstr>
      <vt:lpstr>Das regionale Schreiben «Meine Rente»</vt:lpstr>
      <vt:lpstr>Das regionale Schreiben «Meine Rente»</vt:lpstr>
      <vt:lpstr>Das regionale Schreiben «Meine Rente»</vt:lpstr>
      <vt:lpstr>Das regionale Schreiben «Meine Rente»</vt:lpstr>
      <vt:lpstr>Mitteilung der Region: die wichtigsten Infos</vt:lpstr>
      <vt:lpstr>Mitteilung der Region: noch Fragen? </vt:lpstr>
      <vt:lpstr>Die Pionierarbeit der Region</vt:lpstr>
      <vt:lpstr>Die Zusatzvorsorge in der Region</vt:lpstr>
      <vt:lpstr>Soziale Unterstützung und lokale Auswirkung</vt:lpstr>
      <vt:lpstr>Auswirkungen auf die lokale Wirtschaft</vt:lpstr>
      <vt:lpstr>Die Pensplan Infopoints</vt:lpstr>
      <vt:lpstr>Präsenz und kapillare Verbreitung</vt:lpstr>
    </vt:vector>
  </TitlesOfParts>
  <Company>PensPlan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Medienkonferenz «Busta arancione» Conferenza stampa: «Busta arancione»</dc:title>
  <dc:creator>Thomas Walder</dc:creator>
  <cp:lastModifiedBy>Judith Goegele</cp:lastModifiedBy>
  <cp:revision>52</cp:revision>
  <cp:lastPrinted>2016-11-24T08:18:26Z</cp:lastPrinted>
  <dcterms:created xsi:type="dcterms:W3CDTF">2016-11-09T15:02:35Z</dcterms:created>
  <dcterms:modified xsi:type="dcterms:W3CDTF">2016-11-24T09:43:40Z</dcterms:modified>
</cp:coreProperties>
</file>