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B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4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05/07/2019</a:t>
            </a:fld>
            <a:endParaRPr lang="it-IT"/>
          </a:p>
        </p:txBody>
      </p:sp>
      <p:sp>
        <p:nvSpPr>
          <p:cNvPr id="5" name="Segnaposto piè di pagin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‹Nr.›</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2ADDB522-231B-4F80-A334-AFCCDA299ED4}"/>
              </a:ext>
            </a:extLst>
          </p:cNvPr>
          <p:cNvSpPr/>
          <p:nvPr/>
        </p:nvSpPr>
        <p:spPr>
          <a:xfrm>
            <a:off x="179512" y="5525565"/>
            <a:ext cx="8784976" cy="1273133"/>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Vereinsmitglieder</a:t>
            </a:r>
          </a:p>
          <a:p>
            <a:pPr algn="just"/>
            <a:r>
              <a:rPr lang="de-DE" sz="900" dirty="0">
                <a:solidFill>
                  <a:schemeClr val="tx1"/>
                </a:solidFill>
              </a:rPr>
              <a:t>Mitglied wird man entweder durch die Teilnahme an der Gründungsversammlung (Gründungsakt) des Vereins oder durch Aufnahme, die das zuständige Vereinsorgan beschließt (Achtung: Wenn keine eigene Regelung getroffen wurde, erlangen neu aufgenommene Mitglieder das Stimmrecht erst drei Monate nach der Eintragung in das Mitgliederbuch). Ehrenamtliche Organisationen müssen mindestens 7 Mitglieder haben, wenn es sich dabei um Personen handelt; sie können drei Mitglieder haben, wenn es sich dabei um (eingetragene) ehrenamtliche Organisationen handelt; Ehrenamtliche Organisationen können auch andere Körperschaften des Dritten Sektors oder ohne Gewinnabsichten aufnehmen, sofern dies in den Statuten ausdrücklich vorgesehen ist; in keinem Fall darf die Anzahl der aufgenommenen anderen Körperschaften des Dritten Sektors oder ohne Gewinnabsichten mehr als 50% der Anzahl der ehrenamtlichen (Mitglieds-)Organisationen betragen.</a:t>
            </a:r>
          </a:p>
          <a:p>
            <a:pPr algn="just"/>
            <a:r>
              <a:rPr lang="de-DE" sz="900" dirty="0">
                <a:solidFill>
                  <a:schemeClr val="tx1"/>
                </a:solidFill>
              </a:rPr>
              <a:t>Die Mitglieder haben Rechte (u.a. Stimmrecht in der Mitgliederversammlung, Recht in die Vereinsbücher Einsicht zu nehmen; die weiteren Rechte sind ebenfalls vom Statut vorzusehen) und Pflichten (Beachtung der Satzungen; aktive Mitwirkung und/oder Entrichtung des Mitgliedsbeitrages usw.)</a:t>
            </a:r>
            <a:endParaRPr lang="it-IT" sz="900" dirty="0">
              <a:solidFill>
                <a:schemeClr val="tx1"/>
              </a:solidFill>
            </a:endParaRPr>
          </a:p>
        </p:txBody>
      </p:sp>
      <p:sp>
        <p:nvSpPr>
          <p:cNvPr id="3" name="Rechteck: abgerundete Ecken 2">
            <a:extLst>
              <a:ext uri="{FF2B5EF4-FFF2-40B4-BE49-F238E27FC236}">
                <a16:creationId xmlns:a16="http://schemas.microsoft.com/office/drawing/2014/main" id="{27AEB99A-06FD-4481-8783-6070B5868327}"/>
              </a:ext>
            </a:extLst>
          </p:cNvPr>
          <p:cNvSpPr/>
          <p:nvPr/>
        </p:nvSpPr>
        <p:spPr>
          <a:xfrm>
            <a:off x="179512" y="3521254"/>
            <a:ext cx="8784976" cy="1669581"/>
          </a:xfrm>
          <a:prstGeom prst="roundRect">
            <a:avLst/>
          </a:prstGeom>
          <a:solidFill>
            <a:srgbClr val="E6EBB5"/>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Mitgliederversammlung</a:t>
            </a:r>
          </a:p>
          <a:p>
            <a:pPr algn="just"/>
            <a:r>
              <a:rPr lang="de-DE" sz="900" u="sng" dirty="0">
                <a:solidFill>
                  <a:schemeClr val="tx1"/>
                </a:solidFill>
              </a:rPr>
              <a:t>Einberufung</a:t>
            </a:r>
            <a:r>
              <a:rPr lang="de-DE" sz="900" dirty="0">
                <a:solidFill>
                  <a:schemeClr val="tx1"/>
                </a:solidFill>
              </a:rPr>
              <a:t>: Die Mitgliederversammlung muss mindestens einmal im Jahr zu Genehmigung der Bilanz des Vorjahres einberufen werden („ordentliche Einberufung der Mitgliederversammlung). Die Einberufung der Mitgliederversammlung kann darüber hinaus erfolgen, wenn dies der Ausschuss mehrheitlich für notwendig  erachtet oder 1/10 der Mitglieder dies unter Angabe der Gründe verlangt (Regelung für die anerkannten Vereine mit Rechtspersönlichkeit; empfohlen auch für nicht anerkannte Vereine).</a:t>
            </a:r>
          </a:p>
          <a:p>
            <a:pPr algn="just"/>
            <a:r>
              <a:rPr lang="de-DE" sz="900" u="sng" dirty="0">
                <a:solidFill>
                  <a:schemeClr val="tx1"/>
                </a:solidFill>
              </a:rPr>
              <a:t>Beschlussfähigkeit</a:t>
            </a:r>
            <a:r>
              <a:rPr lang="de-DE" sz="900" dirty="0">
                <a:solidFill>
                  <a:schemeClr val="tx1"/>
                </a:solidFill>
              </a:rPr>
              <a:t>: Es wird empfohlen, die im Artikel 21 des Zivilgesetzbuches für die anerkannten Vereine vorgesehenen Quoren vorzusehen: Demzufolge werden die Beschlüsse der Mitgliederversammlung mit Stimmenmehrheit und bei Anwesenheit mindestens der Hälfte der Mitglieder gefasst; bei einer zweiten Einberufung ist die Mitgliederversammlung unabhängig von der Anzahl der Anwesenden beschlussfähig. </a:t>
            </a:r>
          </a:p>
          <a:p>
            <a:pPr algn="just"/>
            <a:r>
              <a:rPr lang="de-DE" sz="900" dirty="0">
                <a:solidFill>
                  <a:schemeClr val="tx1"/>
                </a:solidFill>
              </a:rPr>
              <a:t>Bei Abänderung der Satzung muss ein Quorum vorgesehen werden, welches höher ist, als dasjenige, das für weniger grundlegende Beschlüsse - wie z.B. die Genehmigung Der Bilanz oder die Wahl des Ausschusses - vorgesehen wird. Dies gilt auch für die Beschlüsse zur Auflösung des Vereins; empfohlen wird jenes Quorum vorzusehen, welches die die anerkannten Vereine mit Rechtspersönlichkeit beachten müssen („Zur Beschlussfassung über die Auflösung des Vereines und die Zuweisung des Vermögens ist die Zustimmung von mindestens drei Viertel der Mitglieder erforderlich.“).</a:t>
            </a:r>
          </a:p>
          <a:p>
            <a:pPr algn="just"/>
            <a:r>
              <a:rPr lang="de-DE" sz="900" u="sng" dirty="0">
                <a:solidFill>
                  <a:schemeClr val="tx1"/>
                </a:solidFill>
              </a:rPr>
              <a:t>Zuständigkeiten</a:t>
            </a:r>
            <a:r>
              <a:rPr lang="de-DE" sz="900" dirty="0">
                <a:solidFill>
                  <a:schemeClr val="tx1"/>
                </a:solidFill>
              </a:rPr>
              <a:t>: Siehe nachfolgende Seite</a:t>
            </a:r>
            <a:endParaRPr lang="it-IT" sz="900" dirty="0">
              <a:solidFill>
                <a:schemeClr val="tx1"/>
              </a:solidFill>
            </a:endParaRPr>
          </a:p>
        </p:txBody>
      </p:sp>
      <p:sp>
        <p:nvSpPr>
          <p:cNvPr id="4" name="Pfeil: nach oben 3">
            <a:extLst>
              <a:ext uri="{FF2B5EF4-FFF2-40B4-BE49-F238E27FC236}">
                <a16:creationId xmlns:a16="http://schemas.microsoft.com/office/drawing/2014/main" id="{06AB23CA-9717-4BFF-B56A-2AFA34726FCE}"/>
              </a:ext>
            </a:extLst>
          </p:cNvPr>
          <p:cNvSpPr/>
          <p:nvPr/>
        </p:nvSpPr>
        <p:spPr>
          <a:xfrm>
            <a:off x="3937137" y="5190024"/>
            <a:ext cx="532666" cy="288032"/>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chteck: abgerundete Ecken 5">
            <a:extLst>
              <a:ext uri="{FF2B5EF4-FFF2-40B4-BE49-F238E27FC236}">
                <a16:creationId xmlns:a16="http://schemas.microsoft.com/office/drawing/2014/main" id="{B636CEDE-D7AB-4F5E-9C2C-35B6F88C8444}"/>
              </a:ext>
            </a:extLst>
          </p:cNvPr>
          <p:cNvSpPr/>
          <p:nvPr/>
        </p:nvSpPr>
        <p:spPr>
          <a:xfrm>
            <a:off x="179512" y="360219"/>
            <a:ext cx="3456384" cy="287364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Kontrollorgan</a:t>
            </a:r>
          </a:p>
          <a:p>
            <a:pPr algn="just"/>
            <a:r>
              <a:rPr lang="de-DE" sz="900" dirty="0">
                <a:solidFill>
                  <a:schemeClr val="tx1"/>
                </a:solidFill>
              </a:rPr>
              <a:t>Ernennung ist bei Erreichen oder Überschreiten von zwei der drei Schwellen lt. Art. 30 GvD 117/2017 erforderlich (110.000€ Vermögen, 220.000€ Einkünfte im Jahr, 5 Angestellte oder mehr). </a:t>
            </a:r>
          </a:p>
          <a:p>
            <a:pPr algn="just"/>
            <a:r>
              <a:rPr lang="de-DE" sz="900" dirty="0">
                <a:solidFill>
                  <a:schemeClr val="tx1"/>
                </a:solidFill>
              </a:rPr>
              <a:t>Aufgabe des Kontrollorgans ist es, über die Beachtung der Gesetze und des Statuts und die Einhaltung der Prinzipien einer korrekten Verwaltung zu wachen, auch im Hinblick auf die Bestimmungen des GvD vom 8. Juni 2001, Nr. 231, insoweit diese anwendbar sind; darüber hinaus wacht es darüber, ob die Strukturen in Bezug auf Organisation, Verwaltung und Buchhaltung angemessen sind sowie über das konkrete Funktionieren dieser Strukturen.</a:t>
            </a:r>
          </a:p>
          <a:p>
            <a:pPr algn="just"/>
            <a:r>
              <a:rPr lang="de-DE" sz="900" dirty="0">
                <a:solidFill>
                  <a:schemeClr val="tx1"/>
                </a:solidFill>
              </a:rPr>
              <a:t>Sofern zwei der drei Schwellen lt. Art. 31 GvD 117/2017 überschritten werden (1.100.000€ Vermögen, 2.200.000€ Einkünfte im Jahr, 12 Angestellte oder mehr) muss zusätzlich </a:t>
            </a:r>
            <a:r>
              <a:rPr lang="de-DE" sz="900">
                <a:solidFill>
                  <a:schemeClr val="tx1"/>
                </a:solidFill>
              </a:rPr>
              <a:t>zum Kontrollorgan </a:t>
            </a:r>
            <a:r>
              <a:rPr lang="de-DE" sz="900" dirty="0">
                <a:solidFill>
                  <a:schemeClr val="tx1"/>
                </a:solidFill>
              </a:rPr>
              <a:t>die Revision vorgesehen werden. Wenn alle Mitglieder des Kontrollorgans in das für Revisoren vorgesehene Register eingetragen sind, kann das Kontrollorgan die Revision übernehmen.</a:t>
            </a:r>
          </a:p>
        </p:txBody>
      </p:sp>
      <p:sp>
        <p:nvSpPr>
          <p:cNvPr id="8" name="Pfeil: nach oben 7">
            <a:extLst>
              <a:ext uri="{FF2B5EF4-FFF2-40B4-BE49-F238E27FC236}">
                <a16:creationId xmlns:a16="http://schemas.microsoft.com/office/drawing/2014/main" id="{45072CEE-65A1-4B12-9BFC-A5B4A1679C23}"/>
              </a:ext>
            </a:extLst>
          </p:cNvPr>
          <p:cNvSpPr/>
          <p:nvPr/>
        </p:nvSpPr>
        <p:spPr>
          <a:xfrm>
            <a:off x="716949" y="3257174"/>
            <a:ext cx="484632" cy="204032"/>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chteck: abgerundete Ecken 8">
            <a:extLst>
              <a:ext uri="{FF2B5EF4-FFF2-40B4-BE49-F238E27FC236}">
                <a16:creationId xmlns:a16="http://schemas.microsoft.com/office/drawing/2014/main" id="{18763BD9-D5C6-4493-94D8-7A533746CF34}"/>
              </a:ext>
            </a:extLst>
          </p:cNvPr>
          <p:cNvSpPr/>
          <p:nvPr/>
        </p:nvSpPr>
        <p:spPr>
          <a:xfrm>
            <a:off x="3707904" y="382287"/>
            <a:ext cx="2952328" cy="28412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e-DE" sz="900" dirty="0">
              <a:solidFill>
                <a:schemeClr val="tx1"/>
              </a:solidFill>
            </a:endParaRPr>
          </a:p>
          <a:p>
            <a:pPr algn="just"/>
            <a:r>
              <a:rPr lang="de-DE" sz="1000" dirty="0">
                <a:solidFill>
                  <a:schemeClr val="tx1"/>
                </a:solidFill>
              </a:rPr>
              <a:t>Ausschuss (oder Vorstand)</a:t>
            </a:r>
          </a:p>
          <a:p>
            <a:pPr algn="just"/>
            <a:r>
              <a:rPr lang="de-DE" sz="900" dirty="0">
                <a:solidFill>
                  <a:schemeClr val="tx1"/>
                </a:solidFill>
              </a:rPr>
              <a:t>Der Ausschuss muss aus mehreren Mitgliedern bestehen; er ist das Verwaltungsorgan des Vereins und seine Aufgaben müssen in der Satzung vorgesehen werden; in ehrenamtlichen Organisationen müssen sämtliche Mitglieder des Ausschusses entweder selbst Vereinsmitglieder sein, oder Mitglieder eines Vereins oder einer sonstigen Körperschaft, die als Mitglied aufgenommen wurde.</a:t>
            </a:r>
          </a:p>
          <a:p>
            <a:pPr algn="just"/>
            <a:endParaRPr lang="de-DE" sz="900" dirty="0">
              <a:solidFill>
                <a:schemeClr val="tx1"/>
              </a:solidFill>
            </a:endParaRPr>
          </a:p>
          <a:p>
            <a:pPr algn="just"/>
            <a:r>
              <a:rPr lang="de-DE" sz="1000" dirty="0">
                <a:solidFill>
                  <a:schemeClr val="tx1"/>
                </a:solidFill>
              </a:rPr>
              <a:t>Vorsitzende/r (oder „Obmann“, Obfrau“, usw.)</a:t>
            </a:r>
          </a:p>
          <a:p>
            <a:pPr algn="just"/>
            <a:r>
              <a:rPr lang="de-DE" sz="900" dirty="0">
                <a:solidFill>
                  <a:schemeClr val="tx1"/>
                </a:solidFill>
              </a:rPr>
              <a:t>Gesetzliche/r Vertretung des Vereins; führt den Vorsitz im Ausschuss und kann etwaige weitere Aufgaben wahrnehmen, wenn die Satzung dies vorsieht (z.B. Einberufung des Ausschusses und der Mitgliederversammlung).</a:t>
            </a:r>
          </a:p>
          <a:p>
            <a:pPr algn="just"/>
            <a:r>
              <a:rPr lang="de-DE" sz="900" dirty="0">
                <a:solidFill>
                  <a:schemeClr val="tx1"/>
                </a:solidFill>
              </a:rPr>
              <a:t>Es wird empfohlen, die Wahl eines/r Stellvertreters/in vorzusehen, welches ebenfalls ein Ausschussmitglied ist.</a:t>
            </a:r>
          </a:p>
          <a:p>
            <a:pPr algn="just"/>
            <a:endParaRPr lang="de-DE" sz="900" dirty="0">
              <a:solidFill>
                <a:schemeClr val="tx1"/>
              </a:solidFill>
            </a:endParaRPr>
          </a:p>
        </p:txBody>
      </p:sp>
      <p:sp>
        <p:nvSpPr>
          <p:cNvPr id="10" name="Pfeil: nach oben 9">
            <a:extLst>
              <a:ext uri="{FF2B5EF4-FFF2-40B4-BE49-F238E27FC236}">
                <a16:creationId xmlns:a16="http://schemas.microsoft.com/office/drawing/2014/main" id="{17E01113-1A93-4796-81AE-66A4F8AA5216}"/>
              </a:ext>
            </a:extLst>
          </p:cNvPr>
          <p:cNvSpPr/>
          <p:nvPr/>
        </p:nvSpPr>
        <p:spPr>
          <a:xfrm>
            <a:off x="4469803" y="3270597"/>
            <a:ext cx="484632" cy="205867"/>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chteck 10">
            <a:extLst>
              <a:ext uri="{FF2B5EF4-FFF2-40B4-BE49-F238E27FC236}">
                <a16:creationId xmlns:a16="http://schemas.microsoft.com/office/drawing/2014/main" id="{588C2B10-EF90-4E18-BDCA-A491D02617A9}"/>
              </a:ext>
            </a:extLst>
          </p:cNvPr>
          <p:cNvSpPr/>
          <p:nvPr/>
        </p:nvSpPr>
        <p:spPr>
          <a:xfrm>
            <a:off x="2339751" y="59303"/>
            <a:ext cx="4485921" cy="2180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rPr>
              <a:t>Schematischer Aufbau einer ehrenamtlichen Organisation</a:t>
            </a:r>
            <a:endParaRPr lang="it-IT" sz="1400" b="1" dirty="0">
              <a:solidFill>
                <a:schemeClr val="tx1"/>
              </a:solidFill>
            </a:endParaRPr>
          </a:p>
        </p:txBody>
      </p:sp>
      <p:sp>
        <p:nvSpPr>
          <p:cNvPr id="12" name="Rechteck: abgerundete Ecken 11">
            <a:extLst>
              <a:ext uri="{FF2B5EF4-FFF2-40B4-BE49-F238E27FC236}">
                <a16:creationId xmlns:a16="http://schemas.microsoft.com/office/drawing/2014/main" id="{5A5DF6E9-F132-4E20-AD70-61A7DB9BAD8F}"/>
              </a:ext>
            </a:extLst>
          </p:cNvPr>
          <p:cNvSpPr/>
          <p:nvPr/>
        </p:nvSpPr>
        <p:spPr>
          <a:xfrm>
            <a:off x="6732240" y="382288"/>
            <a:ext cx="2232248" cy="12634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Schiedsgericht</a:t>
            </a:r>
          </a:p>
          <a:p>
            <a:pPr algn="just"/>
            <a:r>
              <a:rPr lang="de-DE" sz="900" dirty="0">
                <a:solidFill>
                  <a:schemeClr val="tx1"/>
                </a:solidFill>
              </a:rPr>
              <a:t>Besteht aus Mitgliedern, die von der  Mitgliederversammlung gewählt werden. Seine Aufgabe besteht in der Entscheidung vereinsinterner Streitigkeiten, zwischen den Mitgliedern oder dem Ausschuss und einzelnen Mitgliedern (kein obligatorisches Vereinsorgan).</a:t>
            </a:r>
          </a:p>
        </p:txBody>
      </p:sp>
      <p:sp>
        <p:nvSpPr>
          <p:cNvPr id="13" name="Rechteck: abgerundete Ecken 12">
            <a:extLst>
              <a:ext uri="{FF2B5EF4-FFF2-40B4-BE49-F238E27FC236}">
                <a16:creationId xmlns:a16="http://schemas.microsoft.com/office/drawing/2014/main" id="{E8170B1E-A5E3-4B2D-9FBF-ADCE0CF632DD}"/>
              </a:ext>
            </a:extLst>
          </p:cNvPr>
          <p:cNvSpPr/>
          <p:nvPr/>
        </p:nvSpPr>
        <p:spPr>
          <a:xfrm>
            <a:off x="4499992" y="5227570"/>
            <a:ext cx="1296144" cy="23790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die stimmberechtigten Mitglieder bilden</a:t>
            </a:r>
            <a:endParaRPr lang="it-IT" sz="900" dirty="0">
              <a:solidFill>
                <a:schemeClr val="tx1"/>
              </a:solidFill>
            </a:endParaRPr>
          </a:p>
        </p:txBody>
      </p:sp>
      <p:sp>
        <p:nvSpPr>
          <p:cNvPr id="14" name="Rechteck: abgerundete Ecken 13">
            <a:extLst>
              <a:ext uri="{FF2B5EF4-FFF2-40B4-BE49-F238E27FC236}">
                <a16:creationId xmlns:a16="http://schemas.microsoft.com/office/drawing/2014/main" id="{A2528F5C-7D75-4A90-BD20-F7A46B02749C}"/>
              </a:ext>
            </a:extLst>
          </p:cNvPr>
          <p:cNvSpPr/>
          <p:nvPr/>
        </p:nvSpPr>
        <p:spPr>
          <a:xfrm>
            <a:off x="1403648" y="3293908"/>
            <a:ext cx="1728192" cy="18024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sofern die vorgesehenen Schwellen überschritten werden</a:t>
            </a:r>
            <a:endParaRPr lang="it-IT" sz="900" dirty="0">
              <a:solidFill>
                <a:schemeClr val="tx1"/>
              </a:solidFill>
            </a:endParaRPr>
          </a:p>
        </p:txBody>
      </p:sp>
      <p:sp>
        <p:nvSpPr>
          <p:cNvPr id="15" name="Rechteck: abgerundete Ecken 14">
            <a:extLst>
              <a:ext uri="{FF2B5EF4-FFF2-40B4-BE49-F238E27FC236}">
                <a16:creationId xmlns:a16="http://schemas.microsoft.com/office/drawing/2014/main" id="{605F41FB-69AC-40E4-BC6F-1BDEB7471354}"/>
              </a:ext>
            </a:extLst>
          </p:cNvPr>
          <p:cNvSpPr/>
          <p:nvPr/>
        </p:nvSpPr>
        <p:spPr>
          <a:xfrm>
            <a:off x="6732240" y="1730946"/>
            <a:ext cx="2232248" cy="14661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Kassaprüfer</a:t>
            </a:r>
          </a:p>
          <a:p>
            <a:pPr algn="just"/>
            <a:r>
              <a:rPr lang="de-DE" sz="900" dirty="0">
                <a:solidFill>
                  <a:schemeClr val="tx1"/>
                </a:solidFill>
              </a:rPr>
              <a:t>Es handelt sich um kein obligatorisches Vereinsorgan, und unterscheidet sich somit vom Kontrollorgan lt. Art. 30 und von der Revision lt. Art. </a:t>
            </a:r>
            <a:r>
              <a:rPr lang="de-DE" sz="900">
                <a:solidFill>
                  <a:schemeClr val="tx1"/>
                </a:solidFill>
              </a:rPr>
              <a:t>31 des </a:t>
            </a:r>
            <a:r>
              <a:rPr lang="de-DE" sz="900" dirty="0">
                <a:solidFill>
                  <a:schemeClr val="tx1"/>
                </a:solidFill>
              </a:rPr>
              <a:t>GvD 117/2017: Aufgabe ist meist die Kontrolle der Bilanz, die der Ausschuss vorbereitet, und die Erstellung des diesbezüglichen Berichts an die Mitgliederversammlung.</a:t>
            </a:r>
            <a:endParaRPr lang="it-IT" sz="900" dirty="0">
              <a:solidFill>
                <a:schemeClr val="tx1"/>
              </a:solidFill>
            </a:endParaRPr>
          </a:p>
        </p:txBody>
      </p:sp>
      <p:sp>
        <p:nvSpPr>
          <p:cNvPr id="16" name="Rechteck 15">
            <a:extLst>
              <a:ext uri="{FF2B5EF4-FFF2-40B4-BE49-F238E27FC236}">
                <a16:creationId xmlns:a16="http://schemas.microsoft.com/office/drawing/2014/main" id="{928DDA38-73F3-440F-B091-D3B5244A3828}"/>
              </a:ext>
            </a:extLst>
          </p:cNvPr>
          <p:cNvSpPr/>
          <p:nvPr/>
        </p:nvSpPr>
        <p:spPr>
          <a:xfrm>
            <a:off x="5004048" y="3278650"/>
            <a:ext cx="936104" cy="205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a:t>
            </a:r>
            <a:endParaRPr lang="it-IT" sz="900" dirty="0">
              <a:solidFill>
                <a:schemeClr val="tx1"/>
              </a:solidFill>
            </a:endParaRPr>
          </a:p>
        </p:txBody>
      </p:sp>
      <p:sp>
        <p:nvSpPr>
          <p:cNvPr id="17" name="Pfeil: nach oben 16">
            <a:extLst>
              <a:ext uri="{FF2B5EF4-FFF2-40B4-BE49-F238E27FC236}">
                <a16:creationId xmlns:a16="http://schemas.microsoft.com/office/drawing/2014/main" id="{9A02C18E-B78D-4E60-A972-F6303BB60925}"/>
              </a:ext>
            </a:extLst>
          </p:cNvPr>
          <p:cNvSpPr/>
          <p:nvPr/>
        </p:nvSpPr>
        <p:spPr>
          <a:xfrm>
            <a:off x="6732240" y="3257174"/>
            <a:ext cx="332823" cy="227344"/>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chteck 17">
            <a:extLst>
              <a:ext uri="{FF2B5EF4-FFF2-40B4-BE49-F238E27FC236}">
                <a16:creationId xmlns:a16="http://schemas.microsoft.com/office/drawing/2014/main" id="{D47952BC-48B0-40EB-9C27-25A747DABF3F}"/>
              </a:ext>
            </a:extLst>
          </p:cNvPr>
          <p:cNvSpPr/>
          <p:nvPr/>
        </p:nvSpPr>
        <p:spPr>
          <a:xfrm>
            <a:off x="7164289" y="3223491"/>
            <a:ext cx="1512168" cy="250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sofern diese Organe vom Statut vorgesehen sind</a:t>
            </a:r>
            <a:endParaRPr lang="it-IT" sz="900" dirty="0">
              <a:solidFill>
                <a:schemeClr val="tx1"/>
              </a:solidFill>
            </a:endParaRPr>
          </a:p>
        </p:txBody>
      </p:sp>
    </p:spTree>
    <p:extLst>
      <p:ext uri="{BB962C8B-B14F-4D97-AF65-F5344CB8AC3E}">
        <p14:creationId xmlns:p14="http://schemas.microsoft.com/office/powerpoint/2010/main" val="211101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A4A99D10-26EA-4272-B0AE-622F7046F575}"/>
              </a:ext>
            </a:extLst>
          </p:cNvPr>
          <p:cNvSpPr/>
          <p:nvPr/>
        </p:nvSpPr>
        <p:spPr>
          <a:xfrm>
            <a:off x="2843808" y="2564904"/>
            <a:ext cx="3312368" cy="1800199"/>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Elemente der Satzung einer ehrenamtlichen  Organisation</a:t>
            </a:r>
          </a:p>
          <a:p>
            <a:pPr algn="ctr"/>
            <a:r>
              <a:rPr lang="de-DE" sz="1100" dirty="0"/>
              <a:t>(GvD 117/2017 </a:t>
            </a:r>
          </a:p>
          <a:p>
            <a:pPr algn="ctr"/>
            <a:r>
              <a:rPr lang="de-DE" sz="1100" dirty="0"/>
              <a:t>„Kodex des Dritten Sektors“)</a:t>
            </a:r>
          </a:p>
        </p:txBody>
      </p:sp>
      <p:sp>
        <p:nvSpPr>
          <p:cNvPr id="3" name="Rechteck: abgerundete Ecken 2">
            <a:extLst>
              <a:ext uri="{FF2B5EF4-FFF2-40B4-BE49-F238E27FC236}">
                <a16:creationId xmlns:a16="http://schemas.microsoft.com/office/drawing/2014/main" id="{BA31914D-2713-4A10-868F-AE27D79557F2}"/>
              </a:ext>
            </a:extLst>
          </p:cNvPr>
          <p:cNvSpPr/>
          <p:nvPr/>
        </p:nvSpPr>
        <p:spPr>
          <a:xfrm>
            <a:off x="107503" y="260647"/>
            <a:ext cx="2160241" cy="20446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Name, Rechtsform und Vereinssitz: </a:t>
            </a:r>
          </a:p>
          <a:p>
            <a:pPr lvl="0" algn="just">
              <a:buFont typeface="Wingdings" pitchFamily="2" charset="2"/>
              <a:buChar char="ü"/>
              <a:defRPr/>
            </a:pPr>
            <a:r>
              <a:rPr lang="de-AT" sz="800" dirty="0">
                <a:solidFill>
                  <a:prstClr val="black"/>
                </a:solidFill>
                <a:latin typeface="Arial" pitchFamily="34" charset="0"/>
                <a:cs typeface="Arial" pitchFamily="34" charset="0"/>
              </a:rPr>
              <a:t>Angabe der Vereinsbezeichnung und Bestimmung, die vorsieht, dass das  Kürzel „EO“ nach der  Eintragung in das Verzeichnis als ehrenamtliche Organisation in der Vereinsbezeichnung ergänzt wird. </a:t>
            </a:r>
          </a:p>
          <a:p>
            <a:pPr lvl="0" algn="just">
              <a:buFont typeface="Wingdings" pitchFamily="2" charset="2"/>
              <a:buChar char="ü"/>
              <a:defRPr/>
            </a:pPr>
            <a:r>
              <a:rPr lang="de-AT" sz="800" dirty="0">
                <a:solidFill>
                  <a:prstClr val="black"/>
                </a:solidFill>
                <a:latin typeface="Arial" pitchFamily="34" charset="0"/>
                <a:cs typeface="Arial" pitchFamily="34" charset="0"/>
              </a:rPr>
              <a:t>Verein als Rechtsform der Organisation und Angabe des Sitzes (Angabe der Adresse; möglich ist vorzusehen, dass die Verlegung des Sitzes innerhalb der Gemeinde mit Beschluss des Ausschusses oder der Mitgliederversammlung erfolgen kann, ohne dass eine Satzungsänderung erforderlich ist.).</a:t>
            </a:r>
          </a:p>
        </p:txBody>
      </p:sp>
      <p:sp>
        <p:nvSpPr>
          <p:cNvPr id="4" name="Rechteck: abgerundete Ecken 3">
            <a:extLst>
              <a:ext uri="{FF2B5EF4-FFF2-40B4-BE49-F238E27FC236}">
                <a16:creationId xmlns:a16="http://schemas.microsoft.com/office/drawing/2014/main" id="{7FB61DD4-AB2E-4310-B63D-591687E40765}"/>
              </a:ext>
            </a:extLst>
          </p:cNvPr>
          <p:cNvSpPr/>
          <p:nvPr/>
        </p:nvSpPr>
        <p:spPr>
          <a:xfrm>
            <a:off x="2339751" y="116632"/>
            <a:ext cx="2160241" cy="22322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Zweck &amp; Fehlen von Gewinnabsicht: </a:t>
            </a:r>
          </a:p>
          <a:p>
            <a:pPr lvl="0" algn="just">
              <a:defRPr/>
            </a:pPr>
            <a:r>
              <a:rPr lang="de-AT" sz="800" dirty="0">
                <a:solidFill>
                  <a:prstClr val="black"/>
                </a:solidFill>
                <a:latin typeface="Arial" pitchFamily="34" charset="0"/>
                <a:cs typeface="Arial" pitchFamily="34" charset="0"/>
              </a:rPr>
              <a:t>Angabe der bürgerschaftlichen, solidarischen oder gemeinnützigen Zielsetzungen  und Hinweis, dass keine Gewinnabsichten verfolgt werden. Das Vermögen des Vereins und eventuelle Überschüsse dürfen nicht unter den Mitgliedern verteilt und müssen  für die im Statut vorgesehenen Tätigkeiten verwendet werden, um die gemeinnützigen Ziele des Vereins zu erreichen. Wenn der Verein aufgelöst wird, muss das Vermögen unter Beachtung der geltenden gesetzlichen Bestimmungen an Körperschaften des Dritten Sektors übertragen werden.</a:t>
            </a:r>
          </a:p>
        </p:txBody>
      </p:sp>
      <p:sp>
        <p:nvSpPr>
          <p:cNvPr id="5" name="Rechteck: abgerundete Ecken 4">
            <a:extLst>
              <a:ext uri="{FF2B5EF4-FFF2-40B4-BE49-F238E27FC236}">
                <a16:creationId xmlns:a16="http://schemas.microsoft.com/office/drawing/2014/main" id="{F263EFF2-AE0B-442F-B147-1B791AB99F56}"/>
              </a:ext>
            </a:extLst>
          </p:cNvPr>
          <p:cNvSpPr/>
          <p:nvPr/>
        </p:nvSpPr>
        <p:spPr>
          <a:xfrm>
            <a:off x="4572001" y="116632"/>
            <a:ext cx="3240360" cy="22322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Tätigkeiten: </a:t>
            </a:r>
          </a:p>
          <a:p>
            <a:pPr lvl="0" algn="just">
              <a:buFont typeface="Wingdings" pitchFamily="2" charset="2"/>
              <a:buChar char="ü"/>
              <a:defRPr/>
            </a:pPr>
            <a:r>
              <a:rPr lang="de-AT" sz="800" dirty="0">
                <a:solidFill>
                  <a:prstClr val="black"/>
                </a:solidFill>
                <a:latin typeface="Arial" pitchFamily="34" charset="0"/>
                <a:cs typeface="Arial" pitchFamily="34" charset="0"/>
              </a:rPr>
              <a:t>Der Verein muss zur Realisierung der eigenen bürgerschaftlichen, solidarischen oder gemeinnützigen Ziele  hauptsächlich oder ausschließlich eine  oder mehrere Tätigkeiten von allgemeinem Interesse ausüben, die der Art. 5 des GvD 117/2017 vorsieht; diese Tätigkeiten müssen wortgetreu im Statut angegeben werden. </a:t>
            </a:r>
          </a:p>
          <a:p>
            <a:pPr lvl="0" algn="just">
              <a:defRPr/>
            </a:pPr>
            <a:r>
              <a:rPr lang="de-AT" sz="800" dirty="0">
                <a:solidFill>
                  <a:prstClr val="black"/>
                </a:solidFill>
                <a:latin typeface="Arial" pitchFamily="34" charset="0"/>
                <a:cs typeface="Arial" pitchFamily="34" charset="0"/>
              </a:rPr>
              <a:t>Man kann im Anschluss die konkreten Maßnahmen, </a:t>
            </a:r>
            <a:r>
              <a:rPr lang="de-AT" sz="800">
                <a:solidFill>
                  <a:prstClr val="black"/>
                </a:solidFill>
                <a:latin typeface="Arial" pitchFamily="34" charset="0"/>
                <a:cs typeface="Arial" pitchFamily="34" charset="0"/>
              </a:rPr>
              <a:t>durch die diese </a:t>
            </a:r>
            <a:r>
              <a:rPr lang="de-AT" sz="800" dirty="0">
                <a:solidFill>
                  <a:prstClr val="black"/>
                </a:solidFill>
                <a:latin typeface="Arial" pitchFamily="34" charset="0"/>
                <a:cs typeface="Arial" pitchFamily="34" charset="0"/>
              </a:rPr>
              <a:t>Tätigkeiten umgesetzt werden, präzise angeben </a:t>
            </a:r>
            <a:r>
              <a:rPr lang="de-DE" sz="800" dirty="0">
                <a:solidFill>
                  <a:prstClr val="black"/>
                </a:solidFill>
                <a:latin typeface="Arial" pitchFamily="34" charset="0"/>
                <a:cs typeface="Arial" pitchFamily="34" charset="0"/>
              </a:rPr>
              <a:t>(dabei muss jedoch klar ersichtlich sein, dass es sich um keine „zusätzlichen“ Tätigkeiten von allgemeinem Interesse handelt!)</a:t>
            </a:r>
            <a:endParaRPr lang="de-AT" sz="800" dirty="0">
              <a:solidFill>
                <a:prstClr val="black"/>
              </a:solidFill>
              <a:latin typeface="Arial" pitchFamily="34" charset="0"/>
              <a:cs typeface="Arial" pitchFamily="34" charset="0"/>
            </a:endParaRPr>
          </a:p>
          <a:p>
            <a:pPr lvl="0" algn="just">
              <a:buFont typeface="Wingdings" pitchFamily="2" charset="2"/>
              <a:buChar char="ü"/>
              <a:defRPr/>
            </a:pPr>
            <a:r>
              <a:rPr lang="de-AT" sz="800" dirty="0">
                <a:solidFill>
                  <a:prstClr val="black"/>
                </a:solidFill>
                <a:latin typeface="Arial" pitchFamily="34" charset="0"/>
                <a:cs typeface="Arial" pitchFamily="34" charset="0"/>
              </a:rPr>
              <a:t>Die Ausübung weiterer Tätigkeiten  im Sinne des Art. 6 des GvD 117/2017 kann erfolgen, wenn deren Ausübung ausdrücklich vorgesehen ist und im Statut das Vereinsorgan angegeben wird, das darüber entscheidet;  vorgesehen werden muss auch, dass die weiteren Tätigkeiten instrumentell (zweckdienlich) und sekundär (von untergeordneter Bedeutung) zur Haupttätigkeit  sind.</a:t>
            </a:r>
          </a:p>
        </p:txBody>
      </p:sp>
      <p:sp>
        <p:nvSpPr>
          <p:cNvPr id="6" name="Rechteck: abgerundete Ecken 5">
            <a:extLst>
              <a:ext uri="{FF2B5EF4-FFF2-40B4-BE49-F238E27FC236}">
                <a16:creationId xmlns:a16="http://schemas.microsoft.com/office/drawing/2014/main" id="{AA203DC3-BA6C-47B8-9B72-0D04B2EDF73D}"/>
              </a:ext>
            </a:extLst>
          </p:cNvPr>
          <p:cNvSpPr/>
          <p:nvPr/>
        </p:nvSpPr>
        <p:spPr>
          <a:xfrm>
            <a:off x="7884368" y="1268759"/>
            <a:ext cx="1152128" cy="10801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Vermögen: </a:t>
            </a:r>
          </a:p>
          <a:p>
            <a:pPr lvl="0" algn="just">
              <a:defRPr/>
            </a:pPr>
            <a:r>
              <a:rPr lang="de-AT" sz="800" dirty="0">
                <a:solidFill>
                  <a:prstClr val="black"/>
                </a:solidFill>
                <a:latin typeface="Arial" pitchFamily="34" charset="0"/>
                <a:cs typeface="Arial" pitchFamily="34" charset="0"/>
              </a:rPr>
              <a:t>Angabe, worin das Vermögen besteht (erforderlich, wenn der Verein die Rechtspersönlich-</a:t>
            </a:r>
            <a:r>
              <a:rPr lang="de-AT" sz="800" dirty="0" err="1">
                <a:solidFill>
                  <a:prstClr val="black"/>
                </a:solidFill>
                <a:latin typeface="Arial" pitchFamily="34" charset="0"/>
                <a:cs typeface="Arial" pitchFamily="34" charset="0"/>
              </a:rPr>
              <a:t>keit</a:t>
            </a:r>
            <a:r>
              <a:rPr lang="de-AT" sz="800" dirty="0">
                <a:solidFill>
                  <a:prstClr val="black"/>
                </a:solidFill>
                <a:latin typeface="Arial" pitchFamily="34" charset="0"/>
                <a:cs typeface="Arial" pitchFamily="34" charset="0"/>
              </a:rPr>
              <a:t>  beantragt)</a:t>
            </a:r>
          </a:p>
        </p:txBody>
      </p:sp>
      <p:sp>
        <p:nvSpPr>
          <p:cNvPr id="7" name="Rechteck: abgerundete Ecken 6">
            <a:extLst>
              <a:ext uri="{FF2B5EF4-FFF2-40B4-BE49-F238E27FC236}">
                <a16:creationId xmlns:a16="http://schemas.microsoft.com/office/drawing/2014/main" id="{493FC338-B3BF-4127-BCCE-25CC94B4D7C9}"/>
              </a:ext>
            </a:extLst>
          </p:cNvPr>
          <p:cNvSpPr/>
          <p:nvPr/>
        </p:nvSpPr>
        <p:spPr>
          <a:xfrm>
            <a:off x="107503" y="2377330"/>
            <a:ext cx="2232248" cy="15557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AT" sz="800" b="1" dirty="0">
                <a:solidFill>
                  <a:prstClr val="black"/>
                </a:solidFill>
                <a:latin typeface="Arial" pitchFamily="34" charset="0"/>
                <a:cs typeface="Arial" pitchFamily="34" charset="0"/>
              </a:rPr>
              <a:t>Rechte und Pflichten der Mitglieder: </a:t>
            </a:r>
          </a:p>
          <a:p>
            <a:pPr algn="just"/>
            <a:r>
              <a:rPr lang="de-AT" sz="800" dirty="0">
                <a:solidFill>
                  <a:prstClr val="black"/>
                </a:solidFill>
                <a:latin typeface="Arial" pitchFamily="34" charset="0"/>
                <a:cs typeface="Arial" pitchFamily="34" charset="0"/>
              </a:rPr>
              <a:t>Die Rechte und Pflichten der  Mitglieder müssen festgelegt werden. Das Stimmrecht in der Mitgliederversammlung und  das Recht, in die vom Art. 15 des GvD 117/2017 Vereinsbücher Einsicht zu nehmen, müssen vorgesehen werden; die Grundzüge der Wahrnehmung des Rechtes auf Einsichtnahme müssen im Statut geregelt werden (z.B. Form des Antrages, zuständiges Organ, maximale Fristen).</a:t>
            </a:r>
            <a:endParaRPr lang="it-IT" dirty="0"/>
          </a:p>
        </p:txBody>
      </p:sp>
      <p:sp>
        <p:nvSpPr>
          <p:cNvPr id="8" name="Rechteck: abgerundete Ecken 7">
            <a:extLst>
              <a:ext uri="{FF2B5EF4-FFF2-40B4-BE49-F238E27FC236}">
                <a16:creationId xmlns:a16="http://schemas.microsoft.com/office/drawing/2014/main" id="{77A92EEF-8C7A-4D64-ABDB-429976CBC0C4}"/>
              </a:ext>
            </a:extLst>
          </p:cNvPr>
          <p:cNvSpPr/>
          <p:nvPr/>
        </p:nvSpPr>
        <p:spPr>
          <a:xfrm>
            <a:off x="6732240" y="2420881"/>
            <a:ext cx="2304256" cy="93611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Ehrenamtlichkeit: </a:t>
            </a:r>
          </a:p>
          <a:p>
            <a:pPr lvl="0" algn="just">
              <a:buFont typeface="Wingdings" pitchFamily="2" charset="2"/>
              <a:buChar char="ü"/>
              <a:defRPr/>
            </a:pPr>
            <a:r>
              <a:rPr lang="de-AT" sz="800" dirty="0">
                <a:solidFill>
                  <a:prstClr val="black"/>
                </a:solidFill>
                <a:latin typeface="Arial" pitchFamily="34" charset="0"/>
                <a:cs typeface="Arial" pitchFamily="34" charset="0"/>
              </a:rPr>
              <a:t>Die Tätigkeiten des Vereins werden überwiegend durch Vereinsmitglieder umgesetzt.</a:t>
            </a:r>
          </a:p>
          <a:p>
            <a:pPr lvl="0" algn="just">
              <a:buFont typeface="Wingdings" pitchFamily="2" charset="2"/>
              <a:buChar char="ü"/>
              <a:defRPr/>
            </a:pPr>
            <a:r>
              <a:rPr lang="de-AT" sz="800" dirty="0">
                <a:solidFill>
                  <a:prstClr val="black"/>
                </a:solidFill>
                <a:latin typeface="Arial" pitchFamily="34" charset="0"/>
                <a:cs typeface="Arial" pitchFamily="34" charset="0"/>
              </a:rPr>
              <a:t>Die Leistungen der Mitglieder werden ehrenamtlich erbracht. </a:t>
            </a:r>
          </a:p>
          <a:p>
            <a:pPr lvl="0" algn="just">
              <a:buFont typeface="Wingdings" pitchFamily="2" charset="2"/>
              <a:buChar char="ü"/>
              <a:defRPr/>
            </a:pPr>
            <a:r>
              <a:rPr lang="de-AT" sz="800" dirty="0">
                <a:solidFill>
                  <a:prstClr val="black"/>
                </a:solidFill>
                <a:latin typeface="Arial" pitchFamily="34" charset="0"/>
                <a:cs typeface="Arial" pitchFamily="34" charset="0"/>
              </a:rPr>
              <a:t>Die Ämter im Verein müssen ehrenamtlich ausgeübt werden.</a:t>
            </a:r>
          </a:p>
        </p:txBody>
      </p:sp>
      <p:sp>
        <p:nvSpPr>
          <p:cNvPr id="9" name="Rechteck: abgerundete Ecken 8">
            <a:extLst>
              <a:ext uri="{FF2B5EF4-FFF2-40B4-BE49-F238E27FC236}">
                <a16:creationId xmlns:a16="http://schemas.microsoft.com/office/drawing/2014/main" id="{0559D327-3B7F-4899-A904-474F63874472}"/>
              </a:ext>
            </a:extLst>
          </p:cNvPr>
          <p:cNvSpPr/>
          <p:nvPr/>
        </p:nvSpPr>
        <p:spPr>
          <a:xfrm>
            <a:off x="107504" y="4005064"/>
            <a:ext cx="2016219" cy="86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Aufnahme neuer Mitglieder: </a:t>
            </a:r>
          </a:p>
          <a:p>
            <a:pPr lvl="0" algn="just">
              <a:defRPr/>
            </a:pPr>
            <a:r>
              <a:rPr lang="de-AT" sz="800" dirty="0">
                <a:solidFill>
                  <a:prstClr val="black"/>
                </a:solidFill>
                <a:latin typeface="Arial" pitchFamily="34" charset="0"/>
                <a:cs typeface="Arial" pitchFamily="34" charset="0"/>
              </a:rPr>
              <a:t>Angabe der Kriterien für die Aufnahme von Mitgliedern (Aufnahme aufgrund eines Antrags, Eintragung in das Mitgliederregister, zuständiges Vereinsorgan). Die Verweigerung der Aufnahme muss begründet sein.</a:t>
            </a:r>
          </a:p>
        </p:txBody>
      </p:sp>
      <p:sp>
        <p:nvSpPr>
          <p:cNvPr id="10" name="Rechteck: abgerundete Ecken 9">
            <a:extLst>
              <a:ext uri="{FF2B5EF4-FFF2-40B4-BE49-F238E27FC236}">
                <a16:creationId xmlns:a16="http://schemas.microsoft.com/office/drawing/2014/main" id="{E0B47E05-EA96-4D1D-AA6C-F8077FCF64BC}"/>
              </a:ext>
            </a:extLst>
          </p:cNvPr>
          <p:cNvSpPr/>
          <p:nvPr/>
        </p:nvSpPr>
        <p:spPr>
          <a:xfrm>
            <a:off x="107503" y="4941168"/>
            <a:ext cx="2016223"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Ausschluss von Mitgliedern: </a:t>
            </a:r>
          </a:p>
          <a:p>
            <a:pPr lvl="0">
              <a:defRPr/>
            </a:pPr>
            <a:r>
              <a:rPr lang="de-AT" sz="800" dirty="0">
                <a:solidFill>
                  <a:prstClr val="black"/>
                </a:solidFill>
                <a:latin typeface="Arial" pitchFamily="34" charset="0"/>
                <a:cs typeface="Arial" pitchFamily="34" charset="0"/>
              </a:rPr>
              <a:t>Gründe  für den Ausschluss von Mitgliedern und  zuständiges Vereinsorgan</a:t>
            </a:r>
          </a:p>
        </p:txBody>
      </p:sp>
      <p:sp>
        <p:nvSpPr>
          <p:cNvPr id="11" name="Rechteck: abgerundete Ecken 10">
            <a:extLst>
              <a:ext uri="{FF2B5EF4-FFF2-40B4-BE49-F238E27FC236}">
                <a16:creationId xmlns:a16="http://schemas.microsoft.com/office/drawing/2014/main" id="{4B8C25EF-A313-445C-B792-2540073B4A9A}"/>
              </a:ext>
            </a:extLst>
          </p:cNvPr>
          <p:cNvSpPr/>
          <p:nvPr/>
        </p:nvSpPr>
        <p:spPr>
          <a:xfrm>
            <a:off x="107502" y="5589240"/>
            <a:ext cx="2016224" cy="10081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Organe des Vereins: </a:t>
            </a:r>
          </a:p>
          <a:p>
            <a:pPr lvl="0" algn="just">
              <a:defRPr/>
            </a:pPr>
            <a:r>
              <a:rPr lang="de-AT" sz="800" dirty="0">
                <a:solidFill>
                  <a:prstClr val="black"/>
                </a:solidFill>
                <a:latin typeface="Arial" pitchFamily="34" charset="0"/>
                <a:cs typeface="Arial" pitchFamily="34" charset="0"/>
              </a:rPr>
              <a:t>Aufzählung der Vereinsorgane (Mitgliederversammlung, Ausschuss, Vorsitzender. Kontrollorgan, falls erforderlich, es ist möglich weitere Vereinsorgane vorzusehen) und Regelung der Amtsdauer der gewählten Vereinsorgane </a:t>
            </a:r>
          </a:p>
        </p:txBody>
      </p:sp>
      <p:sp>
        <p:nvSpPr>
          <p:cNvPr id="12" name="Rechteck: abgerundete Ecken 11">
            <a:extLst>
              <a:ext uri="{FF2B5EF4-FFF2-40B4-BE49-F238E27FC236}">
                <a16:creationId xmlns:a16="http://schemas.microsoft.com/office/drawing/2014/main" id="{ACEA8EE0-0E35-4E30-B2B1-73405DFAE659}"/>
              </a:ext>
            </a:extLst>
          </p:cNvPr>
          <p:cNvSpPr/>
          <p:nvPr/>
        </p:nvSpPr>
        <p:spPr>
          <a:xfrm>
            <a:off x="2195736" y="4552678"/>
            <a:ext cx="4680520" cy="211668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AT" sz="800" b="1" dirty="0">
                <a:solidFill>
                  <a:prstClr val="black"/>
                </a:solidFill>
                <a:latin typeface="Arial" pitchFamily="34" charset="0"/>
                <a:cs typeface="Arial" pitchFamily="34" charset="0"/>
              </a:rPr>
              <a:t>Zuständigkeiten der Mitgliederversammlung: </a:t>
            </a:r>
          </a:p>
          <a:p>
            <a:pPr algn="just">
              <a:spcAft>
                <a:spcPts val="0"/>
              </a:spcAft>
            </a:pPr>
            <a:r>
              <a:rPr lang="de-AT" sz="800" dirty="0">
                <a:solidFill>
                  <a:prstClr val="black"/>
                </a:solidFill>
                <a:latin typeface="Arial" pitchFamily="34" charset="0"/>
                <a:cs typeface="Arial" pitchFamily="34" charset="0"/>
              </a:rPr>
              <a:t>Die Mitgliederversammlung muss über die unveräußerliche Zuständigkeiten gemäß Art. 25 des Kodex des Dritten Sektors verfügen (a. </a:t>
            </a:r>
            <a:r>
              <a:rPr lang="de-DE" sz="800" dirty="0">
                <a:solidFill>
                  <a:prstClr val="black"/>
                </a:solidFill>
                <a:latin typeface="Arial" pitchFamily="34" charset="0"/>
                <a:cs typeface="Arial" pitchFamily="34" charset="0"/>
              </a:rPr>
              <a:t>die Wahl der Mitglieder der Vereinsorgane und deren Abwahl;</a:t>
            </a:r>
            <a:r>
              <a:rPr lang="it-IT" sz="800" dirty="0">
                <a:solidFill>
                  <a:prstClr val="black"/>
                </a:solidFill>
                <a:latin typeface="Arial" pitchFamily="34" charset="0"/>
                <a:cs typeface="Arial" pitchFamily="34" charset="0"/>
              </a:rPr>
              <a:t> [b. </a:t>
            </a:r>
            <a:r>
              <a:rPr lang="de-DE" sz="800" dirty="0">
                <a:solidFill>
                  <a:prstClr val="black"/>
                </a:solidFill>
                <a:latin typeface="Arial" pitchFamily="34" charset="0"/>
                <a:cs typeface="Arial" pitchFamily="34" charset="0"/>
              </a:rPr>
              <a:t>die Wahl und die Abwahl des Vereinsorgans, das mit der Rechnungsprüfung betraut ist, sofern ein solches vorgesehen ist; s. Seite 1] c. die Genehmigung der Bilanz;  d. die Beschlussfassung zur Verantwortung der Mitglieder der Vereinsorgane und Ausübung der Haftungsklage diesen gegenüber;  e. die Beschlussfassung zum Ausschluss von Vereinsmitgliedern, sofern durch die Satzung nicht eines der von der Mitgliederversammlung gewählten Vereinsorgane mit dieser Aufgabe betraut wird; f. die Beschlussfassung über die Änderungen der Vereinssatzung oder des Gründungsaktes; g. die Genehmigung der Geschäftsordnung der Mitgliederversammlung; h. Beschlussfassung zur Auflösung, Umwandlung, Fusion und Spaltung des Vereins. In Bezug auf die Auflösung ist im Statut vorzusehen, dass die Übertragung des Vermögens des Vereins an eine andere Körperschaft des Dritten Sektors erfolgen muss, die von der Mitgliederversammlung [oder einem anderen vom Statut vorgesehenen Vereinsorgan: Diese Möglichkeit besteht nur bei Vereinen ohne Rechtspersönlichkeit] ausgewählt wird; i. Beschlussfassung zu allen anderen Fragen, für die laut Gesetz, Gründungsakt oder Statut die Mitgliederversammlung zuständig ist.</a:t>
            </a:r>
            <a:endParaRPr lang="de-AT" sz="800" dirty="0">
              <a:solidFill>
                <a:prstClr val="black"/>
              </a:solidFill>
              <a:latin typeface="Arial" pitchFamily="34" charset="0"/>
              <a:cs typeface="Arial" pitchFamily="34" charset="0"/>
            </a:endParaRPr>
          </a:p>
        </p:txBody>
      </p:sp>
      <p:sp>
        <p:nvSpPr>
          <p:cNvPr id="13" name="Rechteck: abgerundete Ecken 12">
            <a:extLst>
              <a:ext uri="{FF2B5EF4-FFF2-40B4-BE49-F238E27FC236}">
                <a16:creationId xmlns:a16="http://schemas.microsoft.com/office/drawing/2014/main" id="{E26C4EA6-939C-4E6F-904C-2CD6752008D1}"/>
              </a:ext>
            </a:extLst>
          </p:cNvPr>
          <p:cNvSpPr/>
          <p:nvPr/>
        </p:nvSpPr>
        <p:spPr>
          <a:xfrm>
            <a:off x="6732240" y="3429000"/>
            <a:ext cx="2304256" cy="648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Ausschuss und Vorsitzender:</a:t>
            </a:r>
          </a:p>
          <a:p>
            <a:pPr lvl="0" algn="just">
              <a:buFont typeface="Wingdings" pitchFamily="2" charset="2"/>
              <a:buChar char="ü"/>
              <a:defRPr/>
            </a:pPr>
            <a:r>
              <a:rPr lang="de-AT" sz="800" dirty="0">
                <a:solidFill>
                  <a:prstClr val="black"/>
                </a:solidFill>
                <a:latin typeface="Arial" pitchFamily="34" charset="0"/>
                <a:cs typeface="Arial" pitchFamily="34" charset="0"/>
              </a:rPr>
              <a:t>Anzahl der Mitglieder des Ausschusses (Verwaltungsorgan)  und dessen Aufgaben.</a:t>
            </a:r>
          </a:p>
          <a:p>
            <a:pPr lvl="0" algn="just">
              <a:buFont typeface="Wingdings" pitchFamily="2" charset="2"/>
              <a:buChar char="ü"/>
              <a:defRPr/>
            </a:pPr>
            <a:r>
              <a:rPr lang="de-AT" sz="800" dirty="0">
                <a:solidFill>
                  <a:prstClr val="black"/>
                </a:solidFill>
                <a:latin typeface="Arial" pitchFamily="34" charset="0"/>
                <a:cs typeface="Arial" pitchFamily="34" charset="0"/>
              </a:rPr>
              <a:t>Regelung der rechtlichen Vertretung und der anderen Aufgaben des/der Vorsitzenden</a:t>
            </a:r>
          </a:p>
        </p:txBody>
      </p:sp>
      <p:sp>
        <p:nvSpPr>
          <p:cNvPr id="14" name="Rechteck: abgerundete Ecken 13">
            <a:extLst>
              <a:ext uri="{FF2B5EF4-FFF2-40B4-BE49-F238E27FC236}">
                <a16:creationId xmlns:a16="http://schemas.microsoft.com/office/drawing/2014/main" id="{72D1C83F-1ADD-4279-B812-1FE70EA6AEA2}"/>
              </a:ext>
            </a:extLst>
          </p:cNvPr>
          <p:cNvSpPr/>
          <p:nvPr/>
        </p:nvSpPr>
        <p:spPr>
          <a:xfrm>
            <a:off x="6948263" y="4149080"/>
            <a:ext cx="2088232" cy="648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Kontrollorgan:</a:t>
            </a:r>
          </a:p>
          <a:p>
            <a:pPr lvl="0" algn="just">
              <a:defRPr/>
            </a:pPr>
            <a:r>
              <a:rPr lang="de-AT" sz="800" dirty="0">
                <a:solidFill>
                  <a:prstClr val="black"/>
                </a:solidFill>
                <a:latin typeface="Arial" pitchFamily="34" charset="0"/>
                <a:cs typeface="Arial" pitchFamily="34" charset="0"/>
              </a:rPr>
              <a:t>Kontrollorgan (Wahl durch die Mitgliederversammlung, wenn erforderlich; Anzahl und Aufgaben: s. Seite 1))</a:t>
            </a:r>
          </a:p>
        </p:txBody>
      </p:sp>
      <p:sp>
        <p:nvSpPr>
          <p:cNvPr id="15" name="Rechteck: abgerundete Ecken 14">
            <a:extLst>
              <a:ext uri="{FF2B5EF4-FFF2-40B4-BE49-F238E27FC236}">
                <a16:creationId xmlns:a16="http://schemas.microsoft.com/office/drawing/2014/main" id="{E4F8D846-7C48-42AB-A844-E203B500A1F0}"/>
              </a:ext>
            </a:extLst>
          </p:cNvPr>
          <p:cNvSpPr/>
          <p:nvPr/>
        </p:nvSpPr>
        <p:spPr>
          <a:xfrm>
            <a:off x="6948264" y="4869160"/>
            <a:ext cx="2088232" cy="6480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Eventuelle weitere Vereinsorgane:</a:t>
            </a:r>
          </a:p>
          <a:p>
            <a:pPr lvl="0" algn="just">
              <a:defRPr/>
            </a:pPr>
            <a:r>
              <a:rPr lang="de-AT" sz="800" dirty="0">
                <a:solidFill>
                  <a:prstClr val="black"/>
                </a:solidFill>
                <a:latin typeface="Arial" pitchFamily="34" charset="0"/>
                <a:cs typeface="Arial" pitchFamily="34" charset="0"/>
              </a:rPr>
              <a:t>Regelung der Aufgaben und der Anzahl der Mitglieder der übrigen Vereinsorgane (z.B. Schiedsgericht), wenn vorgesehen</a:t>
            </a:r>
          </a:p>
        </p:txBody>
      </p:sp>
      <p:sp>
        <p:nvSpPr>
          <p:cNvPr id="16" name="Rechteck: abgerundete Ecken 15">
            <a:extLst>
              <a:ext uri="{FF2B5EF4-FFF2-40B4-BE49-F238E27FC236}">
                <a16:creationId xmlns:a16="http://schemas.microsoft.com/office/drawing/2014/main" id="{2C9D43F5-638E-4657-B150-B5A1104F1F18}"/>
              </a:ext>
            </a:extLst>
          </p:cNvPr>
          <p:cNvSpPr/>
          <p:nvPr/>
        </p:nvSpPr>
        <p:spPr>
          <a:xfrm>
            <a:off x="6948264" y="5589240"/>
            <a:ext cx="2088232" cy="9361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Schlussbestimmung:</a:t>
            </a:r>
          </a:p>
          <a:p>
            <a:pPr lvl="0" algn="just">
              <a:defRPr/>
            </a:pPr>
            <a:r>
              <a:rPr lang="de-AT" sz="800" dirty="0">
                <a:solidFill>
                  <a:prstClr val="black"/>
                </a:solidFill>
                <a:latin typeface="Arial" pitchFamily="34" charset="0"/>
                <a:cs typeface="Arial" pitchFamily="34" charset="0"/>
              </a:rPr>
              <a:t>Für alles, was nicht ausdrücklich in der Satzung geregelt ist, finden  die  Bestimmungen der Artt. 14 ff. des ZGB und des GvD 117/2017, insbesondere jene, die die ehrenamtlichen Organisationen betreffen, Anwendung.</a:t>
            </a:r>
            <a:endParaRPr lang="it-IT" dirty="0"/>
          </a:p>
        </p:txBody>
      </p:sp>
    </p:spTree>
    <p:extLst>
      <p:ext uri="{BB962C8B-B14F-4D97-AF65-F5344CB8AC3E}">
        <p14:creationId xmlns:p14="http://schemas.microsoft.com/office/powerpoint/2010/main" val="21619643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1667</Words>
  <Application>Microsoft Office PowerPoint</Application>
  <PresentationFormat>Bildschirmpräsentation (4:3)</PresentationFormat>
  <Paragraphs>65</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Wingdings</vt:lpstr>
      <vt:lpstr>Tema di 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Sony</dc:creator>
  <cp:lastModifiedBy>Pichler, Christoph</cp:lastModifiedBy>
  <cp:revision>83</cp:revision>
  <cp:lastPrinted>2019-04-23T05:44:55Z</cp:lastPrinted>
  <dcterms:created xsi:type="dcterms:W3CDTF">2019-02-09T01:21:43Z</dcterms:created>
  <dcterms:modified xsi:type="dcterms:W3CDTF">2019-07-05T12:24:34Z</dcterms:modified>
</cp:coreProperties>
</file>