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1" r:id="rId1"/>
    <p:sldMasterId id="2147483649" r:id="rId2"/>
  </p:sldMasterIdLst>
  <p:notesMasterIdLst>
    <p:notesMasterId r:id="rId9"/>
  </p:notesMasterIdLst>
  <p:sldIdLst>
    <p:sldId id="531" r:id="rId3"/>
    <p:sldId id="298" r:id="rId4"/>
    <p:sldId id="309" r:id="rId5"/>
    <p:sldId id="300" r:id="rId6"/>
    <p:sldId id="301" r:id="rId7"/>
    <p:sldId id="303" r:id="rId8"/>
  </p:sldIdLst>
  <p:sldSz cx="9144000" cy="6858000" type="screen4x3"/>
  <p:notesSz cx="6808788" cy="9940925"/>
  <p:defaultTextStyle>
    <a:defPPr>
      <a:defRPr lang="de-DE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FF0000"/>
    <a:srgbClr val="008000"/>
    <a:srgbClr val="FFFF00"/>
    <a:srgbClr val="FF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950" autoAdjust="0"/>
    <p:restoredTop sz="92479" autoAdjust="0"/>
  </p:normalViewPr>
  <p:slideViewPr>
    <p:cSldViewPr showGuides="1">
      <p:cViewPr varScale="1">
        <p:scale>
          <a:sx n="76" d="100"/>
          <a:sy n="76" d="100"/>
        </p:scale>
        <p:origin x="734" y="43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viewProps" Target="viewProps.xml"/><Relationship Id="rId5" Type="http://schemas.openxmlformats.org/officeDocument/2006/relationships/slide" Target="slides/slide3.xml"/><Relationship Id="rId10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>
            <a:extLst>
              <a:ext uri="{FF2B5EF4-FFF2-40B4-BE49-F238E27FC236}">
                <a16:creationId xmlns:a16="http://schemas.microsoft.com/office/drawing/2014/main" id="{E82699FB-58DE-457F-AFA6-4450D6028A97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51163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4099" name="Rectangle 3">
            <a:extLst>
              <a:ext uri="{FF2B5EF4-FFF2-40B4-BE49-F238E27FC236}">
                <a16:creationId xmlns:a16="http://schemas.microsoft.com/office/drawing/2014/main" id="{683ECBCA-D198-480E-89F5-A9C3FF289D7D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56038" y="0"/>
            <a:ext cx="2951162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3076" name="Rectangle 4">
            <a:extLst>
              <a:ext uri="{FF2B5EF4-FFF2-40B4-BE49-F238E27FC236}">
                <a16:creationId xmlns:a16="http://schemas.microsoft.com/office/drawing/2014/main" id="{0DB2EB2A-4664-4545-9B4E-F3339537D28E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9163" y="746125"/>
            <a:ext cx="4970462" cy="37274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4101" name="Rectangle 5">
            <a:extLst>
              <a:ext uri="{FF2B5EF4-FFF2-40B4-BE49-F238E27FC236}">
                <a16:creationId xmlns:a16="http://schemas.microsoft.com/office/drawing/2014/main" id="{4AB5AF27-375B-4034-AA6F-BAAFB835BA9B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1038" y="4721225"/>
            <a:ext cx="5446712" cy="4473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de-DE" noProof="0"/>
              <a:t>Textmasterformate durch Klicken bearbeiten</a:t>
            </a:r>
          </a:p>
          <a:p>
            <a:pPr lvl="1"/>
            <a:r>
              <a:rPr lang="de-DE" altLang="de-DE" noProof="0"/>
              <a:t>Zweite Ebene</a:t>
            </a:r>
          </a:p>
          <a:p>
            <a:pPr lvl="2"/>
            <a:r>
              <a:rPr lang="de-DE" altLang="de-DE" noProof="0"/>
              <a:t>Dritte Ebene</a:t>
            </a:r>
          </a:p>
          <a:p>
            <a:pPr lvl="3"/>
            <a:r>
              <a:rPr lang="de-DE" altLang="de-DE" noProof="0"/>
              <a:t>Vierte Ebene</a:t>
            </a:r>
          </a:p>
          <a:p>
            <a:pPr lvl="4"/>
            <a:r>
              <a:rPr lang="de-DE" altLang="de-DE" noProof="0"/>
              <a:t>Fünfte Ebene</a:t>
            </a:r>
          </a:p>
        </p:txBody>
      </p:sp>
      <p:sp>
        <p:nvSpPr>
          <p:cNvPr id="4102" name="Rectangle 6">
            <a:extLst>
              <a:ext uri="{FF2B5EF4-FFF2-40B4-BE49-F238E27FC236}">
                <a16:creationId xmlns:a16="http://schemas.microsoft.com/office/drawing/2014/main" id="{9CE5B399-0ABB-46BD-8179-FA67DAAFFB1B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42450"/>
            <a:ext cx="2951163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4103" name="Rectangle 7">
            <a:extLst>
              <a:ext uri="{FF2B5EF4-FFF2-40B4-BE49-F238E27FC236}">
                <a16:creationId xmlns:a16="http://schemas.microsoft.com/office/drawing/2014/main" id="{4FF51DFB-7F4A-4BC8-80AC-3CB08EF58CB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6038" y="9442450"/>
            <a:ext cx="2951162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0E920FDE-62DE-4971-93B9-3E1408263D19}" type="slidenum">
              <a:rPr lang="de-DE" altLang="de-DE"/>
              <a:pPr>
                <a:defRPr/>
              </a:pPr>
              <a:t>‹N›</a:t>
            </a:fld>
            <a:endParaRPr lang="de-DE" alt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7">
            <a:extLst>
              <a:ext uri="{FF2B5EF4-FFF2-40B4-BE49-F238E27FC236}">
                <a16:creationId xmlns:a16="http://schemas.microsoft.com/office/drawing/2014/main" id="{E96D811C-0079-4280-9061-CF8CB90A81C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4E3E385A-18D8-4898-94B6-8DCC8FB5FA6A}" type="slidenum">
              <a:rPr lang="de-DE" altLang="de-DE" smtClean="0"/>
              <a:pPr/>
              <a:t>1</a:t>
            </a:fld>
            <a:endParaRPr lang="de-DE" altLang="de-DE"/>
          </a:p>
        </p:txBody>
      </p:sp>
      <p:sp>
        <p:nvSpPr>
          <p:cNvPr id="5123" name="Rectangle 7">
            <a:extLst>
              <a:ext uri="{FF2B5EF4-FFF2-40B4-BE49-F238E27FC236}">
                <a16:creationId xmlns:a16="http://schemas.microsoft.com/office/drawing/2014/main" id="{63A82235-E5D9-4F9F-852E-512886C69747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3857625" y="9444038"/>
            <a:ext cx="2951163" cy="496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240" tIns="46120" rIns="92240" bIns="46120" anchor="b"/>
          <a:lstStyle>
            <a:lvl1pPr defTabSz="92233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92233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92233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92233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92233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9223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9223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9223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9223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112A045A-37BB-437F-8044-32C31AC02235}" type="slidenum">
              <a:rPr lang="de-DE" altLang="de-DE"/>
              <a:pPr algn="r" eaLnBrk="1" hangingPunct="1">
                <a:spcBef>
                  <a:spcPct val="0"/>
                </a:spcBef>
              </a:pPr>
              <a:t>1</a:t>
            </a:fld>
            <a:endParaRPr lang="de-DE" altLang="de-DE"/>
          </a:p>
        </p:txBody>
      </p:sp>
      <p:sp>
        <p:nvSpPr>
          <p:cNvPr id="5124" name="Rectangle 2">
            <a:extLst>
              <a:ext uri="{FF2B5EF4-FFF2-40B4-BE49-F238E27FC236}">
                <a16:creationId xmlns:a16="http://schemas.microsoft.com/office/drawing/2014/main" id="{445D24CC-0DB8-46B2-83F0-0C43B264445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5" name="Rectangle 3">
            <a:extLst>
              <a:ext uri="{FF2B5EF4-FFF2-40B4-BE49-F238E27FC236}">
                <a16:creationId xmlns:a16="http://schemas.microsoft.com/office/drawing/2014/main" id="{DAD71640-3024-4467-BA66-8B9816BC2BE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08050" y="4724400"/>
            <a:ext cx="4992688" cy="4470400"/>
          </a:xfrm>
          <a:noFill/>
        </p:spPr>
        <p:txBody>
          <a:bodyPr lIns="92240" tIns="46120" rIns="92240" bIns="46120"/>
          <a:lstStyle/>
          <a:p>
            <a:pPr eaLnBrk="1" hangingPunct="1"/>
            <a:endParaRPr lang="it-IT" altLang="de-DE"/>
          </a:p>
        </p:txBody>
      </p:sp>
    </p:spTree>
    <p:extLst>
      <p:ext uri="{BB962C8B-B14F-4D97-AF65-F5344CB8AC3E}">
        <p14:creationId xmlns:p14="http://schemas.microsoft.com/office/powerpoint/2010/main" val="28171648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7">
            <a:extLst>
              <a:ext uri="{FF2B5EF4-FFF2-40B4-BE49-F238E27FC236}">
                <a16:creationId xmlns:a16="http://schemas.microsoft.com/office/drawing/2014/main" id="{E68C5DF4-6DDE-426E-8669-4870B44D383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AD053E49-C7C2-4DE2-9EC5-8DBE17A8C67B}" type="slidenum">
              <a:rPr lang="de-DE" altLang="de-DE" smtClean="0"/>
              <a:pPr/>
              <a:t>2</a:t>
            </a:fld>
            <a:endParaRPr lang="de-DE" altLang="de-DE"/>
          </a:p>
        </p:txBody>
      </p:sp>
      <p:sp>
        <p:nvSpPr>
          <p:cNvPr id="9219" name="Rectangle 2">
            <a:extLst>
              <a:ext uri="{FF2B5EF4-FFF2-40B4-BE49-F238E27FC236}">
                <a16:creationId xmlns:a16="http://schemas.microsoft.com/office/drawing/2014/main" id="{BD49C18A-97A7-4734-B19F-7226895D6D2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20750" y="746125"/>
            <a:ext cx="4970463" cy="3727450"/>
          </a:xfrm>
          <a:ln/>
        </p:spPr>
      </p:sp>
      <p:sp>
        <p:nvSpPr>
          <p:cNvPr id="9220" name="Rectangle 3">
            <a:extLst>
              <a:ext uri="{FF2B5EF4-FFF2-40B4-BE49-F238E27FC236}">
                <a16:creationId xmlns:a16="http://schemas.microsoft.com/office/drawing/2014/main" id="{AA2CE8AE-68D2-4F3A-9041-747FFAC99AA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08050" y="4721225"/>
            <a:ext cx="4992688" cy="4473575"/>
          </a:xfrm>
          <a:noFill/>
        </p:spPr>
        <p:txBody>
          <a:bodyPr/>
          <a:lstStyle/>
          <a:p>
            <a:pPr eaLnBrk="1" hangingPunct="1"/>
            <a:endParaRPr lang="de-DE" altLang="de-DE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7">
            <a:extLst>
              <a:ext uri="{FF2B5EF4-FFF2-40B4-BE49-F238E27FC236}">
                <a16:creationId xmlns:a16="http://schemas.microsoft.com/office/drawing/2014/main" id="{EF338061-BD81-437D-A2DE-32ED581AE21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65D1B781-3784-49B5-A45C-5253E6063654}" type="slidenum">
              <a:rPr lang="de-DE" altLang="de-DE" smtClean="0"/>
              <a:pPr/>
              <a:t>3</a:t>
            </a:fld>
            <a:endParaRPr lang="de-DE" altLang="de-DE"/>
          </a:p>
        </p:txBody>
      </p:sp>
      <p:sp>
        <p:nvSpPr>
          <p:cNvPr id="11267" name="Rectangle 2">
            <a:extLst>
              <a:ext uri="{FF2B5EF4-FFF2-40B4-BE49-F238E27FC236}">
                <a16:creationId xmlns:a16="http://schemas.microsoft.com/office/drawing/2014/main" id="{87517C59-1BD0-497A-B7E1-01B7A2AE2FB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20750" y="746125"/>
            <a:ext cx="4970463" cy="3727450"/>
          </a:xfrm>
          <a:ln/>
        </p:spPr>
      </p:sp>
      <p:sp>
        <p:nvSpPr>
          <p:cNvPr id="11268" name="Rectangle 3">
            <a:extLst>
              <a:ext uri="{FF2B5EF4-FFF2-40B4-BE49-F238E27FC236}">
                <a16:creationId xmlns:a16="http://schemas.microsoft.com/office/drawing/2014/main" id="{98B04106-1AB1-4B55-8479-7ADA839D608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08050" y="4721225"/>
            <a:ext cx="4992688" cy="4473575"/>
          </a:xfrm>
          <a:noFill/>
        </p:spPr>
        <p:txBody>
          <a:bodyPr/>
          <a:lstStyle/>
          <a:p>
            <a:pPr eaLnBrk="1" hangingPunct="1"/>
            <a:r>
              <a:rPr lang="de-DE" altLang="de-DE"/>
              <a:t>Con il 70% di contributo la spesa si ammortizza in 9.5 anni – con l‘80% scende a 8 anni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7">
            <a:extLst>
              <a:ext uri="{FF2B5EF4-FFF2-40B4-BE49-F238E27FC236}">
                <a16:creationId xmlns:a16="http://schemas.microsoft.com/office/drawing/2014/main" id="{9ED3571F-F57A-43F7-A645-4DD5603AA38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1C89115F-2959-44EE-B10A-05BC61E553DD}" type="slidenum">
              <a:rPr lang="de-DE" altLang="de-DE" smtClean="0"/>
              <a:pPr/>
              <a:t>4</a:t>
            </a:fld>
            <a:endParaRPr lang="de-DE" altLang="de-DE"/>
          </a:p>
        </p:txBody>
      </p:sp>
      <p:sp>
        <p:nvSpPr>
          <p:cNvPr id="13315" name="Rectangle 2">
            <a:extLst>
              <a:ext uri="{FF2B5EF4-FFF2-40B4-BE49-F238E27FC236}">
                <a16:creationId xmlns:a16="http://schemas.microsoft.com/office/drawing/2014/main" id="{57F54B61-173F-4172-9E1B-FD3CC0C07CA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20750" y="746125"/>
            <a:ext cx="4970463" cy="3727450"/>
          </a:xfrm>
          <a:ln/>
        </p:spPr>
      </p:sp>
      <p:sp>
        <p:nvSpPr>
          <p:cNvPr id="13316" name="Rectangle 3">
            <a:extLst>
              <a:ext uri="{FF2B5EF4-FFF2-40B4-BE49-F238E27FC236}">
                <a16:creationId xmlns:a16="http://schemas.microsoft.com/office/drawing/2014/main" id="{7F9918E8-D75E-4927-9FC9-3E73EDE9D27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08050" y="4721225"/>
            <a:ext cx="4992688" cy="4473575"/>
          </a:xfrm>
          <a:noFill/>
        </p:spPr>
        <p:txBody>
          <a:bodyPr/>
          <a:lstStyle/>
          <a:p>
            <a:pPr eaLnBrk="1" hangingPunct="1"/>
            <a:endParaRPr lang="de-DE" altLang="de-DE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7">
            <a:extLst>
              <a:ext uri="{FF2B5EF4-FFF2-40B4-BE49-F238E27FC236}">
                <a16:creationId xmlns:a16="http://schemas.microsoft.com/office/drawing/2014/main" id="{A9EE213C-85A8-4172-BB16-2D7A052A6B7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C1EF8258-D60B-4EC6-823A-68E7675E77C0}" type="slidenum">
              <a:rPr lang="de-DE" altLang="de-DE" smtClean="0"/>
              <a:pPr/>
              <a:t>5</a:t>
            </a:fld>
            <a:endParaRPr lang="de-DE" altLang="de-DE"/>
          </a:p>
        </p:txBody>
      </p:sp>
      <p:sp>
        <p:nvSpPr>
          <p:cNvPr id="15363" name="Rectangle 2">
            <a:extLst>
              <a:ext uri="{FF2B5EF4-FFF2-40B4-BE49-F238E27FC236}">
                <a16:creationId xmlns:a16="http://schemas.microsoft.com/office/drawing/2014/main" id="{355081DF-8ADC-4886-803B-57058D4437B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20750" y="746125"/>
            <a:ext cx="4970463" cy="3727450"/>
          </a:xfrm>
          <a:ln/>
        </p:spPr>
      </p:sp>
      <p:sp>
        <p:nvSpPr>
          <p:cNvPr id="15364" name="Rectangle 3">
            <a:extLst>
              <a:ext uri="{FF2B5EF4-FFF2-40B4-BE49-F238E27FC236}">
                <a16:creationId xmlns:a16="http://schemas.microsoft.com/office/drawing/2014/main" id="{B35D3A6E-DD76-4E57-9BC2-F6211F07898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08050" y="4721225"/>
            <a:ext cx="4992688" cy="4473575"/>
          </a:xfrm>
          <a:noFill/>
        </p:spPr>
        <p:txBody>
          <a:bodyPr/>
          <a:lstStyle/>
          <a:p>
            <a:pPr eaLnBrk="1" hangingPunct="1"/>
            <a:endParaRPr lang="de-DE" altLang="de-DE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7">
            <a:extLst>
              <a:ext uri="{FF2B5EF4-FFF2-40B4-BE49-F238E27FC236}">
                <a16:creationId xmlns:a16="http://schemas.microsoft.com/office/drawing/2014/main" id="{BBFA0FE1-9125-45C8-90CE-DC8FC3B201A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7F99EA84-572B-4966-B730-13FB526DB347}" type="slidenum">
              <a:rPr lang="de-DE" altLang="de-DE" smtClean="0"/>
              <a:pPr/>
              <a:t>6</a:t>
            </a:fld>
            <a:endParaRPr lang="de-DE" altLang="de-DE"/>
          </a:p>
        </p:txBody>
      </p:sp>
      <p:sp>
        <p:nvSpPr>
          <p:cNvPr id="17411" name="Rectangle 2">
            <a:extLst>
              <a:ext uri="{FF2B5EF4-FFF2-40B4-BE49-F238E27FC236}">
                <a16:creationId xmlns:a16="http://schemas.microsoft.com/office/drawing/2014/main" id="{316A9AC3-53EF-4C92-BB2C-A628EFDE999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20750" y="746125"/>
            <a:ext cx="4970463" cy="3727450"/>
          </a:xfrm>
          <a:ln/>
        </p:spPr>
      </p:sp>
      <p:sp>
        <p:nvSpPr>
          <p:cNvPr id="17412" name="Rectangle 3">
            <a:extLst>
              <a:ext uri="{FF2B5EF4-FFF2-40B4-BE49-F238E27FC236}">
                <a16:creationId xmlns:a16="http://schemas.microsoft.com/office/drawing/2014/main" id="{49EF54FB-E2BF-4BDF-B745-9265F7CAE1D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08050" y="4721225"/>
            <a:ext cx="4992688" cy="4473575"/>
          </a:xfrm>
          <a:noFill/>
        </p:spPr>
        <p:txBody>
          <a:bodyPr/>
          <a:lstStyle/>
          <a:p>
            <a:pPr eaLnBrk="1" hangingPunct="1"/>
            <a:r>
              <a:rPr lang="de-DE" altLang="de-DE"/>
              <a:t>Il decreto legge 34/2020 „decreto rilancio“ che prevede l‘aumento dell‘ecobonus al 110%  detraibile in 5 anni deve essere convertito dal Parlamento in legge. I rispettivi provvedimenti attuativi dell‘Agenzia dell‘Entrate sono ancora da emanare. 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F43C151-74FF-47B1-AEBB-1CEE6516E3D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7008035F-0DF3-4E25-8E5F-F38943B4CED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1C582698-616E-4A2C-B88F-CFCB6AA4BC3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C4BE18FC-64AD-4596-A024-49895CB36EB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0C277486-20DC-4E6E-8250-644A1E5F92A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78B807-EA44-4FB9-B194-4BCD2AEF99F1}" type="slidenum">
              <a:rPr lang="de-DE" altLang="de-DE"/>
              <a:pPr>
                <a:defRPr/>
              </a:pPr>
              <a:t>‹N›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30640582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EAEF4E4-1F14-46DC-ABBD-89B3EC80AE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5C0A8660-89F1-45F7-BCA4-7B368A135F8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71B5FA5C-13CA-4BFF-A74A-584CDBA45B7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861B47E6-5E74-465A-B37C-CB6A196228C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F4ACDB87-949D-4F6F-9192-0E59BAB5EBB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41B235A-E829-4955-A23F-FD33A022645A}" type="slidenum">
              <a:rPr lang="de-DE" altLang="de-DE"/>
              <a:pPr>
                <a:defRPr/>
              </a:pPr>
              <a:t>‹N›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5933256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703FCD4C-DD7B-403B-B72D-B6CDE8C081B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EF49CDC7-67DE-4D5C-AEC4-EE4E0F4F64C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545ED33E-32AF-41B0-ADD5-5F541CD4BD0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F7785F84-2BB1-4913-85B9-9BC25D82BB9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C1E5CDCE-6F42-4402-A66B-66FD13D84D2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E61EF08-D9AD-4FE3-984B-5F48FE5F490E}" type="slidenum">
              <a:rPr lang="de-DE" altLang="de-DE"/>
              <a:pPr>
                <a:defRPr/>
              </a:pPr>
              <a:t>‹N›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325378986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A4373F4-9EEE-4A13-BFF6-E65100255CE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DF6F0095-FD3E-4E9A-9248-901BE1C001B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221193922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BE66E23-1EA8-4532-A7DF-9BF867C482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BC61639D-0212-46CD-903F-EAB2841189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4839098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93019B1-F031-47E4-8B9D-07AAE27119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03D8D668-211B-4506-95BC-31D5CF05CE7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380905826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A9A0632-5559-4B2F-BD3A-CA452A242D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FFD37123-01EC-4CD2-B13A-4B32BF23EF2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6715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ECCE9F00-352B-4CAC-A07D-A5D2A451856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8200" y="1825625"/>
            <a:ext cx="386715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32036306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224610B-7EF3-4044-85BE-15201CE3D3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CDE79944-422D-4E63-A494-93FA5880743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646A8625-E953-42FA-A5D4-2C93FCBDAFC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F54C3E36-BF4C-452A-98BA-9BAF9326EEA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89F31C32-E386-4730-967B-7AAB5B09A5C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135827919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7" descr="Titelmotiv_Klimaland">
            <a:extLst>
              <a:ext uri="{FF2B5EF4-FFF2-40B4-BE49-F238E27FC236}">
                <a16:creationId xmlns:a16="http://schemas.microsoft.com/office/drawing/2014/main" id="{6122AE36-D760-4E28-BD20-5F799DFBBD90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lum bright="50000" contrast="-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36" y="6926"/>
            <a:ext cx="9134764" cy="68510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6425130C-F5B4-4356-A7A6-DE925AAC1D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212345215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4978130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CF6B3D9-ED86-4A89-AF1D-7289054C44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1A9A46CD-3695-4767-8415-4BD9A0AD37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BB8BFF4F-B7A6-4876-BED5-CC292D6B1A3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38089551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F91FFC7-D986-4F85-B40D-82AFB5F7F2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DE99FA84-6A4F-4EF3-97A7-C9933B4B0A4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FCFAAB0F-C3FE-4345-B570-3BB0D976947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6B93C4AE-5A24-492E-AD3F-8E4E1C9863B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D2AA7ADB-72BC-4F47-99EE-72635B1F818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361DD46-8816-4D5B-AC33-67C0069529BC}" type="slidenum">
              <a:rPr lang="de-DE" altLang="de-DE"/>
              <a:pPr>
                <a:defRPr/>
              </a:pPr>
              <a:t>‹N›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365318115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50285E6-AB11-42D8-9081-E7B0422B21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AE029688-1E79-4D34-A041-68E97E946A2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DE" noProof="0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9E469D17-CE8E-4549-92DF-DD5761720BF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209325742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409AECA-7486-495C-B4B6-E0D730E1FA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0FC135BD-C758-4087-BBEE-6EED44E4F39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376717176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3B0AD4A5-1D0C-442D-A57D-8F814D7C0A4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  <a:prstGeom prst="rect">
            <a:avLst/>
          </a:prstGeo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05326FBB-54B5-4A74-BCE1-A7D82E0AEA0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762625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273715517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562DD715-50F5-4B54-8170-5F91EA5153E2}"/>
              </a:ext>
            </a:extLst>
          </p:cNvPr>
          <p:cNvSpPr>
            <a:spLocks noGrp="1"/>
          </p:cNvSpPr>
          <p:nvPr>
            <p:ph/>
          </p:nvPr>
        </p:nvSpPr>
        <p:spPr>
          <a:xfrm>
            <a:off x="628650" y="365125"/>
            <a:ext cx="7886700" cy="58118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16131218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41D4262-0D9C-4AC6-92EF-2556E45E15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D6CAEBD9-0220-4005-AEA1-59BECF0DB1E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9D394C61-C587-4743-B87D-BC956DED68D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074B3D7B-CC7D-4213-8962-7003330CE47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B96446C7-9D93-4ADC-B243-7E00219CABD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480F82E-47F3-45B4-9112-B7FD2F93048A}" type="slidenum">
              <a:rPr lang="de-DE" altLang="de-DE"/>
              <a:pPr>
                <a:defRPr/>
              </a:pPr>
              <a:t>‹N›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4211817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0B14325-5E01-44FF-AD69-8FCB63BA7A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C8840D49-CD53-4302-BB9B-7717C5F50CF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6E99B4F9-FF24-4DBE-BC78-548C96CF0BE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708A626-7C6E-44FF-A09D-EFAD3650891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925AD2D-2957-48E0-8E3C-E37DAD30AC4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8E0B0FA-2A17-46D1-BF1B-90BCB1EC818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4A3E348-91C0-470D-A25B-4367C3367742}" type="slidenum">
              <a:rPr lang="de-DE" altLang="de-DE"/>
              <a:pPr>
                <a:defRPr/>
              </a:pPr>
              <a:t>‹N›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41375721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E68C2F7-3324-416A-B32C-E39AAE9A9F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DBAAFDA2-FA9E-43D4-8F57-E138537E4C6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CABC334C-D417-44AA-B8A5-9108B276C90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78DDAE95-6C81-4F20-B78B-A225390F8B4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62ECE80D-5ED7-48A1-9EBE-B99F79F2C8A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A9C6DD8A-2A6B-405B-A4D7-49E4CAF99D6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A126405C-3A5F-4CCE-BB0A-B1B110245F5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A35B0CDE-3781-4B1B-9185-5B10BB74227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5F09400-8978-4824-8E27-0B9B3D3C6FCB}" type="slidenum">
              <a:rPr lang="de-DE" altLang="de-DE"/>
              <a:pPr>
                <a:defRPr/>
              </a:pPr>
              <a:t>‹N›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20790154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D95D5BB-B2F0-4808-ACEF-CE7165DC75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7CA6DE29-842B-4A5A-9FDF-C8023C43E0E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F2204CE1-F821-4EC5-A2D0-437F8A8B562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824A9568-F494-47AE-87B0-2CFFA8C7FE3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D77E401-203A-46DB-9E2A-32B5D23FEB2C}" type="slidenum">
              <a:rPr lang="de-DE" altLang="de-DE"/>
              <a:pPr>
                <a:defRPr/>
              </a:pPr>
              <a:t>‹N›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39022930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278F6BAA-385A-4F23-8055-F7455D5F17B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4C09BD25-B4AC-4D22-9DCE-63CD3E288A4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EDB2E328-3462-48D6-AD2C-B57958FCA2E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46A0DD9-A204-4C4F-9BDA-B845DE78A762}" type="slidenum">
              <a:rPr lang="de-DE" altLang="de-DE"/>
              <a:pPr>
                <a:defRPr/>
              </a:pPr>
              <a:t>‹N›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9136754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5CEF559-9EAE-43D7-AC13-61FDAB71C4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5C175C2C-A3BB-4BC5-B2C2-692D2D981B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4EAEF0B1-09AE-4494-856D-C6499D8774A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54F82CA-452F-4BE6-A095-D858F4B35F1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7F27DA3-3AF8-4A62-9D07-B204FF1D932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856FB2A-A212-4A00-9EBF-19809E62EDE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42815EE-D97B-4845-92FF-C361BEE625BC}" type="slidenum">
              <a:rPr lang="de-DE" altLang="de-DE"/>
              <a:pPr>
                <a:defRPr/>
              </a:pPr>
              <a:t>‹N›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29485844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79800BF-66C0-405C-B620-D0BF3280A2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22FD4220-21F5-452B-8F94-A5332A67E2F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DE" noProof="0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5CA3F25D-1090-4ECA-9E12-44ECB23505F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9EEE90E-29EC-4AEE-8A1D-716CD46887B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6B84D83-D97A-4BFC-AB27-1D8EA4172A4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8B3B08F-6E35-484C-9A21-CF089AC9768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EF9CD71-8144-49FD-9FDB-D0F35D72A80A}" type="slidenum">
              <a:rPr lang="de-DE" altLang="de-DE"/>
              <a:pPr>
                <a:defRPr/>
              </a:pPr>
              <a:t>‹N›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8402597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image" Target="../media/image2.wmf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1.w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0EDA08EE-6CCA-4B7C-8E7D-057D76FF19F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de-DE"/>
              <a:t>Titelmasterformat durch Klicken bearbeiten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BF6CD704-AF40-46C1-BEE5-9C763A2AFE9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de-DE"/>
              <a:t>Textmasterformate durch Klicken bearbeiten</a:t>
            </a:r>
          </a:p>
          <a:p>
            <a:pPr lvl="1"/>
            <a:r>
              <a:rPr lang="de-DE" altLang="de-DE"/>
              <a:t>Zweite Ebene</a:t>
            </a:r>
          </a:p>
          <a:p>
            <a:pPr lvl="2"/>
            <a:r>
              <a:rPr lang="de-DE" altLang="de-DE"/>
              <a:t>Dritte Ebene</a:t>
            </a:r>
          </a:p>
          <a:p>
            <a:pPr lvl="3"/>
            <a:r>
              <a:rPr lang="de-DE" altLang="de-DE"/>
              <a:t>Vierte Ebene</a:t>
            </a:r>
          </a:p>
          <a:p>
            <a:pPr lvl="4"/>
            <a:r>
              <a:rPr lang="de-DE" altLang="de-DE"/>
              <a:t>Fünfte Ebene</a:t>
            </a:r>
          </a:p>
        </p:txBody>
      </p:sp>
      <p:sp>
        <p:nvSpPr>
          <p:cNvPr id="32772" name="Rectangle 4">
            <a:extLst>
              <a:ext uri="{FF2B5EF4-FFF2-40B4-BE49-F238E27FC236}">
                <a16:creationId xmlns:a16="http://schemas.microsoft.com/office/drawing/2014/main" id="{5391E1A1-FABC-4F2E-A3C0-2713565C474B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32773" name="Rectangle 5">
            <a:extLst>
              <a:ext uri="{FF2B5EF4-FFF2-40B4-BE49-F238E27FC236}">
                <a16:creationId xmlns:a16="http://schemas.microsoft.com/office/drawing/2014/main" id="{F174A66F-03FA-4A92-9913-8F021AA8A5B0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32774" name="Rectangle 6">
            <a:extLst>
              <a:ext uri="{FF2B5EF4-FFF2-40B4-BE49-F238E27FC236}">
                <a16:creationId xmlns:a16="http://schemas.microsoft.com/office/drawing/2014/main" id="{55CCBBB7-B0B5-4A42-AF99-6319C95D605C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pPr>
              <a:defRPr/>
            </a:pPr>
            <a:fld id="{2C6B4A57-DA6F-41A5-B82B-6C0C5214F2E9}" type="slidenum">
              <a:rPr lang="de-DE" altLang="de-DE"/>
              <a:pPr>
                <a:defRPr/>
              </a:pPr>
              <a:t>‹N›</a:t>
            </a:fld>
            <a:endParaRPr lang="de-DE" alt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3" r:id="rId2"/>
    <p:sldLayoutId id="2147483654" r:id="rId3"/>
    <p:sldLayoutId id="2147483655" r:id="rId4"/>
    <p:sldLayoutId id="2147483656" r:id="rId5"/>
    <p:sldLayoutId id="2147483657" r:id="rId6"/>
    <p:sldLayoutId id="2147483658" r:id="rId7"/>
    <p:sldLayoutId id="2147483659" r:id="rId8"/>
    <p:sldLayoutId id="2147483660" r:id="rId9"/>
    <p:sldLayoutId id="2147483661" r:id="rId10"/>
    <p:sldLayoutId id="2147483662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>
            <a:extLst>
              <a:ext uri="{FF2B5EF4-FFF2-40B4-BE49-F238E27FC236}">
                <a16:creationId xmlns:a16="http://schemas.microsoft.com/office/drawing/2014/main" id="{CB3EFB18-ADE3-4B9C-A011-E91422A1EF7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5229225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63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de-DE" altLang="de-DE"/>
          </a:p>
        </p:txBody>
      </p:sp>
      <p:sp>
        <p:nvSpPr>
          <p:cNvPr id="2051" name="Rectangle 3">
            <a:extLst>
              <a:ext uri="{FF2B5EF4-FFF2-40B4-BE49-F238E27FC236}">
                <a16:creationId xmlns:a16="http://schemas.microsoft.com/office/drawing/2014/main" id="{FD18996C-981B-4F0F-A4B2-A93FF857B99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5229225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63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de-DE" altLang="de-DE"/>
          </a:p>
        </p:txBody>
      </p:sp>
      <p:pic>
        <p:nvPicPr>
          <p:cNvPr id="2052" name="Picture 4" descr="Landeswappen_eps">
            <a:extLst>
              <a:ext uri="{FF2B5EF4-FFF2-40B4-BE49-F238E27FC236}">
                <a16:creationId xmlns:a16="http://schemas.microsoft.com/office/drawing/2014/main" id="{2287F7D5-E869-454A-89D0-38DD04BC2C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1488" y="5959475"/>
            <a:ext cx="576262" cy="71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3" name="Line 5">
            <a:extLst>
              <a:ext uri="{FF2B5EF4-FFF2-40B4-BE49-F238E27FC236}">
                <a16:creationId xmlns:a16="http://schemas.microsoft.com/office/drawing/2014/main" id="{548B66C5-0F4F-4288-B1C4-E5EC5DB36325}"/>
              </a:ext>
            </a:extLst>
          </p:cNvPr>
          <p:cNvSpPr>
            <a:spLocks noChangeShapeType="1"/>
          </p:cNvSpPr>
          <p:nvPr/>
        </p:nvSpPr>
        <p:spPr bwMode="auto">
          <a:xfrm>
            <a:off x="431800" y="6238875"/>
            <a:ext cx="3703638" cy="0"/>
          </a:xfrm>
          <a:prstGeom prst="line">
            <a:avLst/>
          </a:prstGeom>
          <a:noFill/>
          <a:ln w="63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2054" name="Rectangle 6">
            <a:extLst>
              <a:ext uri="{FF2B5EF4-FFF2-40B4-BE49-F238E27FC236}">
                <a16:creationId xmlns:a16="http://schemas.microsoft.com/office/drawing/2014/main" id="{CCBADED6-E654-4D0C-8125-2032FAFF474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89075" y="6019800"/>
            <a:ext cx="2741613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>
              <a:defRPr/>
            </a:pPr>
            <a:r>
              <a:rPr lang="de-DE" altLang="de-DE" sz="1000"/>
              <a:t>AUTONOME PROVINZ BOZEN - SÜDTIROL</a:t>
            </a:r>
          </a:p>
        </p:txBody>
      </p:sp>
      <p:sp>
        <p:nvSpPr>
          <p:cNvPr id="2055" name="Rectangle 7">
            <a:extLst>
              <a:ext uri="{FF2B5EF4-FFF2-40B4-BE49-F238E27FC236}">
                <a16:creationId xmlns:a16="http://schemas.microsoft.com/office/drawing/2014/main" id="{A73E194C-D2B2-4225-A6E5-35967AE488D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03788" y="6019800"/>
            <a:ext cx="3322637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defRPr/>
            </a:pPr>
            <a:r>
              <a:rPr lang="it-IT" altLang="de-DE" sz="1000"/>
              <a:t>PROVINCIA AUTONOMA DI BOLZANO - ALTO ADIGE</a:t>
            </a:r>
          </a:p>
        </p:txBody>
      </p:sp>
      <p:sp>
        <p:nvSpPr>
          <p:cNvPr id="2056" name="Text Box 8">
            <a:extLst>
              <a:ext uri="{FF2B5EF4-FFF2-40B4-BE49-F238E27FC236}">
                <a16:creationId xmlns:a16="http://schemas.microsoft.com/office/drawing/2014/main" id="{237F0593-08E6-450E-91B8-6DAF61D2D29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05277" y="6308725"/>
            <a:ext cx="1588898" cy="233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>
              <a:lnSpc>
                <a:spcPts val="1200"/>
              </a:lnSpc>
              <a:defRPr/>
            </a:pPr>
            <a:r>
              <a:rPr lang="de-DE" altLang="de-DE" sz="900" dirty="0"/>
              <a:t>Bozen, 29. Dezember 2020</a:t>
            </a:r>
          </a:p>
        </p:txBody>
      </p:sp>
      <p:sp>
        <p:nvSpPr>
          <p:cNvPr id="2057" name="Text Box 9">
            <a:extLst>
              <a:ext uri="{FF2B5EF4-FFF2-40B4-BE49-F238E27FC236}">
                <a16:creationId xmlns:a16="http://schemas.microsoft.com/office/drawing/2014/main" id="{CEE47FAB-7596-4EFD-8225-B42B37F769D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03788" y="6308725"/>
            <a:ext cx="1588897" cy="233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lnSpc>
                <a:spcPts val="1200"/>
              </a:lnSpc>
              <a:defRPr/>
            </a:pPr>
            <a:r>
              <a:rPr lang="it-IT" altLang="de-DE" sz="900" dirty="0"/>
              <a:t>Bolzano, 29 dicembre 2020</a:t>
            </a:r>
          </a:p>
        </p:txBody>
      </p:sp>
      <p:sp>
        <p:nvSpPr>
          <p:cNvPr id="2058" name="Text Box 10">
            <a:extLst>
              <a:ext uri="{FF2B5EF4-FFF2-40B4-BE49-F238E27FC236}">
                <a16:creationId xmlns:a16="http://schemas.microsoft.com/office/drawing/2014/main" id="{B239AB05-1B6B-46EF-B078-A462A25CAA0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1800" y="682625"/>
            <a:ext cx="3706813" cy="5110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defRPr/>
            </a:pPr>
            <a:endParaRPr lang="de-DE" altLang="de-DE" sz="3000" b="1"/>
          </a:p>
          <a:p>
            <a:pPr>
              <a:defRPr/>
            </a:pPr>
            <a:endParaRPr lang="de-DE" altLang="de-DE" sz="1400"/>
          </a:p>
        </p:txBody>
      </p:sp>
      <p:sp>
        <p:nvSpPr>
          <p:cNvPr id="2059" name="Line 11">
            <a:extLst>
              <a:ext uri="{FF2B5EF4-FFF2-40B4-BE49-F238E27FC236}">
                <a16:creationId xmlns:a16="http://schemas.microsoft.com/office/drawing/2014/main" id="{3368C6E8-D71C-4839-B510-8BBB74F4E486}"/>
              </a:ext>
            </a:extLst>
          </p:cNvPr>
          <p:cNvSpPr>
            <a:spLocks noChangeShapeType="1"/>
          </p:cNvSpPr>
          <p:nvPr/>
        </p:nvSpPr>
        <p:spPr bwMode="auto">
          <a:xfrm>
            <a:off x="5002213" y="6238875"/>
            <a:ext cx="3703637" cy="0"/>
          </a:xfrm>
          <a:prstGeom prst="line">
            <a:avLst/>
          </a:prstGeom>
          <a:noFill/>
          <a:ln w="63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2060" name="Text Box 12">
            <a:extLst>
              <a:ext uri="{FF2B5EF4-FFF2-40B4-BE49-F238E27FC236}">
                <a16:creationId xmlns:a16="http://schemas.microsoft.com/office/drawing/2014/main" id="{DA03C946-BA18-4A7E-AED7-492B7B3A4778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5000625" y="682625"/>
            <a:ext cx="3705225" cy="5110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defRPr/>
            </a:pPr>
            <a:endParaRPr lang="it-IT" altLang="de-DE" sz="1400"/>
          </a:p>
        </p:txBody>
      </p:sp>
      <p:pic>
        <p:nvPicPr>
          <p:cNvPr id="2061" name="Picture 5">
            <a:extLst>
              <a:ext uri="{FF2B5EF4-FFF2-40B4-BE49-F238E27FC236}">
                <a16:creationId xmlns:a16="http://schemas.microsoft.com/office/drawing/2014/main" id="{D1A6E4C1-237F-4F37-8040-BD54DE52E373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188913"/>
            <a:ext cx="1733550" cy="600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  <p:sldLayoutId id="2147483674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  <a:cs typeface="Arial" panose="020B0604020202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  <a:cs typeface="Arial" panose="020B0604020202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  <a:cs typeface="Arial" panose="020B0604020202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  <a:cs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  <a:cs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  <a:cs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  <a:cs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  <a:cs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ambiente.provincia.bz.it/energia-clima.asp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5">
            <a:extLst>
              <a:ext uri="{FF2B5EF4-FFF2-40B4-BE49-F238E27FC236}">
                <a16:creationId xmlns:a16="http://schemas.microsoft.com/office/drawing/2014/main" id="{751D038D-0DA1-4963-A367-C1383700A20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63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ct val="80000"/>
              </a:lnSpc>
              <a:spcBef>
                <a:spcPct val="20000"/>
              </a:spcBef>
              <a:buFont typeface="Wingdings" panose="05000000000000000000" pitchFamily="2" charset="2"/>
              <a:buChar char="ü"/>
            </a:pPr>
            <a:endParaRPr lang="de-DE" altLang="de-DE"/>
          </a:p>
        </p:txBody>
      </p:sp>
      <p:sp>
        <p:nvSpPr>
          <p:cNvPr id="2" name="Text Box 28">
            <a:extLst>
              <a:ext uri="{FF2B5EF4-FFF2-40B4-BE49-F238E27FC236}">
                <a16:creationId xmlns:a16="http://schemas.microsoft.com/office/drawing/2014/main" id="{FEAC4B6C-B2C0-4632-BBE8-CEA77EC1AF1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9388" y="2060575"/>
            <a:ext cx="8785225" cy="1071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lnSpc>
                <a:spcPts val="4000"/>
              </a:lnSpc>
              <a:defRPr/>
            </a:pPr>
            <a:endParaRPr lang="de-DE" altLang="de-DE" sz="2800" b="1" dirty="0">
              <a:solidFill>
                <a:srgbClr val="3366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  <a:cs typeface="Arial" charset="0"/>
            </a:endParaRPr>
          </a:p>
          <a:p>
            <a:pPr algn="ctr">
              <a:lnSpc>
                <a:spcPts val="4000"/>
              </a:lnSpc>
              <a:defRPr/>
            </a:pPr>
            <a:endParaRPr lang="de-DE" altLang="de-DE" sz="2800" b="1" dirty="0">
              <a:solidFill>
                <a:srgbClr val="3366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  <a:cs typeface="Arial" charset="0"/>
            </a:endParaRPr>
          </a:p>
        </p:txBody>
      </p:sp>
      <p:sp>
        <p:nvSpPr>
          <p:cNvPr id="4100" name="Line 16">
            <a:extLst>
              <a:ext uri="{FF2B5EF4-FFF2-40B4-BE49-F238E27FC236}">
                <a16:creationId xmlns:a16="http://schemas.microsoft.com/office/drawing/2014/main" id="{62E7A741-1EE7-40CF-89A4-A6EF1F524724}"/>
              </a:ext>
            </a:extLst>
          </p:cNvPr>
          <p:cNvSpPr>
            <a:spLocks noChangeShapeType="1"/>
          </p:cNvSpPr>
          <p:nvPr/>
        </p:nvSpPr>
        <p:spPr bwMode="auto">
          <a:xfrm>
            <a:off x="179388" y="688975"/>
            <a:ext cx="3851275" cy="0"/>
          </a:xfrm>
          <a:prstGeom prst="line">
            <a:avLst/>
          </a:prstGeom>
          <a:noFill/>
          <a:ln w="63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101" name="Rectangle 20">
            <a:extLst>
              <a:ext uri="{FF2B5EF4-FFF2-40B4-BE49-F238E27FC236}">
                <a16:creationId xmlns:a16="http://schemas.microsoft.com/office/drawing/2014/main" id="{ACF3BB1E-719B-485E-99CB-2314F4B73D43}"/>
              </a:ext>
            </a:extLst>
          </p:cNvPr>
          <p:cNvSpPr>
            <a:spLocks noChangeArrowheads="1"/>
          </p:cNvSpPr>
          <p:nvPr/>
        </p:nvSpPr>
        <p:spPr bwMode="auto">
          <a:xfrm>
            <a:off x="900113" y="446088"/>
            <a:ext cx="3260725" cy="274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de-DE" altLang="de-DE" sz="1200"/>
              <a:t>AUTONOME PROVINZ BOZEN - SÜDTIROL</a:t>
            </a:r>
          </a:p>
        </p:txBody>
      </p:sp>
      <p:sp>
        <p:nvSpPr>
          <p:cNvPr id="4102" name="Rectangle 21">
            <a:extLst>
              <a:ext uri="{FF2B5EF4-FFF2-40B4-BE49-F238E27FC236}">
                <a16:creationId xmlns:a16="http://schemas.microsoft.com/office/drawing/2014/main" id="{66183398-FC27-4A77-84BF-40FE21E54FC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03800" y="449263"/>
            <a:ext cx="3965575" cy="274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it-IT" altLang="de-DE" sz="1200"/>
              <a:t>PROVINCIA AUTONOMA DI BOLZANO - ALTO ADIGE</a:t>
            </a:r>
          </a:p>
        </p:txBody>
      </p:sp>
      <p:sp>
        <p:nvSpPr>
          <p:cNvPr id="4103" name="Text Box 22">
            <a:extLst>
              <a:ext uri="{FF2B5EF4-FFF2-40B4-BE49-F238E27FC236}">
                <a16:creationId xmlns:a16="http://schemas.microsoft.com/office/drawing/2014/main" id="{813E7D09-482A-4DD7-BA70-235E9098DC4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03800" y="692150"/>
            <a:ext cx="3759200" cy="592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lnSpc>
                <a:spcPts val="1300"/>
              </a:lnSpc>
            </a:pPr>
            <a:r>
              <a:rPr lang="it-IT" altLang="de-DE" sz="1100" b="1"/>
              <a:t>Vicepresidente della Provincia</a:t>
            </a:r>
          </a:p>
          <a:p>
            <a:pPr>
              <a:lnSpc>
                <a:spcPts val="1300"/>
              </a:lnSpc>
            </a:pPr>
            <a:r>
              <a:rPr lang="it-IT" altLang="de-DE" sz="1100" b="1"/>
              <a:t>Assessore all’Istruzione, Formazione, Cultura italiana</a:t>
            </a:r>
          </a:p>
          <a:p>
            <a:pPr>
              <a:lnSpc>
                <a:spcPts val="1300"/>
              </a:lnSpc>
            </a:pPr>
            <a:r>
              <a:rPr lang="it-IT" altLang="de-DE" sz="1100" b="1"/>
              <a:t>Ambiente ed Energia</a:t>
            </a:r>
          </a:p>
        </p:txBody>
      </p:sp>
      <p:sp>
        <p:nvSpPr>
          <p:cNvPr id="4104" name="Text Box 23">
            <a:extLst>
              <a:ext uri="{FF2B5EF4-FFF2-40B4-BE49-F238E27FC236}">
                <a16:creationId xmlns:a16="http://schemas.microsoft.com/office/drawing/2014/main" id="{D99A8B87-F5D1-492D-9CB8-0D5A22C41CC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7575" y="661988"/>
            <a:ext cx="3206750" cy="592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>
              <a:lnSpc>
                <a:spcPts val="1300"/>
              </a:lnSpc>
            </a:pPr>
            <a:r>
              <a:rPr lang="de-DE" altLang="de-DE" sz="1100" b="1"/>
              <a:t>Landeshauptmannstellvertreter</a:t>
            </a:r>
          </a:p>
          <a:p>
            <a:pPr algn="r">
              <a:lnSpc>
                <a:spcPts val="1300"/>
              </a:lnSpc>
            </a:pPr>
            <a:r>
              <a:rPr lang="de-DE" altLang="de-DE" sz="1100" b="1"/>
              <a:t>Landesrat für Italienische Bildung und Kultur</a:t>
            </a:r>
          </a:p>
          <a:p>
            <a:pPr algn="r">
              <a:lnSpc>
                <a:spcPts val="1300"/>
              </a:lnSpc>
            </a:pPr>
            <a:r>
              <a:rPr lang="de-DE" altLang="de-DE" sz="1100" b="1"/>
              <a:t> Umwelt und Energie</a:t>
            </a:r>
          </a:p>
        </p:txBody>
      </p:sp>
      <p:pic>
        <p:nvPicPr>
          <p:cNvPr id="4105" name="Picture 38" descr="LW_Adler_4C_20x25">
            <a:extLst>
              <a:ext uri="{FF2B5EF4-FFF2-40B4-BE49-F238E27FC236}">
                <a16:creationId xmlns:a16="http://schemas.microsoft.com/office/drawing/2014/main" id="{B00B3EA2-CC4C-4D80-8633-7CCF577B91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638" y="358775"/>
            <a:ext cx="719137" cy="898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9526" name="Text Box 22">
            <a:extLst>
              <a:ext uri="{FF2B5EF4-FFF2-40B4-BE49-F238E27FC236}">
                <a16:creationId xmlns:a16="http://schemas.microsoft.com/office/drawing/2014/main" id="{83D4F919-68A6-48B9-9F7C-39DFC8D13E8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2263" y="2628900"/>
            <a:ext cx="8785225" cy="2308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de-DE" altLang="de-DE" sz="2400" b="1" dirty="0" err="1">
                <a:effectLst>
                  <a:outerShdw blurRad="38100" dist="38100" dir="2700000" algn="tl">
                    <a:srgbClr val="C0C0C0"/>
                  </a:outerShdw>
                </a:effectLst>
              </a:rPr>
              <a:t>Incentivi</a:t>
            </a:r>
            <a:r>
              <a:rPr lang="de-DE" altLang="de-DE" sz="24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de-DE" altLang="de-DE" sz="2400" b="1" dirty="0" err="1">
                <a:effectLst>
                  <a:outerShdw blurRad="38100" dist="38100" dir="2700000" algn="tl">
                    <a:srgbClr val="C0C0C0"/>
                  </a:outerShdw>
                </a:effectLst>
              </a:rPr>
              <a:t>nel</a:t>
            </a:r>
            <a:r>
              <a:rPr lang="de-DE" altLang="de-DE" sz="24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de-DE" altLang="de-DE" sz="2400" b="1" dirty="0" err="1">
                <a:effectLst>
                  <a:outerShdw blurRad="38100" dist="38100" dir="2700000" algn="tl">
                    <a:srgbClr val="C0C0C0"/>
                  </a:outerShdw>
                </a:effectLst>
              </a:rPr>
              <a:t>settore</a:t>
            </a:r>
            <a:r>
              <a:rPr lang="de-DE" altLang="de-DE" sz="24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de-DE" altLang="de-DE" sz="2400" b="1" dirty="0" err="1">
                <a:effectLst>
                  <a:outerShdw blurRad="38100" dist="38100" dir="2700000" algn="tl">
                    <a:srgbClr val="C0C0C0"/>
                  </a:outerShdw>
                </a:effectLst>
              </a:rPr>
              <a:t>efficienza</a:t>
            </a:r>
            <a:r>
              <a:rPr lang="de-DE" altLang="de-DE" sz="24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de-DE" altLang="de-DE" sz="2400" b="1" dirty="0" err="1">
                <a:effectLst>
                  <a:outerShdw blurRad="38100" dist="38100" dir="2700000" algn="tl">
                    <a:srgbClr val="C0C0C0"/>
                  </a:outerShdw>
                </a:effectLst>
              </a:rPr>
              <a:t>energetica</a:t>
            </a:r>
            <a:r>
              <a:rPr lang="de-DE" altLang="de-DE" sz="24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 e </a:t>
            </a:r>
            <a:r>
              <a:rPr lang="de-DE" altLang="de-DE" sz="2400" b="1" dirty="0" err="1">
                <a:effectLst>
                  <a:outerShdw blurRad="38100" dist="38100" dir="2700000" algn="tl">
                    <a:srgbClr val="C0C0C0"/>
                  </a:outerShdw>
                </a:effectLst>
              </a:rPr>
              <a:t>utilizzo</a:t>
            </a:r>
            <a:r>
              <a:rPr lang="de-DE" altLang="de-DE" sz="24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</a:p>
          <a:p>
            <a:pPr algn="ctr" eaLnBrk="1" hangingPunct="1">
              <a:defRPr/>
            </a:pPr>
            <a:r>
              <a:rPr lang="de-DE" altLang="de-DE" sz="24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delle </a:t>
            </a:r>
            <a:r>
              <a:rPr lang="de-DE" altLang="de-DE" sz="2400" b="1" dirty="0" err="1">
                <a:effectLst>
                  <a:outerShdw blurRad="38100" dist="38100" dir="2700000" algn="tl">
                    <a:srgbClr val="C0C0C0"/>
                  </a:outerShdw>
                </a:effectLst>
              </a:rPr>
              <a:t>fonti</a:t>
            </a:r>
            <a:r>
              <a:rPr lang="de-DE" altLang="de-DE" sz="24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de-DE" altLang="de-DE" sz="2400" b="1" dirty="0" err="1">
                <a:effectLst>
                  <a:outerShdw blurRad="38100" dist="38100" dir="2700000" algn="tl">
                    <a:srgbClr val="C0C0C0"/>
                  </a:outerShdw>
                </a:effectLst>
              </a:rPr>
              <a:t>rinnovabili</a:t>
            </a:r>
            <a:endParaRPr lang="de-DE" altLang="de-DE" sz="2400" b="1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algn="ctr" eaLnBrk="1" hangingPunct="1">
              <a:defRPr/>
            </a:pPr>
            <a:endParaRPr lang="de-DE" altLang="de-DE" sz="2400" b="1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algn="ctr" eaLnBrk="1" hangingPunct="1">
              <a:defRPr/>
            </a:pPr>
            <a:r>
              <a:rPr lang="de-DE" altLang="de-DE" sz="24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Förderung im Bereich Energieeffizienz </a:t>
            </a:r>
            <a:br>
              <a:rPr lang="de-DE" altLang="de-DE" sz="24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de-DE" altLang="de-DE" sz="24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und Nutzung erneuerbarer Energien</a:t>
            </a:r>
          </a:p>
          <a:p>
            <a:pPr algn="ctr" eaLnBrk="1" hangingPunct="1">
              <a:defRPr/>
            </a:pPr>
            <a:endParaRPr lang="de-DE" altLang="de-DE" sz="2400" b="1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4107" name="Text Box 24">
            <a:extLst>
              <a:ext uri="{FF2B5EF4-FFF2-40B4-BE49-F238E27FC236}">
                <a16:creationId xmlns:a16="http://schemas.microsoft.com/office/drawing/2014/main" id="{F27565A8-138E-4E9D-B0D3-EA36BDB1C5F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6021388"/>
            <a:ext cx="914400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de-DE"/>
              <a:t>Conferenza stampa – Pressekonferenz  29.12.2020</a:t>
            </a:r>
          </a:p>
        </p:txBody>
      </p:sp>
      <p:sp>
        <p:nvSpPr>
          <p:cNvPr id="4108" name="Line 18">
            <a:extLst>
              <a:ext uri="{FF2B5EF4-FFF2-40B4-BE49-F238E27FC236}">
                <a16:creationId xmlns:a16="http://schemas.microsoft.com/office/drawing/2014/main" id="{5F045B1C-9AE6-4389-82A0-EAF5777B821F}"/>
              </a:ext>
            </a:extLst>
          </p:cNvPr>
          <p:cNvSpPr>
            <a:spLocks noChangeShapeType="1"/>
          </p:cNvSpPr>
          <p:nvPr/>
        </p:nvSpPr>
        <p:spPr bwMode="auto">
          <a:xfrm>
            <a:off x="5076825" y="692150"/>
            <a:ext cx="3851275" cy="0"/>
          </a:xfrm>
          <a:prstGeom prst="line">
            <a:avLst/>
          </a:prstGeom>
          <a:noFill/>
          <a:ln w="63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pic>
        <p:nvPicPr>
          <p:cNvPr id="4109" name="Grafik 2">
            <a:extLst>
              <a:ext uri="{FF2B5EF4-FFF2-40B4-BE49-F238E27FC236}">
                <a16:creationId xmlns:a16="http://schemas.microsoft.com/office/drawing/2014/main" id="{8F87B400-4B97-45BA-A96A-2D5A832BEE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63817" y="5133181"/>
            <a:ext cx="1792287" cy="692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71053585"/>
      </p:ext>
    </p:extLst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37" name="Text Box 29">
            <a:extLst>
              <a:ext uri="{FF2B5EF4-FFF2-40B4-BE49-F238E27FC236}">
                <a16:creationId xmlns:a16="http://schemas.microsoft.com/office/drawing/2014/main" id="{ED595CB8-6BA0-4D7B-96C3-8A402473214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7950" y="372591"/>
            <a:ext cx="8207375" cy="392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8000" tIns="10800" rIns="18000" bIns="10800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>
              <a:spcBef>
                <a:spcPct val="20000"/>
              </a:spcBef>
              <a:buFont typeface="Wingdings" panose="05000000000000000000" pitchFamily="2" charset="2"/>
              <a:buNone/>
              <a:defRPr/>
            </a:pPr>
            <a:r>
              <a:rPr lang="de-DE" altLang="de-DE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Obiettivi</a:t>
            </a:r>
            <a:r>
              <a:rPr lang="de-DE" altLang="de-DE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- Ziele</a:t>
            </a:r>
          </a:p>
        </p:txBody>
      </p:sp>
      <p:sp>
        <p:nvSpPr>
          <p:cNvPr id="12291" name="Rectangle 5">
            <a:extLst>
              <a:ext uri="{FF2B5EF4-FFF2-40B4-BE49-F238E27FC236}">
                <a16:creationId xmlns:a16="http://schemas.microsoft.com/office/drawing/2014/main" id="{DBAE0474-7CC9-43CC-A55A-F2B8D8621170}"/>
              </a:ext>
            </a:extLst>
          </p:cNvPr>
          <p:cNvSpPr>
            <a:spLocks noChangeArrowheads="1"/>
          </p:cNvSpPr>
          <p:nvPr/>
        </p:nvSpPr>
        <p:spPr bwMode="auto">
          <a:xfrm flipV="1">
            <a:off x="250825" y="1658938"/>
            <a:ext cx="4897438" cy="617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342900" indent="-342900">
              <a:tabLst>
                <a:tab pos="6286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800100" indent="-342900">
              <a:tabLst>
                <a:tab pos="6286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257300" indent="-342900">
              <a:tabLst>
                <a:tab pos="6286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714500" indent="-342900">
              <a:tabLst>
                <a:tab pos="6286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171700" indent="-342900">
              <a:tabLst>
                <a:tab pos="6286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628900" indent="-342900" eaLnBrk="0" fontAlgn="base" hangingPunct="0">
              <a:spcBef>
                <a:spcPct val="0"/>
              </a:spcBef>
              <a:spcAft>
                <a:spcPct val="0"/>
              </a:spcAft>
              <a:tabLst>
                <a:tab pos="6286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3086100" indent="-342900" eaLnBrk="0" fontAlgn="base" hangingPunct="0">
              <a:spcBef>
                <a:spcPct val="0"/>
              </a:spcBef>
              <a:spcAft>
                <a:spcPct val="0"/>
              </a:spcAft>
              <a:tabLst>
                <a:tab pos="6286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543300" indent="-342900" eaLnBrk="0" fontAlgn="base" hangingPunct="0">
              <a:spcBef>
                <a:spcPct val="0"/>
              </a:spcBef>
              <a:spcAft>
                <a:spcPct val="0"/>
              </a:spcAft>
              <a:tabLst>
                <a:tab pos="6286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4000500" indent="-342900" eaLnBrk="0" fontAlgn="base" hangingPunct="0">
              <a:spcBef>
                <a:spcPct val="0"/>
              </a:spcBef>
              <a:spcAft>
                <a:spcPct val="0"/>
              </a:spcAft>
              <a:tabLst>
                <a:tab pos="6286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indent="0" eaLnBrk="1" hangingPunct="1">
              <a:lnSpc>
                <a:spcPct val="90000"/>
              </a:lnSpc>
              <a:defRPr/>
            </a:pPr>
            <a:r>
              <a:rPr lang="it-IT" altLang="de-DE" b="1" dirty="0"/>
              <a:t> </a:t>
            </a:r>
          </a:p>
          <a:p>
            <a:pPr eaLnBrk="1" hangingPunct="1">
              <a:buFont typeface="Wingdings" panose="05000000000000000000" pitchFamily="2" charset="2"/>
              <a:buChar char="ü"/>
              <a:defRPr/>
            </a:pPr>
            <a:endParaRPr lang="de-DE" altLang="de-DE" b="1" dirty="0"/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5B0E322B-38F5-4EB9-B036-AED24766E978}"/>
              </a:ext>
            </a:extLst>
          </p:cNvPr>
          <p:cNvSpPr txBox="1"/>
          <p:nvPr/>
        </p:nvSpPr>
        <p:spPr>
          <a:xfrm>
            <a:off x="827088" y="1556792"/>
            <a:ext cx="6955750" cy="313932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de-DE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Misure</a:t>
            </a:r>
            <a:r>
              <a:rPr lang="de-DE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a </a:t>
            </a:r>
            <a:r>
              <a:rPr lang="de-DE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favore</a:t>
            </a:r>
            <a:r>
              <a:rPr lang="de-DE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di uno </a:t>
            </a:r>
            <a:r>
              <a:rPr lang="de-DE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sviluppo</a:t>
            </a:r>
            <a:r>
              <a:rPr lang="de-DE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de-DE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socio-economico</a:t>
            </a:r>
            <a:r>
              <a:rPr lang="de-DE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de-DE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sostenibile</a:t>
            </a:r>
            <a:endParaRPr lang="de-DE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defRPr/>
            </a:pPr>
            <a:r>
              <a:rPr lang="de-DE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Maßnahmen für eine sozio-ökonomische nachhaltige Entwicklung</a:t>
            </a:r>
          </a:p>
          <a:p>
            <a:pPr>
              <a:defRPr/>
            </a:pPr>
            <a:endParaRPr lang="de-DE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defRPr/>
            </a:pPr>
            <a:r>
              <a:rPr lang="de-DE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Misure</a:t>
            </a:r>
            <a:r>
              <a:rPr lang="de-DE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de-DE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che</a:t>
            </a:r>
            <a:r>
              <a:rPr lang="de-DE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de-DE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contribuiscono</a:t>
            </a:r>
            <a:r>
              <a:rPr lang="de-DE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alla graduale </a:t>
            </a:r>
            <a:r>
              <a:rPr lang="de-DE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decarbonizzazione</a:t>
            </a:r>
            <a:endParaRPr lang="de-DE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defRPr/>
            </a:pPr>
            <a:r>
              <a:rPr lang="de-DE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Maßnahmen, die zur sukzessiven Dekarbonisierung beitragen</a:t>
            </a:r>
          </a:p>
          <a:p>
            <a:pPr>
              <a:defRPr/>
            </a:pPr>
            <a:endParaRPr lang="de-DE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defRPr/>
            </a:pPr>
            <a:r>
              <a:rPr lang="de-DE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Misure</a:t>
            </a:r>
            <a:r>
              <a:rPr lang="de-DE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de-DE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che</a:t>
            </a:r>
            <a:r>
              <a:rPr lang="de-DE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de-DE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aumentano</a:t>
            </a:r>
            <a:r>
              <a:rPr lang="de-DE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de-DE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l‘utilizzo</a:t>
            </a:r>
            <a:r>
              <a:rPr lang="de-DE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delle </a:t>
            </a:r>
            <a:r>
              <a:rPr lang="de-DE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fonti</a:t>
            </a:r>
            <a:r>
              <a:rPr lang="de-DE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de-DE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rinnovabili</a:t>
            </a:r>
            <a:endParaRPr lang="de-DE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defRPr/>
            </a:pPr>
            <a:r>
              <a:rPr lang="de-DE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Maßnahmen, die die Nutzung der erneuerbaren Energien erhöhen</a:t>
            </a:r>
          </a:p>
          <a:p>
            <a:pPr>
              <a:defRPr/>
            </a:pPr>
            <a:endParaRPr lang="de-DE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defRPr/>
            </a:pPr>
            <a:r>
              <a:rPr lang="de-DE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Misure</a:t>
            </a:r>
            <a:r>
              <a:rPr lang="de-DE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di </a:t>
            </a:r>
            <a:r>
              <a:rPr lang="de-DE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ottimizzazione</a:t>
            </a:r>
            <a:r>
              <a:rPr lang="de-DE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de-DE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energetica</a:t>
            </a:r>
            <a:endParaRPr lang="de-DE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defRPr/>
            </a:pPr>
            <a:r>
              <a:rPr lang="de-DE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Maßnahmen, die die Energieeffizienz steigern</a:t>
            </a:r>
          </a:p>
        </p:txBody>
      </p:sp>
      <p:pic>
        <p:nvPicPr>
          <p:cNvPr id="8198" name="Grafik 7">
            <a:extLst>
              <a:ext uri="{FF2B5EF4-FFF2-40B4-BE49-F238E27FC236}">
                <a16:creationId xmlns:a16="http://schemas.microsoft.com/office/drawing/2014/main" id="{7139A973-8C49-4427-8114-C17C3346DF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000" y="3285580"/>
            <a:ext cx="4381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9" name="Grafik 11">
            <a:extLst>
              <a:ext uri="{FF2B5EF4-FFF2-40B4-BE49-F238E27FC236}">
                <a16:creationId xmlns:a16="http://schemas.microsoft.com/office/drawing/2014/main" id="{AF612F33-2E08-41D4-BA72-1AACFA0EC8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000" y="4103143"/>
            <a:ext cx="439737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200" name="Grafik 8">
            <a:extLst>
              <a:ext uri="{FF2B5EF4-FFF2-40B4-BE49-F238E27FC236}">
                <a16:creationId xmlns:a16="http://schemas.microsoft.com/office/drawing/2014/main" id="{E2280111-46C0-43B9-93FF-77F94849D7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000" y="2466000"/>
            <a:ext cx="4381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Grafik 8">
            <a:extLst>
              <a:ext uri="{FF2B5EF4-FFF2-40B4-BE49-F238E27FC236}">
                <a16:creationId xmlns:a16="http://schemas.microsoft.com/office/drawing/2014/main" id="{A537F801-1EE7-4E8B-8427-8CB5CFAE6E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000" y="1628800"/>
            <a:ext cx="4381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37" name="Text Box 29">
            <a:extLst>
              <a:ext uri="{FF2B5EF4-FFF2-40B4-BE49-F238E27FC236}">
                <a16:creationId xmlns:a16="http://schemas.microsoft.com/office/drawing/2014/main" id="{77D745A4-DAE3-423C-BBE9-E19FF67981E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8313" y="333375"/>
            <a:ext cx="8207375" cy="3911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8000" tIns="10800" rIns="18000" bIns="10800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>
              <a:spcBef>
                <a:spcPct val="20000"/>
              </a:spcBef>
              <a:buFont typeface="Wingdings" panose="05000000000000000000" pitchFamily="2" charset="2"/>
              <a:buNone/>
              <a:defRPr/>
            </a:pPr>
            <a:r>
              <a:rPr lang="de-DE" altLang="de-DE" sz="2400" b="1" dirty="0" err="1">
                <a:effectLst>
                  <a:outerShdw blurRad="38100" dist="38100" dir="2700000" algn="tl">
                    <a:srgbClr val="C0C0C0"/>
                  </a:outerShdw>
                </a:effectLst>
              </a:rPr>
              <a:t>Nuove</a:t>
            </a:r>
            <a:r>
              <a:rPr lang="de-DE" altLang="de-DE" sz="24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de-DE" altLang="de-DE" sz="2400" b="1" dirty="0" err="1">
                <a:effectLst>
                  <a:outerShdw blurRad="38100" dist="38100" dir="2700000" algn="tl">
                    <a:srgbClr val="C0C0C0"/>
                  </a:outerShdw>
                </a:effectLst>
              </a:rPr>
              <a:t>misure</a:t>
            </a:r>
            <a:r>
              <a:rPr lang="de-DE" altLang="de-DE" sz="24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 – neue Maßnahmen</a:t>
            </a:r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id="{9F9F72AB-B627-448D-9DB0-4A3CC07784CD}"/>
              </a:ext>
            </a:extLst>
          </p:cNvPr>
          <p:cNvSpPr txBox="1"/>
          <p:nvPr/>
        </p:nvSpPr>
        <p:spPr>
          <a:xfrm>
            <a:off x="828001" y="1611313"/>
            <a:ext cx="7847688" cy="40010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de-DE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Installazione</a:t>
            </a:r>
            <a:r>
              <a:rPr lang="de-DE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de-DE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pompe</a:t>
            </a:r>
            <a:r>
              <a:rPr lang="de-DE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di </a:t>
            </a:r>
            <a:r>
              <a:rPr lang="de-DE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calore</a:t>
            </a:r>
            <a:r>
              <a:rPr lang="de-DE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de-DE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</a:t>
            </a:r>
            <a:r>
              <a:rPr lang="de-DE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de-DE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impianti</a:t>
            </a:r>
            <a:r>
              <a:rPr lang="de-DE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de-DE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fotovoltaici</a:t>
            </a:r>
            <a:r>
              <a:rPr lang="de-DE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in </a:t>
            </a:r>
            <a:r>
              <a:rPr lang="de-DE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edifici</a:t>
            </a:r>
            <a:r>
              <a:rPr lang="de-DE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CasaClima A</a:t>
            </a:r>
          </a:p>
          <a:p>
            <a:pPr>
              <a:defRPr/>
            </a:pPr>
            <a:r>
              <a:rPr lang="de-DE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Einbau von Wärmepumpen mit Photovoltaik in </a:t>
            </a:r>
            <a:r>
              <a:rPr lang="de-DE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KlimaHaus</a:t>
            </a:r>
            <a:r>
              <a:rPr lang="de-DE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A Gebäuden</a:t>
            </a:r>
          </a:p>
          <a:p>
            <a:pPr>
              <a:defRPr/>
            </a:pPr>
            <a:endParaRPr lang="de-DE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defRPr/>
            </a:pPr>
            <a:r>
              <a:rPr lang="de-DE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Installazione</a:t>
            </a:r>
            <a:r>
              <a:rPr lang="de-DE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di </a:t>
            </a:r>
            <a:r>
              <a:rPr lang="de-DE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batterie</a:t>
            </a:r>
            <a:r>
              <a:rPr lang="de-DE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di </a:t>
            </a:r>
            <a:r>
              <a:rPr lang="de-DE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accumulo</a:t>
            </a:r>
            <a:r>
              <a:rPr lang="de-DE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per </a:t>
            </a:r>
            <a:r>
              <a:rPr lang="de-DE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nuovi</a:t>
            </a:r>
            <a:r>
              <a:rPr lang="de-DE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de-DE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impianti</a:t>
            </a:r>
            <a:r>
              <a:rPr lang="de-DE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de-DE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fotovoltaici</a:t>
            </a:r>
            <a:r>
              <a:rPr lang="de-DE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in </a:t>
            </a:r>
            <a:r>
              <a:rPr lang="de-DE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rete</a:t>
            </a:r>
            <a:endParaRPr lang="de-DE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defRPr/>
            </a:pPr>
            <a:r>
              <a:rPr lang="de-DE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Einbau von Speicherbatterien für netzgebundene Photovoltaikanlagen</a:t>
            </a:r>
          </a:p>
          <a:p>
            <a:pPr>
              <a:defRPr/>
            </a:pPr>
            <a:endParaRPr lang="de-DE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defRPr/>
            </a:pPr>
            <a:r>
              <a:rPr lang="de-DE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Installazione</a:t>
            </a:r>
            <a:r>
              <a:rPr lang="de-DE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di </a:t>
            </a:r>
            <a:r>
              <a:rPr lang="de-DE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impianti</a:t>
            </a:r>
            <a:r>
              <a:rPr lang="de-DE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de-DE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fotovoltaici</a:t>
            </a:r>
            <a:r>
              <a:rPr lang="de-DE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per </a:t>
            </a:r>
            <a:r>
              <a:rPr lang="de-DE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edifici</a:t>
            </a:r>
            <a:r>
              <a:rPr lang="de-DE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de-DE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comunali</a:t>
            </a:r>
            <a:endParaRPr lang="de-DE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defRPr/>
            </a:pPr>
            <a:r>
              <a:rPr lang="de-DE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Einbau von Photovoltaikanlagen für gemeindeeigene Gebäude</a:t>
            </a:r>
          </a:p>
          <a:p>
            <a:pPr>
              <a:defRPr/>
            </a:pPr>
            <a:endParaRPr lang="de-DE" sz="1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defRPr/>
            </a:pPr>
            <a:r>
              <a:rPr lang="de-DE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		</a:t>
            </a:r>
            <a:r>
              <a:rPr lang="de-DE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► 40% </a:t>
            </a:r>
            <a:r>
              <a:rPr lang="de-DE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contributo</a:t>
            </a:r>
            <a:r>
              <a:rPr lang="de-DE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</a:t>
            </a:r>
            <a:r>
              <a:rPr lang="de-DE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Beitrag</a:t>
            </a:r>
          </a:p>
          <a:p>
            <a:pPr>
              <a:defRPr/>
            </a:pPr>
            <a:endParaRPr lang="de-DE" i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defRPr/>
            </a:pPr>
            <a:r>
              <a:rPr lang="de-DE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Check-up </a:t>
            </a:r>
            <a:r>
              <a:rPr lang="de-DE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energetico</a:t>
            </a:r>
            <a:r>
              <a:rPr lang="de-DE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per </a:t>
            </a:r>
            <a:r>
              <a:rPr lang="de-DE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condomini</a:t>
            </a:r>
            <a:endParaRPr lang="de-DE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defRPr/>
            </a:pPr>
            <a:r>
              <a:rPr lang="de-DE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Energetischer Check-up für Kondominien</a:t>
            </a:r>
          </a:p>
          <a:p>
            <a:pPr>
              <a:defRPr/>
            </a:pPr>
            <a:endParaRPr lang="de-DE" sz="1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defRPr/>
            </a:pPr>
            <a:r>
              <a:rPr lang="de-DE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		</a:t>
            </a:r>
            <a:r>
              <a:rPr lang="de-DE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► 80% </a:t>
            </a:r>
            <a:r>
              <a:rPr lang="de-DE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contributo</a:t>
            </a:r>
            <a:r>
              <a:rPr lang="de-DE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Beitrag</a:t>
            </a:r>
          </a:p>
        </p:txBody>
      </p:sp>
      <p:pic>
        <p:nvPicPr>
          <p:cNvPr id="10244" name="Grafik 2">
            <a:extLst>
              <a:ext uri="{FF2B5EF4-FFF2-40B4-BE49-F238E27FC236}">
                <a16:creationId xmlns:a16="http://schemas.microsoft.com/office/drawing/2014/main" id="{0EDD9824-F055-4893-BA82-263F339BB2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000" y="1687513"/>
            <a:ext cx="4381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5" name="Grafik 3">
            <a:extLst>
              <a:ext uri="{FF2B5EF4-FFF2-40B4-BE49-F238E27FC236}">
                <a16:creationId xmlns:a16="http://schemas.microsoft.com/office/drawing/2014/main" id="{04135BC6-0FAA-4523-ACA5-939766F1EAA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000" y="2520000"/>
            <a:ext cx="439738" cy="525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6" name="Grafik 4">
            <a:extLst>
              <a:ext uri="{FF2B5EF4-FFF2-40B4-BE49-F238E27FC236}">
                <a16:creationId xmlns:a16="http://schemas.microsoft.com/office/drawing/2014/main" id="{B454829C-39EF-4D14-A7C1-D500CAE6F2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000" y="3312000"/>
            <a:ext cx="4381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7" name="Grafik 5">
            <a:extLst>
              <a:ext uri="{FF2B5EF4-FFF2-40B4-BE49-F238E27FC236}">
                <a16:creationId xmlns:a16="http://schemas.microsoft.com/office/drawing/2014/main" id="{6B9334BE-4FA2-43E0-95B8-CF0322163F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000" y="4581128"/>
            <a:ext cx="439738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37" name="Text Box 29">
            <a:extLst>
              <a:ext uri="{FF2B5EF4-FFF2-40B4-BE49-F238E27FC236}">
                <a16:creationId xmlns:a16="http://schemas.microsoft.com/office/drawing/2014/main" id="{9982176A-71F7-4DAB-A89F-EE89112CFBC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63825" y="333375"/>
            <a:ext cx="5400675" cy="833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8000" tIns="10800" rIns="18000" bIns="10800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>
              <a:spcBef>
                <a:spcPct val="20000"/>
              </a:spcBef>
              <a:buFont typeface="Wingdings" panose="05000000000000000000" pitchFamily="2" charset="2"/>
              <a:buNone/>
              <a:defRPr/>
            </a:pPr>
            <a:r>
              <a:rPr lang="de-DE" altLang="de-DE" sz="2400" b="1" dirty="0" err="1">
                <a:effectLst>
                  <a:outerShdw blurRad="38100" dist="38100" dir="2700000" algn="tl">
                    <a:srgbClr val="C0C0C0"/>
                  </a:outerShdw>
                </a:effectLst>
              </a:rPr>
              <a:t>Contributi</a:t>
            </a:r>
            <a:r>
              <a:rPr lang="de-DE" altLang="de-DE" sz="24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de-DE" altLang="de-DE" sz="2400" b="1" dirty="0" err="1">
                <a:effectLst>
                  <a:outerShdw blurRad="38100" dist="38100" dir="2700000" algn="tl">
                    <a:srgbClr val="C0C0C0"/>
                  </a:outerShdw>
                </a:effectLst>
              </a:rPr>
              <a:t>condomini</a:t>
            </a:r>
            <a:r>
              <a:rPr lang="de-DE" altLang="de-DE" sz="24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  </a:t>
            </a:r>
          </a:p>
          <a:p>
            <a:pPr algn="r" eaLnBrk="1" hangingPunct="1">
              <a:spcBef>
                <a:spcPct val="20000"/>
              </a:spcBef>
              <a:buFont typeface="Wingdings" panose="05000000000000000000" pitchFamily="2" charset="2"/>
              <a:buNone/>
              <a:defRPr/>
            </a:pPr>
            <a:r>
              <a:rPr lang="de-DE" altLang="de-DE" sz="24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Beiträge an Kondominien</a:t>
            </a:r>
          </a:p>
        </p:txBody>
      </p:sp>
      <p:sp>
        <p:nvSpPr>
          <p:cNvPr id="12292" name="Text Box 5">
            <a:extLst>
              <a:ext uri="{FF2B5EF4-FFF2-40B4-BE49-F238E27FC236}">
                <a16:creationId xmlns:a16="http://schemas.microsoft.com/office/drawing/2014/main" id="{99A2891E-A6D3-4188-8392-15FDF6E3106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80288" y="5313363"/>
            <a:ext cx="1366837" cy="2460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de-DE" altLang="de-DE" sz="1000" i="1"/>
              <a:t>Foto:Renè Riller</a:t>
            </a:r>
          </a:p>
        </p:txBody>
      </p:sp>
      <p:pic>
        <p:nvPicPr>
          <p:cNvPr id="12293" name="Grafik 1">
            <a:extLst>
              <a:ext uri="{FF2B5EF4-FFF2-40B4-BE49-F238E27FC236}">
                <a16:creationId xmlns:a16="http://schemas.microsoft.com/office/drawing/2014/main" id="{C7D2D9E0-F242-4F73-BE55-0DF767A206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76938" y="1831975"/>
            <a:ext cx="2411412" cy="3481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Grafik 2">
            <a:extLst>
              <a:ext uri="{FF2B5EF4-FFF2-40B4-BE49-F238E27FC236}">
                <a16:creationId xmlns:a16="http://schemas.microsoft.com/office/drawing/2014/main" id="{AFA8EFDC-6EEF-4599-BE3F-B82CC56A7E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453" y="2276872"/>
            <a:ext cx="4381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feld 3">
            <a:extLst>
              <a:ext uri="{FF2B5EF4-FFF2-40B4-BE49-F238E27FC236}">
                <a16:creationId xmlns:a16="http://schemas.microsoft.com/office/drawing/2014/main" id="{241BA035-F6FD-45EA-91B9-DFB2E3777524}"/>
              </a:ext>
            </a:extLst>
          </p:cNvPr>
          <p:cNvSpPr txBox="1"/>
          <p:nvPr/>
        </p:nvSpPr>
        <p:spPr>
          <a:xfrm>
            <a:off x="828000" y="1820548"/>
            <a:ext cx="5040144" cy="23637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spcBef>
                <a:spcPct val="20000"/>
              </a:spcBef>
              <a:buFont typeface="Wingdings" panose="05000000000000000000" pitchFamily="2" charset="2"/>
              <a:buNone/>
              <a:defRPr/>
            </a:pPr>
            <a:r>
              <a:rPr lang="de-DE" altLang="de-DE" sz="2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Aumento</a:t>
            </a:r>
            <a:r>
              <a:rPr lang="de-DE" altLang="de-DE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del </a:t>
            </a:r>
            <a:r>
              <a:rPr lang="de-DE" altLang="de-DE" sz="2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contributo</a:t>
            </a:r>
            <a:r>
              <a:rPr lang="de-DE" altLang="de-DE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per </a:t>
            </a:r>
            <a:r>
              <a:rPr lang="de-DE" altLang="de-DE" sz="2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interventi</a:t>
            </a:r>
            <a:r>
              <a:rPr lang="de-DE" altLang="de-DE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di </a:t>
            </a:r>
            <a:r>
              <a:rPr lang="de-DE" altLang="de-DE" sz="2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coibentazione</a:t>
            </a:r>
            <a:r>
              <a:rPr lang="de-DE" altLang="de-DE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de-DE" altLang="de-DE" sz="2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dell‘edificio</a:t>
            </a:r>
            <a:r>
              <a:rPr lang="de-DE" altLang="de-DE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da...</a:t>
            </a:r>
          </a:p>
          <a:p>
            <a:pPr algn="just">
              <a:spcBef>
                <a:spcPct val="20000"/>
              </a:spcBef>
              <a:buFont typeface="Wingdings" panose="05000000000000000000" pitchFamily="2" charset="2"/>
              <a:buNone/>
              <a:defRPr/>
            </a:pPr>
            <a:r>
              <a:rPr lang="de-DE" altLang="de-DE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Erhöhung des Beitrages für Maßnahmen zur Wärmedämmung des Gebäudes</a:t>
            </a:r>
            <a:r>
              <a:rPr lang="de-DE" altLang="de-DE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von...</a:t>
            </a:r>
          </a:p>
          <a:p>
            <a:pPr algn="ctr">
              <a:spcBef>
                <a:spcPct val="20000"/>
              </a:spcBef>
              <a:buFont typeface="Wingdings" panose="05000000000000000000" pitchFamily="2" charset="2"/>
              <a:buNone/>
              <a:defRPr/>
            </a:pPr>
            <a:r>
              <a:rPr lang="de-DE" altLang="de-DE" b="1" dirty="0">
                <a:solidFill>
                  <a:srgbClr val="FF0000"/>
                </a:solidFill>
              </a:rPr>
              <a:t> </a:t>
            </a:r>
          </a:p>
          <a:p>
            <a:pPr algn="ctr">
              <a:spcBef>
                <a:spcPct val="20000"/>
              </a:spcBef>
              <a:defRPr/>
            </a:pPr>
            <a:r>
              <a:rPr lang="de-DE" altLang="de-DE" sz="2000" b="1" dirty="0">
                <a:solidFill>
                  <a:srgbClr val="FF0000"/>
                </a:solidFill>
              </a:rPr>
              <a:t>70%  </a:t>
            </a:r>
            <a:r>
              <a:rPr lang="de-DE" sz="2000" dirty="0">
                <a:solidFill>
                  <a:srgbClr val="FF0000"/>
                </a:solidFill>
              </a:rPr>
              <a:t>►</a:t>
            </a:r>
            <a:r>
              <a:rPr lang="de-DE" altLang="de-DE" sz="2000" b="1" dirty="0">
                <a:solidFill>
                  <a:srgbClr val="FF0000"/>
                </a:solidFill>
              </a:rPr>
              <a:t>  80%</a:t>
            </a:r>
          </a:p>
          <a:p>
            <a:pPr>
              <a:defRPr/>
            </a:pPr>
            <a:endParaRPr lang="de-DE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37" name="Text Box 29">
            <a:extLst>
              <a:ext uri="{FF2B5EF4-FFF2-40B4-BE49-F238E27FC236}">
                <a16:creationId xmlns:a16="http://schemas.microsoft.com/office/drawing/2014/main" id="{74A35ED0-9113-4360-9B69-8C1908D1029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84438" y="333375"/>
            <a:ext cx="6119812" cy="835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8000" tIns="10800" rIns="18000" bIns="10800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>
              <a:spcBef>
                <a:spcPct val="20000"/>
              </a:spcBef>
              <a:buFont typeface="Wingdings" panose="05000000000000000000" pitchFamily="2" charset="2"/>
              <a:buNone/>
              <a:defRPr/>
            </a:pPr>
            <a:r>
              <a:rPr lang="de-DE" altLang="de-DE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Reinserimento</a:t>
            </a:r>
            <a:r>
              <a:rPr lang="de-DE" altLang="de-DE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de-DE" altLang="de-DE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misure</a:t>
            </a:r>
            <a:endParaRPr lang="de-DE" altLang="de-DE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r" eaLnBrk="1" hangingPunct="1">
              <a:spcBef>
                <a:spcPct val="20000"/>
              </a:spcBef>
              <a:buFont typeface="Wingdings" panose="05000000000000000000" pitchFamily="2" charset="2"/>
              <a:buNone/>
              <a:defRPr/>
            </a:pPr>
            <a:r>
              <a:rPr lang="de-DE" altLang="de-DE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Wiedereinführung Maßnahmen </a:t>
            </a:r>
          </a:p>
        </p:txBody>
      </p:sp>
      <p:sp>
        <p:nvSpPr>
          <p:cNvPr id="14339" name="Rectangle 3">
            <a:extLst>
              <a:ext uri="{FF2B5EF4-FFF2-40B4-BE49-F238E27FC236}">
                <a16:creationId xmlns:a16="http://schemas.microsoft.com/office/drawing/2014/main" id="{50B9E4A0-7554-4CB2-9533-D454F31FE050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8000" y="1168400"/>
            <a:ext cx="7056438" cy="53368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tabLst>
                <a:tab pos="266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884238" indent="-342900">
              <a:tabLst>
                <a:tab pos="266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406525" indent="-342900">
              <a:tabLst>
                <a:tab pos="266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928813" indent="-342900">
              <a:tabLst>
                <a:tab pos="266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451100" indent="-342900">
              <a:tabLst>
                <a:tab pos="266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908300" indent="-342900" eaLnBrk="0" fontAlgn="base" hangingPunct="0">
              <a:spcBef>
                <a:spcPct val="0"/>
              </a:spcBef>
              <a:spcAft>
                <a:spcPct val="0"/>
              </a:spcAft>
              <a:tabLst>
                <a:tab pos="266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3365500" indent="-342900" eaLnBrk="0" fontAlgn="base" hangingPunct="0">
              <a:spcBef>
                <a:spcPct val="0"/>
              </a:spcBef>
              <a:spcAft>
                <a:spcPct val="0"/>
              </a:spcAft>
              <a:tabLst>
                <a:tab pos="266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822700" indent="-342900" eaLnBrk="0" fontAlgn="base" hangingPunct="0">
              <a:spcBef>
                <a:spcPct val="0"/>
              </a:spcBef>
              <a:spcAft>
                <a:spcPct val="0"/>
              </a:spcAft>
              <a:tabLst>
                <a:tab pos="266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4279900" indent="-342900" eaLnBrk="0" fontAlgn="base" hangingPunct="0">
              <a:spcBef>
                <a:spcPct val="0"/>
              </a:spcBef>
              <a:spcAft>
                <a:spcPct val="0"/>
              </a:spcAft>
              <a:tabLst>
                <a:tab pos="266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>
              <a:spcBef>
                <a:spcPct val="20000"/>
              </a:spcBef>
              <a:buFont typeface="Wingdings" panose="05000000000000000000" pitchFamily="2" charset="2"/>
              <a:buNone/>
            </a:pPr>
            <a:endParaRPr lang="de-DE" altLang="de-DE" b="1" dirty="0"/>
          </a:p>
          <a:p>
            <a:pPr algn="just">
              <a:spcBef>
                <a:spcPct val="20000"/>
              </a:spcBef>
              <a:buFont typeface="Wingdings" panose="05000000000000000000" pitchFamily="2" charset="2"/>
              <a:buNone/>
            </a:pPr>
            <a:endParaRPr lang="de-DE" altLang="de-DE" dirty="0"/>
          </a:p>
          <a:p>
            <a:pPr>
              <a:spcBef>
                <a:spcPct val="20000"/>
              </a:spcBef>
            </a:pPr>
            <a:r>
              <a:rPr lang="de-DE" altLang="de-DE" b="1" dirty="0" err="1"/>
              <a:t>Installazione</a:t>
            </a:r>
            <a:r>
              <a:rPr lang="de-DE" altLang="de-DE" b="1" dirty="0"/>
              <a:t> di </a:t>
            </a:r>
            <a:r>
              <a:rPr lang="de-DE" altLang="de-DE" b="1" dirty="0" err="1"/>
              <a:t>impianti</a:t>
            </a:r>
            <a:r>
              <a:rPr lang="de-DE" altLang="de-DE" b="1" dirty="0"/>
              <a:t> </a:t>
            </a:r>
            <a:r>
              <a:rPr lang="de-DE" altLang="de-DE" b="1" dirty="0" err="1"/>
              <a:t>solari</a:t>
            </a:r>
            <a:r>
              <a:rPr lang="de-DE" altLang="de-DE" b="1" dirty="0"/>
              <a:t> </a:t>
            </a:r>
            <a:r>
              <a:rPr lang="de-DE" altLang="de-DE" b="1" dirty="0" err="1"/>
              <a:t>termici</a:t>
            </a:r>
            <a:r>
              <a:rPr lang="de-DE" altLang="de-DE" b="1" dirty="0"/>
              <a:t> </a:t>
            </a:r>
            <a:r>
              <a:rPr lang="de-DE" altLang="de-DE" b="1" dirty="0" err="1"/>
              <a:t>anche</a:t>
            </a:r>
            <a:r>
              <a:rPr lang="de-DE" altLang="de-DE" b="1" dirty="0"/>
              <a:t> per </a:t>
            </a:r>
            <a:r>
              <a:rPr lang="de-DE" altLang="de-DE" b="1" dirty="0" err="1">
                <a:solidFill>
                  <a:srgbClr val="FF0000"/>
                </a:solidFill>
              </a:rPr>
              <a:t>nuovi</a:t>
            </a:r>
            <a:r>
              <a:rPr lang="de-DE" altLang="de-DE" b="1" dirty="0">
                <a:solidFill>
                  <a:srgbClr val="FF0000"/>
                </a:solidFill>
              </a:rPr>
              <a:t> </a:t>
            </a:r>
            <a:r>
              <a:rPr lang="de-DE" altLang="de-DE" b="1" dirty="0" err="1">
                <a:solidFill>
                  <a:srgbClr val="FF0000"/>
                </a:solidFill>
              </a:rPr>
              <a:t>edifici</a:t>
            </a:r>
            <a:endParaRPr lang="de-DE" altLang="de-DE" b="1" dirty="0">
              <a:solidFill>
                <a:srgbClr val="FF0000"/>
              </a:solidFill>
            </a:endParaRPr>
          </a:p>
          <a:p>
            <a:pPr>
              <a:spcBef>
                <a:spcPct val="20000"/>
              </a:spcBef>
            </a:pPr>
            <a:r>
              <a:rPr lang="de-DE" altLang="de-DE" b="1" dirty="0"/>
              <a:t>Einbau von thermischen Solaranlagen </a:t>
            </a:r>
            <a:r>
              <a:rPr lang="de-DE" altLang="de-DE" b="1" dirty="0">
                <a:solidFill>
                  <a:srgbClr val="FF0000"/>
                </a:solidFill>
              </a:rPr>
              <a:t>bei Neubauten  </a:t>
            </a:r>
          </a:p>
          <a:p>
            <a:pPr>
              <a:spcBef>
                <a:spcPct val="20000"/>
              </a:spcBef>
            </a:pPr>
            <a:r>
              <a:rPr lang="de-DE" altLang="de-DE" b="1" dirty="0">
                <a:solidFill>
                  <a:srgbClr val="FF0000"/>
                </a:solidFill>
              </a:rPr>
              <a:t>  </a:t>
            </a:r>
          </a:p>
          <a:p>
            <a:pPr>
              <a:spcBef>
                <a:spcPct val="20000"/>
              </a:spcBef>
            </a:pPr>
            <a:r>
              <a:rPr lang="de-DE" altLang="de-DE" b="1" dirty="0">
                <a:solidFill>
                  <a:srgbClr val="FF0000"/>
                </a:solidFill>
              </a:rPr>
              <a:t>			► </a:t>
            </a:r>
            <a:r>
              <a:rPr lang="de-DE" altLang="de-DE" b="1" dirty="0" err="1">
                <a:solidFill>
                  <a:srgbClr val="FF0000"/>
                </a:solidFill>
              </a:rPr>
              <a:t>contributo</a:t>
            </a:r>
            <a:r>
              <a:rPr lang="de-DE" altLang="de-DE" b="1" dirty="0">
                <a:solidFill>
                  <a:srgbClr val="FF0000"/>
                </a:solidFill>
              </a:rPr>
              <a:t>  Beitrag 40%</a:t>
            </a:r>
          </a:p>
          <a:p>
            <a:pPr>
              <a:spcBef>
                <a:spcPct val="20000"/>
              </a:spcBef>
            </a:pPr>
            <a:endParaRPr lang="de-DE" altLang="de-DE" b="1" dirty="0">
              <a:solidFill>
                <a:srgbClr val="FF0000"/>
              </a:solidFill>
            </a:endParaRPr>
          </a:p>
          <a:p>
            <a:pPr>
              <a:spcBef>
                <a:spcPct val="20000"/>
              </a:spcBef>
            </a:pPr>
            <a:r>
              <a:rPr lang="de-DE" altLang="de-DE" b="1" dirty="0" err="1"/>
              <a:t>Edifici</a:t>
            </a:r>
            <a:r>
              <a:rPr lang="de-DE" altLang="de-DE" b="1" dirty="0"/>
              <a:t> sotto </a:t>
            </a:r>
            <a:r>
              <a:rPr lang="de-DE" altLang="de-DE" b="1" dirty="0" err="1"/>
              <a:t>tutela</a:t>
            </a:r>
            <a:r>
              <a:rPr lang="de-DE" altLang="de-DE" b="1" dirty="0"/>
              <a:t> </a:t>
            </a:r>
            <a:r>
              <a:rPr lang="de-DE" altLang="de-DE" b="1" dirty="0" err="1"/>
              <a:t>storico</a:t>
            </a:r>
            <a:r>
              <a:rPr lang="de-DE" altLang="de-DE" b="1" dirty="0"/>
              <a:t> </a:t>
            </a:r>
            <a:r>
              <a:rPr lang="de-DE" altLang="de-DE" b="1" dirty="0" err="1"/>
              <a:t>artistica</a:t>
            </a:r>
            <a:r>
              <a:rPr lang="de-DE" altLang="de-DE" b="1" dirty="0"/>
              <a:t> </a:t>
            </a:r>
            <a:r>
              <a:rPr lang="de-DE" altLang="de-DE" b="1" dirty="0" err="1"/>
              <a:t>possono</a:t>
            </a:r>
            <a:r>
              <a:rPr lang="de-DE" altLang="de-DE" b="1" dirty="0"/>
              <a:t> </a:t>
            </a:r>
            <a:r>
              <a:rPr lang="de-DE" altLang="de-DE" b="1" dirty="0" err="1"/>
              <a:t>derogare</a:t>
            </a:r>
            <a:r>
              <a:rPr lang="de-DE" altLang="de-DE" b="1" dirty="0"/>
              <a:t> </a:t>
            </a:r>
            <a:r>
              <a:rPr lang="de-DE" altLang="de-DE" b="1" dirty="0" err="1"/>
              <a:t>dallo</a:t>
            </a:r>
            <a:r>
              <a:rPr lang="de-DE" altLang="de-DE" b="1" dirty="0"/>
              <a:t> </a:t>
            </a:r>
            <a:r>
              <a:rPr lang="de-DE" altLang="de-DE" b="1" dirty="0" err="1"/>
              <a:t>standard</a:t>
            </a:r>
            <a:r>
              <a:rPr lang="de-DE" altLang="de-DE" b="1" dirty="0"/>
              <a:t> CasaClima </a:t>
            </a:r>
            <a:r>
              <a:rPr lang="de-DE" altLang="de-DE" b="1" dirty="0" err="1"/>
              <a:t>classe</a:t>
            </a:r>
            <a:r>
              <a:rPr lang="de-DE" altLang="de-DE" b="1" dirty="0"/>
              <a:t> C o R</a:t>
            </a:r>
          </a:p>
          <a:p>
            <a:pPr>
              <a:spcBef>
                <a:spcPct val="20000"/>
              </a:spcBef>
            </a:pPr>
            <a:r>
              <a:rPr lang="de-DE" altLang="de-DE" b="1" dirty="0"/>
              <a:t>Bei Gebäuden unter Denkmalschutz kann von der Zertifizierung KlimaHaus Klasse C oder R abgesehen werden.</a:t>
            </a:r>
          </a:p>
          <a:p>
            <a:pPr>
              <a:spcBef>
                <a:spcPct val="20000"/>
              </a:spcBef>
            </a:pPr>
            <a:endParaRPr lang="de-DE" altLang="de-DE" b="1" dirty="0">
              <a:solidFill>
                <a:srgbClr val="FF0000"/>
              </a:solidFill>
            </a:endParaRPr>
          </a:p>
          <a:p>
            <a:pPr>
              <a:spcBef>
                <a:spcPct val="20000"/>
              </a:spcBef>
            </a:pPr>
            <a:r>
              <a:rPr lang="de-DE" altLang="de-DE" b="1" dirty="0"/>
              <a:t>			</a:t>
            </a:r>
            <a:r>
              <a:rPr lang="de-DE" altLang="de-DE" b="1" dirty="0">
                <a:solidFill>
                  <a:srgbClr val="FF0000"/>
                </a:solidFill>
              </a:rPr>
              <a:t>► </a:t>
            </a:r>
            <a:r>
              <a:rPr lang="de-DE" altLang="de-DE" b="1" dirty="0" err="1">
                <a:solidFill>
                  <a:srgbClr val="FF0000"/>
                </a:solidFill>
              </a:rPr>
              <a:t>contributo</a:t>
            </a:r>
            <a:r>
              <a:rPr lang="de-DE" altLang="de-DE" b="1" dirty="0">
                <a:solidFill>
                  <a:srgbClr val="FF0000"/>
                </a:solidFill>
              </a:rPr>
              <a:t>  Beitrag 50%</a:t>
            </a:r>
          </a:p>
          <a:p>
            <a:pPr>
              <a:spcBef>
                <a:spcPct val="20000"/>
              </a:spcBef>
            </a:pPr>
            <a:endParaRPr lang="de-DE" altLang="de-DE" b="1" dirty="0"/>
          </a:p>
          <a:p>
            <a:pPr>
              <a:spcBef>
                <a:spcPct val="20000"/>
              </a:spcBef>
              <a:buFont typeface="Wingdings" panose="05000000000000000000" pitchFamily="2" charset="2"/>
              <a:buNone/>
            </a:pPr>
            <a:r>
              <a:rPr lang="de-DE" altLang="de-DE" sz="1400" b="1" dirty="0"/>
              <a:t>	</a:t>
            </a:r>
          </a:p>
          <a:p>
            <a:pPr>
              <a:spcBef>
                <a:spcPct val="20000"/>
              </a:spcBef>
              <a:buFont typeface="Wingdings" panose="05000000000000000000" pitchFamily="2" charset="2"/>
              <a:buNone/>
            </a:pPr>
            <a:r>
              <a:rPr lang="de-DE" altLang="de-DE" sz="1400" b="1" dirty="0"/>
              <a:t>	</a:t>
            </a:r>
          </a:p>
          <a:p>
            <a:pPr>
              <a:spcBef>
                <a:spcPct val="20000"/>
              </a:spcBef>
              <a:buFont typeface="Wingdings" panose="05000000000000000000" pitchFamily="2" charset="2"/>
              <a:buNone/>
            </a:pPr>
            <a:endParaRPr lang="de-DE" altLang="de-DE" sz="1300" b="1" dirty="0"/>
          </a:p>
        </p:txBody>
      </p:sp>
      <p:pic>
        <p:nvPicPr>
          <p:cNvPr id="14340" name="Grafik 1">
            <a:extLst>
              <a:ext uri="{FF2B5EF4-FFF2-40B4-BE49-F238E27FC236}">
                <a16:creationId xmlns:a16="http://schemas.microsoft.com/office/drawing/2014/main" id="{CB077F14-FCF4-4142-A335-75951D31CD6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000" y="1916832"/>
            <a:ext cx="439737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1" name="Grafik 2">
            <a:extLst>
              <a:ext uri="{FF2B5EF4-FFF2-40B4-BE49-F238E27FC236}">
                <a16:creationId xmlns:a16="http://schemas.microsoft.com/office/drawing/2014/main" id="{7BF4161C-DFF7-4099-ACBE-7145A78FB9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000" y="3841229"/>
            <a:ext cx="439737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37" name="Text Box 29">
            <a:extLst>
              <a:ext uri="{FF2B5EF4-FFF2-40B4-BE49-F238E27FC236}">
                <a16:creationId xmlns:a16="http://schemas.microsoft.com/office/drawing/2014/main" id="{F7027158-EA36-4414-8C61-D7F583F7418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03575" y="333375"/>
            <a:ext cx="5184775" cy="3911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8000" tIns="10800" rIns="18000" bIns="10800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>
              <a:spcBef>
                <a:spcPct val="20000"/>
              </a:spcBef>
              <a:buFont typeface="Wingdings" panose="05000000000000000000" pitchFamily="2" charset="2"/>
              <a:buNone/>
              <a:defRPr/>
            </a:pPr>
            <a:r>
              <a:rPr lang="de-DE" altLang="de-DE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Info</a:t>
            </a:r>
          </a:p>
        </p:txBody>
      </p:sp>
      <p:sp>
        <p:nvSpPr>
          <p:cNvPr id="118787" name="Rectangle 3">
            <a:extLst>
              <a:ext uri="{FF2B5EF4-FFF2-40B4-BE49-F238E27FC236}">
                <a16:creationId xmlns:a16="http://schemas.microsoft.com/office/drawing/2014/main" id="{A1F34FDF-8FF0-4E65-B7F5-C606392553D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8313" y="1412875"/>
            <a:ext cx="8208962" cy="4848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884238" indent="-3429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406525" indent="-3429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928813" indent="-3429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451100" indent="-3429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9083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33655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8227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42799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de-DE" altLang="de-DE" b="1" dirty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algn="ctr" eaLnBrk="1" hangingPunct="1">
              <a:defRPr/>
            </a:pPr>
            <a:r>
              <a:rPr lang="de-DE" altLang="de-DE" b="1" dirty="0" err="1"/>
              <a:t>Periodo</a:t>
            </a:r>
            <a:r>
              <a:rPr lang="de-DE" altLang="de-DE" b="1" dirty="0"/>
              <a:t> </a:t>
            </a:r>
            <a:r>
              <a:rPr lang="de-DE" altLang="de-DE" b="1" dirty="0" err="1"/>
              <a:t>inoltro</a:t>
            </a:r>
            <a:r>
              <a:rPr lang="de-DE" altLang="de-DE" b="1" dirty="0"/>
              <a:t> per le </a:t>
            </a:r>
            <a:r>
              <a:rPr lang="de-DE" altLang="de-DE" b="1" dirty="0" err="1"/>
              <a:t>domande</a:t>
            </a:r>
            <a:endParaRPr lang="de-DE" altLang="de-DE" b="1" dirty="0"/>
          </a:p>
          <a:p>
            <a:pPr algn="ctr" eaLnBrk="1" hangingPunct="1">
              <a:defRPr/>
            </a:pPr>
            <a:r>
              <a:rPr lang="de-DE" altLang="de-DE" b="1" dirty="0"/>
              <a:t>1° </a:t>
            </a:r>
            <a:r>
              <a:rPr lang="de-DE" altLang="de-DE" b="1" dirty="0" err="1"/>
              <a:t>gennaio</a:t>
            </a:r>
            <a:r>
              <a:rPr lang="de-DE" altLang="de-DE" b="1" dirty="0"/>
              <a:t> 2021 </a:t>
            </a:r>
            <a:r>
              <a:rPr lang="de-DE" altLang="de-DE" b="1" dirty="0" err="1"/>
              <a:t>fino</a:t>
            </a:r>
            <a:r>
              <a:rPr lang="de-DE" altLang="de-DE" b="1" dirty="0"/>
              <a:t> al 31 </a:t>
            </a:r>
            <a:r>
              <a:rPr lang="de-DE" altLang="de-DE" b="1" dirty="0" err="1"/>
              <a:t>maggio</a:t>
            </a:r>
            <a:r>
              <a:rPr lang="de-DE" altLang="de-DE" b="1" dirty="0"/>
              <a:t> 2021</a:t>
            </a:r>
          </a:p>
          <a:p>
            <a:pPr algn="ctr" eaLnBrk="1" hangingPunct="1">
              <a:defRPr/>
            </a:pPr>
            <a:endParaRPr lang="de-DE" altLang="de-DE" b="1" dirty="0"/>
          </a:p>
          <a:p>
            <a:pPr algn="ctr" eaLnBrk="1" hangingPunct="1">
              <a:defRPr/>
            </a:pPr>
            <a:r>
              <a:rPr lang="de-DE" altLang="de-DE" b="1" dirty="0"/>
              <a:t>Einreichdatum der Anträge</a:t>
            </a:r>
          </a:p>
          <a:p>
            <a:pPr algn="ctr" eaLnBrk="1" hangingPunct="1">
              <a:defRPr/>
            </a:pPr>
            <a:r>
              <a:rPr lang="de-DE" altLang="de-DE" b="1" dirty="0"/>
              <a:t>1. Jänner 2021 bis zum 31. Mai 2021 </a:t>
            </a:r>
          </a:p>
          <a:p>
            <a:pPr algn="ctr" eaLnBrk="1" hangingPunct="1">
              <a:defRPr/>
            </a:pPr>
            <a:endParaRPr lang="de-DE" altLang="de-DE" b="1" dirty="0"/>
          </a:p>
          <a:p>
            <a:pPr algn="ctr" eaLnBrk="1" hangingPunct="1">
              <a:defRPr/>
            </a:pPr>
            <a:endParaRPr lang="de-DE" altLang="de-DE" b="1" dirty="0"/>
          </a:p>
          <a:p>
            <a:pPr algn="ctr" eaLnBrk="1" hangingPunct="1">
              <a:defRPr/>
            </a:pPr>
            <a:endParaRPr lang="de-DE" altLang="de-DE" b="1" dirty="0"/>
          </a:p>
          <a:p>
            <a:pPr algn="ctr" eaLnBrk="1" hangingPunct="1">
              <a:lnSpc>
                <a:spcPct val="130000"/>
              </a:lnSpc>
              <a:defRPr/>
            </a:pPr>
            <a:endParaRPr lang="de-DE" altLang="de-DE" b="1" dirty="0">
              <a:solidFill>
                <a:srgbClr val="0000FF"/>
              </a:solidFill>
            </a:endParaRPr>
          </a:p>
          <a:p>
            <a:pPr algn="ctr" eaLnBrk="1" hangingPunct="1">
              <a:lnSpc>
                <a:spcPct val="130000"/>
              </a:lnSpc>
              <a:defRPr/>
            </a:pPr>
            <a:r>
              <a:rPr lang="de-DE" altLang="de-DE" b="1" dirty="0"/>
              <a:t>Ufficio energia e </a:t>
            </a:r>
            <a:r>
              <a:rPr lang="de-DE" altLang="de-DE" b="1" dirty="0" err="1"/>
              <a:t>tutela</a:t>
            </a:r>
            <a:r>
              <a:rPr lang="de-DE" altLang="de-DE" b="1" dirty="0"/>
              <a:t> del </a:t>
            </a:r>
            <a:r>
              <a:rPr lang="de-DE" altLang="de-DE" b="1" dirty="0" err="1"/>
              <a:t>clima</a:t>
            </a:r>
            <a:endParaRPr lang="de-DE" altLang="de-DE" b="1" dirty="0"/>
          </a:p>
          <a:p>
            <a:pPr algn="ctr" eaLnBrk="1" hangingPunct="1">
              <a:lnSpc>
                <a:spcPct val="130000"/>
              </a:lnSpc>
              <a:defRPr/>
            </a:pPr>
            <a:r>
              <a:rPr lang="de-DE" altLang="de-DE" b="1" dirty="0"/>
              <a:t>Amt für Energie und Klimaschutz</a:t>
            </a:r>
          </a:p>
          <a:p>
            <a:pPr algn="ctr" eaLnBrk="1" hangingPunct="1">
              <a:lnSpc>
                <a:spcPct val="130000"/>
              </a:lnSpc>
              <a:defRPr/>
            </a:pPr>
            <a:r>
              <a:rPr lang="de-DE" altLang="de-DE" dirty="0">
                <a:solidFill>
                  <a:srgbClr val="0000FF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https://ambiente.provincia.bz.it/energia-clima.asp</a:t>
            </a:r>
            <a:endParaRPr lang="de-DE" altLang="de-DE" dirty="0">
              <a:solidFill>
                <a:srgbClr val="0000FF"/>
              </a:solidFill>
            </a:endParaRPr>
          </a:p>
          <a:p>
            <a:pPr algn="ctr" eaLnBrk="1" hangingPunct="1">
              <a:lnSpc>
                <a:spcPct val="130000"/>
              </a:lnSpc>
              <a:defRPr/>
            </a:pPr>
            <a:r>
              <a:rPr lang="de-DE" altLang="de-DE" dirty="0">
                <a:solidFill>
                  <a:srgbClr val="0000FF"/>
                </a:solidFill>
              </a:rPr>
              <a:t>	</a:t>
            </a:r>
          </a:p>
          <a:p>
            <a:pPr eaLnBrk="1" hangingPunct="1">
              <a:defRPr/>
            </a:pPr>
            <a:endParaRPr lang="de-DE" altLang="de-DE" b="1" dirty="0">
              <a:solidFill>
                <a:srgbClr val="0000FF"/>
              </a:solidFill>
            </a:endParaRPr>
          </a:p>
          <a:p>
            <a:pPr eaLnBrk="1" hangingPunct="1">
              <a:defRPr/>
            </a:pPr>
            <a:endParaRPr lang="de-DE" altLang="de-DE" sz="1200" i="1" dirty="0"/>
          </a:p>
        </p:txBody>
      </p:sp>
      <p:cxnSp>
        <p:nvCxnSpPr>
          <p:cNvPr id="3" name="Connettore a gomito 2">
            <a:extLst>
              <a:ext uri="{FF2B5EF4-FFF2-40B4-BE49-F238E27FC236}">
                <a16:creationId xmlns:a16="http://schemas.microsoft.com/office/drawing/2014/main" id="{0E1292DE-BDBF-4470-A77B-FC4AC0E362D3}"/>
              </a:ext>
            </a:extLst>
          </p:cNvPr>
          <p:cNvCxnSpPr/>
          <p:nvPr/>
        </p:nvCxnSpPr>
        <p:spPr>
          <a:xfrm>
            <a:off x="13428984" y="1124744"/>
            <a:ext cx="914400" cy="914400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theme/theme1.xml><?xml version="1.0" encoding="utf-8"?>
<a:theme xmlns:a="http://schemas.openxmlformats.org/drawingml/2006/main" name="Benutzerdefiniertes Design">
  <a:themeElements>
    <a:clrScheme name="Benutzerdefiniertes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Benutzerdefiniertes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Benutzerdefiniertes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enutzerdefiniertes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enutzerdefiniertes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enutzerdefiniertes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enutzerdefiniertes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enutzerdefiniertes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enutzerdefiniertes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enutzerdefiniertes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enutzerdefiniertes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enutzerdefiniertes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enutzerdefiniertes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enutzerdefiniertes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Standarddesign">
  <a:themeElements>
    <a:clrScheme name="1_Standard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1_Standarddesign">
      <a:majorFont>
        <a:latin typeface="Times New Roman"/>
        <a:ea typeface=""/>
        <a:cs typeface="Arial"/>
      </a:majorFont>
      <a:minorFont>
        <a:latin typeface="Times New Roman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1_Standard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tandard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tandard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tandard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tandard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tandard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tandard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355</Words>
  <Application>Microsoft Office PowerPoint</Application>
  <PresentationFormat>Presentazione su schermo (4:3)</PresentationFormat>
  <Paragraphs>89</Paragraphs>
  <Slides>6</Slides>
  <Notes>6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2</vt:i4>
      </vt:variant>
      <vt:variant>
        <vt:lpstr>Titoli diapositive</vt:lpstr>
      </vt:variant>
      <vt:variant>
        <vt:i4>6</vt:i4>
      </vt:variant>
    </vt:vector>
  </HeadingPairs>
  <TitlesOfParts>
    <vt:vector size="11" baseType="lpstr">
      <vt:lpstr>Arial</vt:lpstr>
      <vt:lpstr>Times New Roman</vt:lpstr>
      <vt:lpstr>Wingdings</vt:lpstr>
      <vt:lpstr>Benutzerdefiniertes Design</vt:lpstr>
      <vt:lpstr>1_Standarddesign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>prov.bz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Folie 1</dc:title>
  <dc:creator>Petra Seppi</dc:creator>
  <cp:lastModifiedBy>Battiston, Claudio</cp:lastModifiedBy>
  <cp:revision>102</cp:revision>
  <dcterms:created xsi:type="dcterms:W3CDTF">2017-02-06T15:07:43Z</dcterms:created>
  <dcterms:modified xsi:type="dcterms:W3CDTF">2020-12-29T09:03:05Z</dcterms:modified>
</cp:coreProperties>
</file>