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322" r:id="rId3"/>
    <p:sldId id="280" r:id="rId4"/>
    <p:sldId id="332" r:id="rId5"/>
    <p:sldId id="331" r:id="rId6"/>
    <p:sldId id="323" r:id="rId7"/>
    <p:sldId id="325" r:id="rId8"/>
    <p:sldId id="326" r:id="rId9"/>
    <p:sldId id="316" r:id="rId10"/>
    <p:sldId id="317" r:id="rId11"/>
    <p:sldId id="327" r:id="rId12"/>
    <p:sldId id="328" r:id="rId13"/>
    <p:sldId id="329" r:id="rId14"/>
    <p:sldId id="318" r:id="rId15"/>
    <p:sldId id="321" r:id="rId16"/>
    <p:sldId id="320" r:id="rId17"/>
    <p:sldId id="302" r:id="rId18"/>
    <p:sldId id="295" r:id="rId19"/>
  </p:sldIdLst>
  <p:sldSz cx="9144000" cy="6858000" type="screen4x3"/>
  <p:notesSz cx="6808788" cy="99409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>
      <p:cViewPr varScale="1">
        <p:scale>
          <a:sx n="108" d="100"/>
          <a:sy n="108" d="100"/>
        </p:scale>
        <p:origin x="-10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70462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6712" cy="44735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 smtClean="0"/>
              <a:t>Textmasterformate durch Klicken bearbeiten</a:t>
            </a:r>
          </a:p>
          <a:p>
            <a:pPr lvl="1"/>
            <a:r>
              <a:rPr lang="de-DE" altLang="de-DE" noProof="0" smtClean="0"/>
              <a:t>Zweite Ebene</a:t>
            </a:r>
          </a:p>
          <a:p>
            <a:pPr lvl="2"/>
            <a:r>
              <a:rPr lang="de-DE" altLang="de-DE" noProof="0" smtClean="0"/>
              <a:t>Dritte Ebene</a:t>
            </a:r>
          </a:p>
          <a:p>
            <a:pPr lvl="3"/>
            <a:r>
              <a:rPr lang="de-DE" altLang="de-DE" noProof="0" smtClean="0"/>
              <a:t>Vierte Ebene</a:t>
            </a:r>
          </a:p>
          <a:p>
            <a:pPr lvl="4"/>
            <a:r>
              <a:rPr lang="de-DE" altLang="de-DE" noProof="0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468616D-0EC4-4DCF-A778-A807E87521A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A9F24EE-A044-4282-AA7A-AE1F866EBDC4}" type="slidenum">
              <a:rPr lang="de-DE" altLang="de-DE" smtClean="0">
                <a:latin typeface="Arial" charset="0"/>
                <a:cs typeface="Arial" charset="0"/>
              </a:rPr>
              <a:pPr/>
              <a:t>1</a:t>
            </a:fld>
            <a:endParaRPr lang="de-DE" altLang="de-DE" smtClean="0">
              <a:latin typeface="Arial" charset="0"/>
              <a:cs typeface="Arial" charset="0"/>
            </a:endParaRPr>
          </a:p>
        </p:txBody>
      </p:sp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0" rIns="91421" bIns="45710" anchor="b"/>
          <a:lstStyle/>
          <a:p>
            <a:pPr algn="r" defTabSz="912813"/>
            <a:fld id="{5A7A26C4-5097-413B-A3B6-CC32837F1993}" type="slidenum">
              <a:rPr lang="de-DE" altLang="de-DE" sz="1200"/>
              <a:pPr algn="r" defTabSz="912813"/>
              <a:t>1</a:t>
            </a:fld>
            <a:endParaRPr lang="de-DE" altLang="de-DE" sz="1200"/>
          </a:p>
        </p:txBody>
      </p:sp>
      <p:sp>
        <p:nvSpPr>
          <p:cNvPr id="15363" name="Rectangle 7"/>
          <p:cNvSpPr txBox="1">
            <a:spLocks noGrp="1" noChangeArrowheads="1"/>
          </p:cNvSpPr>
          <p:nvPr/>
        </p:nvSpPr>
        <p:spPr bwMode="auto">
          <a:xfrm>
            <a:off x="3857625" y="9445625"/>
            <a:ext cx="29511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70" tIns="45684" rIns="91370" bIns="45684" anchor="b"/>
          <a:lstStyle/>
          <a:p>
            <a:pPr algn="r" defTabSz="912813" eaLnBrk="0" hangingPunct="0"/>
            <a:fld id="{71C91207-8ED9-4E95-9D9E-F0B248877B92}" type="slidenum">
              <a:rPr lang="de-DE" altLang="en-US" sz="1300">
                <a:latin typeface="Times New Roman" pitchFamily="18" charset="0"/>
              </a:rPr>
              <a:pPr algn="r" defTabSz="912813" eaLnBrk="0" hangingPunct="0"/>
              <a:t>1</a:t>
            </a:fld>
            <a:endParaRPr lang="de-DE" altLang="en-US" sz="1300">
              <a:latin typeface="Times New Roman" pitchFamily="18" charset="0"/>
            </a:endParaRPr>
          </a:p>
        </p:txBody>
      </p:sp>
      <p:sp>
        <p:nvSpPr>
          <p:cNvPr id="15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1225"/>
            <a:ext cx="4992688" cy="4473575"/>
          </a:xfrm>
          <a:noFill/>
        </p:spPr>
        <p:txBody>
          <a:bodyPr lIns="91370" tIns="45684" rIns="91370" bIns="45684"/>
          <a:lstStyle/>
          <a:p>
            <a:pPr eaLnBrk="1" hangingPunct="1"/>
            <a:endParaRPr lang="de-AT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CBB25-42EB-4225-8253-19E190CDBFF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9B5FB-6AD4-4D3A-9CFA-20077505EF5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69445-9832-4BE4-BCA7-5013A916170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2FBF7-8CBF-4319-9840-B6466F840D0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7F8A7-CC2C-4050-925E-C8A1ECF0AEE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D19DC-E7B7-4A01-BA3A-04E23585C33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745B4-40AE-447C-B4CE-BA8B2FF5F1A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9740D-291E-4299-A34A-F698C6D08A3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5FEF6-3148-472B-92FE-C91484CFF68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DE18C-B1E8-496F-A079-1BD22F92655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DDC4B-91A9-4A02-A575-8AD3608E43E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FFEAD1F-F7DA-4418-A361-B2ECBFF80B6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vincia.bz.it/natura-territorio/paesaggio-partecipa.asp" TargetMode="External"/><Relationship Id="rId2" Type="http://schemas.openxmlformats.org/officeDocument/2006/relationships/hyperlink" Target="http://www.provinz.bz.it/natur-raum/land-raum-mitdenken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en-US" altLang="de-DE" sz="3200"/>
          </a:p>
        </p:txBody>
      </p:sp>
      <p:pic>
        <p:nvPicPr>
          <p:cNvPr id="14338" name="Picture 7" descr="Landeswappen_ep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6713" y="358775"/>
            <a:ext cx="719137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Line 16"/>
          <p:cNvSpPr>
            <a:spLocks noChangeShapeType="1"/>
          </p:cNvSpPr>
          <p:nvPr/>
        </p:nvSpPr>
        <p:spPr bwMode="auto">
          <a:xfrm flipV="1">
            <a:off x="865188" y="719138"/>
            <a:ext cx="3130550" cy="7937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4340" name="Line 18"/>
          <p:cNvSpPr>
            <a:spLocks noChangeShapeType="1"/>
          </p:cNvSpPr>
          <p:nvPr/>
        </p:nvSpPr>
        <p:spPr bwMode="auto">
          <a:xfrm>
            <a:off x="5113338" y="719138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4341" name="Rectangle 20"/>
          <p:cNvSpPr>
            <a:spLocks noChangeArrowheads="1"/>
          </p:cNvSpPr>
          <p:nvPr/>
        </p:nvSpPr>
        <p:spPr bwMode="auto">
          <a:xfrm>
            <a:off x="865188" y="452438"/>
            <a:ext cx="32607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en-US" sz="1200"/>
              <a:t>AUTONOME PROVINZ BOZEN - SÜDTIROL</a:t>
            </a:r>
          </a:p>
        </p:txBody>
      </p:sp>
      <p:sp>
        <p:nvSpPr>
          <p:cNvPr id="14342" name="Rectangle 21"/>
          <p:cNvSpPr>
            <a:spLocks noChangeArrowheads="1"/>
          </p:cNvSpPr>
          <p:nvPr/>
        </p:nvSpPr>
        <p:spPr bwMode="auto">
          <a:xfrm>
            <a:off x="4995863" y="452438"/>
            <a:ext cx="39655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altLang="en-US" sz="1200"/>
              <a:t>PROVINCIA AUTONOMA DI BOLZANO - ALTO ADIGE</a:t>
            </a:r>
          </a:p>
        </p:txBody>
      </p:sp>
      <p:sp>
        <p:nvSpPr>
          <p:cNvPr id="14343" name="Text Box 22"/>
          <p:cNvSpPr txBox="1">
            <a:spLocks noChangeArrowheads="1"/>
          </p:cNvSpPr>
          <p:nvPr/>
        </p:nvSpPr>
        <p:spPr bwMode="auto">
          <a:xfrm>
            <a:off x="4995863" y="719138"/>
            <a:ext cx="3406775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ts val="1300"/>
              </a:lnSpc>
            </a:pPr>
            <a:r>
              <a:rPr lang="it-IT" altLang="en-US" sz="1100" b="1"/>
              <a:t>A</a:t>
            </a:r>
            <a:r>
              <a:rPr lang="en-US" altLang="en-US" sz="1100" b="1"/>
              <a:t>ssessore allo Sviluppo del territorio, Ambiente </a:t>
            </a:r>
          </a:p>
          <a:p>
            <a:pPr eaLnBrk="0" hangingPunct="0">
              <a:lnSpc>
                <a:spcPts val="1300"/>
              </a:lnSpc>
            </a:pPr>
            <a:r>
              <a:rPr lang="en-US" altLang="en-US" sz="1100" b="1"/>
              <a:t>ed Energia</a:t>
            </a:r>
            <a:endParaRPr lang="it-IT" altLang="en-US" sz="1100"/>
          </a:p>
        </p:txBody>
      </p:sp>
      <p:sp>
        <p:nvSpPr>
          <p:cNvPr id="14344" name="Text Box 23"/>
          <p:cNvSpPr txBox="1">
            <a:spLocks noChangeArrowheads="1"/>
          </p:cNvSpPr>
          <p:nvPr/>
        </p:nvSpPr>
        <p:spPr bwMode="auto">
          <a:xfrm>
            <a:off x="1211263" y="719138"/>
            <a:ext cx="2919412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ts val="1300"/>
              </a:lnSpc>
            </a:pPr>
            <a:r>
              <a:rPr lang="de-DE" altLang="en-US" sz="1100" b="1"/>
              <a:t>Landesrat für Raumentwicklung, Umwelt </a:t>
            </a:r>
          </a:p>
          <a:p>
            <a:pPr algn="r" eaLnBrk="0" hangingPunct="0">
              <a:lnSpc>
                <a:spcPts val="1300"/>
              </a:lnSpc>
            </a:pPr>
            <a:r>
              <a:rPr lang="de-DE" altLang="en-US" sz="1100" b="1"/>
              <a:t>und Energie</a:t>
            </a:r>
            <a:endParaRPr lang="de-DE" altLang="en-US" sz="1100"/>
          </a:p>
        </p:txBody>
      </p:sp>
      <p:sp>
        <p:nvSpPr>
          <p:cNvPr id="3082" name="Text Box 28"/>
          <p:cNvSpPr txBox="1">
            <a:spLocks noChangeArrowheads="1"/>
          </p:cNvSpPr>
          <p:nvPr/>
        </p:nvSpPr>
        <p:spPr bwMode="auto">
          <a:xfrm>
            <a:off x="414338" y="2009557"/>
            <a:ext cx="8547100" cy="3108543"/>
          </a:xfrm>
          <a:prstGeom prst="rect">
            <a:avLst/>
          </a:prstGeom>
          <a:noFill/>
          <a:ln>
            <a:noFill/>
          </a:ln>
          <a:extLst/>
        </p:spPr>
        <p:txBody>
          <a:bodyPr numCol="2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  <a:buFontTx/>
              <a:buNone/>
              <a:defRPr/>
            </a:pPr>
            <a:r>
              <a:rPr lang="de-DE" altLang="en-US" sz="4000" dirty="0"/>
              <a:t>Das neue</a:t>
            </a:r>
            <a:r>
              <a:rPr lang="en-US" altLang="en-US" sz="4000" dirty="0"/>
              <a:t> G</a:t>
            </a:r>
            <a:r>
              <a:rPr lang="de-DE" altLang="en-US" sz="4000" dirty="0" err="1"/>
              <a:t>eset</a:t>
            </a:r>
            <a:r>
              <a:rPr lang="en-US" altLang="en-US" sz="4000" dirty="0"/>
              <a:t>z </a:t>
            </a:r>
            <a:r>
              <a:rPr lang="de-DE" altLang="en-US" sz="4800" dirty="0" smtClean="0">
                <a:solidFill>
                  <a:srgbClr val="FF0000"/>
                </a:solidFill>
              </a:rPr>
              <a:t>Raum </a:t>
            </a:r>
            <a:r>
              <a:rPr lang="de-DE" altLang="en-US" sz="4800" dirty="0">
                <a:solidFill>
                  <a:srgbClr val="FF0000"/>
                </a:solidFill>
              </a:rPr>
              <a:t>und </a:t>
            </a:r>
            <a:r>
              <a:rPr lang="en-US" altLang="en-US" sz="4800" dirty="0" err="1" smtClean="0">
                <a:solidFill>
                  <a:srgbClr val="FF0000"/>
                </a:solidFill>
              </a:rPr>
              <a:t>Landschaft</a:t>
            </a:r>
            <a:endParaRPr lang="en-US" altLang="en-US" sz="4000" dirty="0" smtClean="0">
              <a:solidFill>
                <a:srgbClr val="FF0000"/>
              </a:solidFill>
            </a:endParaRPr>
          </a:p>
          <a:p>
            <a:pPr algn="ctr" eaLnBrk="0" hangingPunct="0">
              <a:spcBef>
                <a:spcPct val="50000"/>
              </a:spcBef>
              <a:buFontTx/>
              <a:buNone/>
              <a:defRPr/>
            </a:pPr>
            <a:endParaRPr lang="en-US" altLang="en-US" sz="4000" dirty="0" smtClean="0"/>
          </a:p>
          <a:p>
            <a:pPr algn="ctr" eaLnBrk="0" hangingPunct="0">
              <a:spcBef>
                <a:spcPct val="50000"/>
              </a:spcBef>
              <a:buFontTx/>
              <a:buNone/>
              <a:defRPr/>
            </a:pPr>
            <a:r>
              <a:rPr lang="en-US" altLang="en-US" sz="4000" dirty="0" smtClean="0"/>
              <a:t>La </a:t>
            </a:r>
            <a:r>
              <a:rPr lang="en-US" altLang="en-US" sz="4000" dirty="0" err="1" smtClean="0"/>
              <a:t>nuova</a:t>
            </a:r>
            <a:r>
              <a:rPr lang="en-US" altLang="en-US" sz="4000" dirty="0" smtClean="0"/>
              <a:t> </a:t>
            </a:r>
            <a:r>
              <a:rPr lang="en-US" altLang="en-US" sz="4000" dirty="0" err="1" smtClean="0"/>
              <a:t>legge</a:t>
            </a:r>
            <a:r>
              <a:rPr lang="en-US" altLang="en-US" sz="4000" dirty="0"/>
              <a:t> </a:t>
            </a:r>
            <a:r>
              <a:rPr lang="en-US" altLang="en-US" sz="4800" dirty="0" err="1" smtClean="0">
                <a:solidFill>
                  <a:srgbClr val="FF0000"/>
                </a:solidFill>
              </a:rPr>
              <a:t>territorio</a:t>
            </a:r>
            <a:r>
              <a:rPr lang="en-US" altLang="en-US" sz="4800" dirty="0" smtClean="0">
                <a:solidFill>
                  <a:srgbClr val="FF0000"/>
                </a:solidFill>
              </a:rPr>
              <a:t> e </a:t>
            </a:r>
            <a:r>
              <a:rPr lang="en-US" altLang="en-US" sz="4800" dirty="0" err="1" smtClean="0">
                <a:solidFill>
                  <a:srgbClr val="FF0000"/>
                </a:solidFill>
              </a:rPr>
              <a:t>paesaggio</a:t>
            </a:r>
            <a:r>
              <a:rPr lang="en-US" altLang="en-US" sz="4800" dirty="0" smtClean="0">
                <a:solidFill>
                  <a:srgbClr val="FF0000"/>
                </a:solidFill>
              </a:rPr>
              <a:t> </a:t>
            </a:r>
            <a:endParaRPr lang="en-US" altLang="en-US" sz="4000" dirty="0">
              <a:solidFill>
                <a:srgbClr val="FF0000"/>
              </a:solidFill>
            </a:endParaRPr>
          </a:p>
          <a:p>
            <a:pPr algn="ctr" eaLnBrk="0" hangingPunct="0">
              <a:spcBef>
                <a:spcPct val="50000"/>
              </a:spcBef>
              <a:buFontTx/>
              <a:buNone/>
              <a:defRPr/>
            </a:pPr>
            <a:endParaRPr lang="de-DE" altLang="en-US" sz="2000" dirty="0" smtClean="0"/>
          </a:p>
        </p:txBody>
      </p:sp>
      <p:sp>
        <p:nvSpPr>
          <p:cNvPr id="14346" name="Titel 1"/>
          <p:cNvSpPr txBox="1">
            <a:spLocks/>
          </p:cNvSpPr>
          <p:nvPr/>
        </p:nvSpPr>
        <p:spPr bwMode="auto">
          <a:xfrm>
            <a:off x="865188" y="5416550"/>
            <a:ext cx="76676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pPr algn="ctr" eaLnBrk="0" hangingPunct="0">
              <a:spcAft>
                <a:spcPts val="600"/>
              </a:spcAft>
            </a:pPr>
            <a:r>
              <a:rPr lang="de-AT" altLang="de-DE" b="1"/>
              <a:t>Vorstellung des neuen Entwurfes / Presentazione della nuova bozza</a:t>
            </a:r>
          </a:p>
          <a:p>
            <a:pPr algn="ctr" eaLnBrk="0" hangingPunct="0">
              <a:spcAft>
                <a:spcPts val="600"/>
              </a:spcAft>
            </a:pPr>
            <a:r>
              <a:rPr lang="de-DE" altLang="de-DE" b="1"/>
              <a:t>24.03.2017</a:t>
            </a:r>
          </a:p>
        </p:txBody>
      </p:sp>
      <p:sp>
        <p:nvSpPr>
          <p:cNvPr id="14347" name="Rechteck 1"/>
          <p:cNvSpPr>
            <a:spLocks noChangeArrowheads="1"/>
          </p:cNvSpPr>
          <p:nvPr/>
        </p:nvSpPr>
        <p:spPr bwMode="auto">
          <a:xfrm>
            <a:off x="323850" y="5013325"/>
            <a:ext cx="82089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de-AT" altLang="de-DE" sz="1600" b="1">
              <a:solidFill>
                <a:srgbClr val="404040"/>
              </a:solidFill>
            </a:endParaRPr>
          </a:p>
          <a:p>
            <a:pPr algn="ctr" eaLnBrk="0" hangingPunct="0"/>
            <a:endParaRPr lang="de-AT" altLang="de-DE" sz="1200">
              <a:solidFill>
                <a:srgbClr val="40404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54" name="Object 18"/>
          <p:cNvGraphicFramePr>
            <a:graphicFrameLocks noChangeAspect="1"/>
          </p:cNvGraphicFramePr>
          <p:nvPr/>
        </p:nvGraphicFramePr>
        <p:xfrm>
          <a:off x="7029450" y="2020888"/>
          <a:ext cx="2114550" cy="2114550"/>
        </p:xfrm>
        <a:graphic>
          <a:graphicData uri="http://schemas.openxmlformats.org/presentationml/2006/ole">
            <p:oleObj spid="_x0000_s39954" r:id="rId3" imgW="7949206" imgH="7949206" progId="">
              <p:embed/>
            </p:oleObj>
          </a:graphicData>
        </a:graphic>
      </p:graphicFrame>
      <p:sp>
        <p:nvSpPr>
          <p:cNvPr id="39955" name="Titel 1"/>
          <p:cNvSpPr>
            <a:spLocks noGrp="1"/>
          </p:cNvSpPr>
          <p:nvPr>
            <p:ph type="title"/>
          </p:nvPr>
        </p:nvSpPr>
        <p:spPr>
          <a:xfrm>
            <a:off x="628650" y="225425"/>
            <a:ext cx="7886700" cy="993775"/>
          </a:xfrm>
        </p:spPr>
        <p:txBody>
          <a:bodyPr/>
          <a:lstStyle/>
          <a:p>
            <a:r>
              <a:rPr lang="de-DE" sz="4000" smtClean="0"/>
              <a:t>Welche Baurechtstitel gibt es?</a:t>
            </a:r>
          </a:p>
        </p:txBody>
      </p:sp>
      <p:sp>
        <p:nvSpPr>
          <p:cNvPr id="39956" name="Inhaltsplatzhalter 2"/>
          <p:cNvSpPr>
            <a:spLocks noGrp="1"/>
          </p:cNvSpPr>
          <p:nvPr>
            <p:ph idx="1"/>
          </p:nvPr>
        </p:nvSpPr>
        <p:spPr>
          <a:xfrm>
            <a:off x="628650" y="1244600"/>
            <a:ext cx="8120063" cy="5445125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r>
              <a:rPr lang="de-DE" sz="2500" smtClean="0"/>
              <a:t>Das Gesetz Raum und Landschaft regelt die Baurechtstitel neu.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de-DE" sz="2500" smtClean="0"/>
              <a:t>Ziel ist, die Verfahren zu </a:t>
            </a:r>
            <a:r>
              <a:rPr lang="de-DE" sz="2900" smtClean="0">
                <a:solidFill>
                  <a:srgbClr val="FF0000"/>
                </a:solidFill>
              </a:rPr>
              <a:t>vereinfachen, entbürokratisieren und beschleunigen.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de-DE" sz="2500" smtClean="0"/>
              <a:t>Das Gesetz sieht folgende </a:t>
            </a:r>
            <a:r>
              <a:rPr lang="de-DE" sz="2900" smtClean="0">
                <a:solidFill>
                  <a:srgbClr val="FF0000"/>
                </a:solidFill>
              </a:rPr>
              <a:t>Baurechtstitel</a:t>
            </a:r>
            <a:r>
              <a:rPr lang="de-DE" sz="2600" smtClean="0"/>
              <a:t> </a:t>
            </a:r>
            <a:r>
              <a:rPr lang="de-DE" sz="2500" smtClean="0"/>
              <a:t>vor:</a:t>
            </a:r>
          </a:p>
          <a:p>
            <a:pPr marL="0" indent="0">
              <a:lnSpc>
                <a:spcPct val="150000"/>
              </a:lnSpc>
            </a:pPr>
            <a:r>
              <a:rPr lang="it-IT" sz="2500" smtClean="0"/>
              <a:t>Baubeginnmitteilung</a:t>
            </a:r>
            <a:endParaRPr lang="de-DE" sz="2500" smtClean="0"/>
          </a:p>
          <a:p>
            <a:pPr marL="0" indent="0">
              <a:lnSpc>
                <a:spcPct val="150000"/>
              </a:lnSpc>
            </a:pPr>
            <a:r>
              <a:rPr lang="de-DE" sz="2500" smtClean="0"/>
              <a:t>Zertifizierte Mitteilung des Tätigkeitsbeginns (ZMT)</a:t>
            </a:r>
          </a:p>
          <a:p>
            <a:pPr marL="0" indent="0">
              <a:lnSpc>
                <a:spcPct val="150000"/>
              </a:lnSpc>
            </a:pPr>
            <a:r>
              <a:rPr lang="de-DE" sz="2500" smtClean="0"/>
              <a:t>Baugenehmigung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smtClean="0"/>
              <a:t>Ein neues Paradigma</a:t>
            </a:r>
          </a:p>
        </p:txBody>
      </p:sp>
      <p:sp>
        <p:nvSpPr>
          <p:cNvPr id="54277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smtClean="0"/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523875" y="1900238"/>
          <a:ext cx="8096250" cy="3914775"/>
        </p:xfrm>
        <a:graphic>
          <a:graphicData uri="http://schemas.openxmlformats.org/presentationml/2006/ole">
            <p:oleObj spid="_x0000_s54275" r:id="rId3" imgW="10793651" imgH="521904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smtClean="0"/>
              <a:t>Ziele der Abgrenzung sind</a:t>
            </a:r>
          </a:p>
        </p:txBody>
      </p:sp>
      <p:sp>
        <p:nvSpPr>
          <p:cNvPr id="62466" name="Inhaltsplatzhalter 2"/>
          <p:cNvSpPr>
            <a:spLocks noGrp="1"/>
          </p:cNvSpPr>
          <p:nvPr>
            <p:ph idx="1"/>
          </p:nvPr>
        </p:nvSpPr>
        <p:spPr>
          <a:xfrm>
            <a:off x="628650" y="1417638"/>
            <a:ext cx="7886700" cy="49641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mtClean="0"/>
              <a:t>Mehr </a:t>
            </a:r>
            <a:r>
              <a:rPr lang="de-DE" sz="4000" smtClean="0">
                <a:solidFill>
                  <a:srgbClr val="FF0000"/>
                </a:solidFill>
              </a:rPr>
              <a:t>Klarheit</a:t>
            </a:r>
            <a:r>
              <a:rPr lang="de-DE" sz="4000" smtClean="0"/>
              <a:t> </a:t>
            </a:r>
            <a:r>
              <a:rPr lang="de-DE" smtClean="0"/>
              <a:t>in der Raumordnung</a:t>
            </a:r>
          </a:p>
          <a:p>
            <a:pPr>
              <a:lnSpc>
                <a:spcPct val="150000"/>
              </a:lnSpc>
            </a:pPr>
            <a:r>
              <a:rPr lang="de-DE" smtClean="0"/>
              <a:t>Weniger </a:t>
            </a:r>
            <a:r>
              <a:rPr lang="de-DE" sz="4000" smtClean="0">
                <a:solidFill>
                  <a:srgbClr val="FF0000"/>
                </a:solidFill>
              </a:rPr>
              <a:t>Detailregeln</a:t>
            </a:r>
            <a:r>
              <a:rPr lang="de-DE" sz="4000" smtClean="0"/>
              <a:t> </a:t>
            </a:r>
            <a:r>
              <a:rPr lang="de-DE" smtClean="0"/>
              <a:t>für das Bauland</a:t>
            </a:r>
          </a:p>
          <a:p>
            <a:pPr>
              <a:lnSpc>
                <a:spcPct val="150000"/>
              </a:lnSpc>
            </a:pPr>
            <a:r>
              <a:rPr lang="de-DE" smtClean="0"/>
              <a:t>Stopp der </a:t>
            </a:r>
            <a:r>
              <a:rPr lang="de-DE" sz="4000" smtClean="0">
                <a:solidFill>
                  <a:srgbClr val="FF0000"/>
                </a:solidFill>
              </a:rPr>
              <a:t>Zersiedelung</a:t>
            </a:r>
            <a:endParaRPr lang="de-DE" sz="300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de-DE" smtClean="0"/>
              <a:t>Schutz von </a:t>
            </a:r>
            <a:r>
              <a:rPr lang="de-DE" sz="4000" smtClean="0">
                <a:solidFill>
                  <a:srgbClr val="FF0000"/>
                </a:solidFill>
              </a:rPr>
              <a:t>Grund und Boden</a:t>
            </a:r>
            <a:endParaRPr lang="de-DE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455613" y="1493838"/>
          <a:ext cx="8102600" cy="4068762"/>
        </p:xfrm>
        <a:graphic>
          <a:graphicData uri="http://schemas.openxmlformats.org/presentationml/2006/ole">
            <p:oleObj spid="_x0000_s55299" r:id="rId3" imgW="2877074" imgH="1444633" progId="">
              <p:embed/>
            </p:oleObj>
          </a:graphicData>
        </a:graphic>
      </p:graphicFrame>
      <p:sp>
        <p:nvSpPr>
          <p:cNvPr id="55300" name="Titel 1"/>
          <p:cNvSpPr>
            <a:spLocks noGrp="1"/>
          </p:cNvSpPr>
          <p:nvPr>
            <p:ph type="title"/>
          </p:nvPr>
        </p:nvSpPr>
        <p:spPr>
          <a:xfrm>
            <a:off x="628650" y="476250"/>
            <a:ext cx="7886700" cy="790575"/>
          </a:xfrm>
        </p:spPr>
        <p:txBody>
          <a:bodyPr/>
          <a:lstStyle/>
          <a:p>
            <a:r>
              <a:rPr lang="de-DE" sz="4000" smtClean="0"/>
              <a:t>Mischgebiete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581150"/>
            <a:ext cx="7886700" cy="501650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70000"/>
              </a:lnSpc>
              <a:buFontTx/>
              <a:buNone/>
              <a:defRPr/>
            </a:pPr>
            <a:r>
              <a:rPr lang="de-DE" dirty="0"/>
              <a:t>Die </a:t>
            </a:r>
            <a:r>
              <a:rPr lang="de-DE" sz="4500" dirty="0">
                <a:solidFill>
                  <a:srgbClr val="FF0000"/>
                </a:solidFill>
              </a:rPr>
              <a:t>Mischnutzung</a:t>
            </a:r>
            <a:r>
              <a:rPr lang="de-DE" sz="4500" dirty="0"/>
              <a:t> </a:t>
            </a:r>
            <a:r>
              <a:rPr lang="de-DE" dirty="0"/>
              <a:t>ist eine der großen Neuerungen, die das Gesetz Raum und Landschaft mit sich bringt</a:t>
            </a:r>
            <a:r>
              <a:rPr lang="de-DE" dirty="0" smtClean="0"/>
              <a:t>.</a:t>
            </a:r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endParaRPr lang="de-DE" sz="1000" dirty="0"/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r>
              <a:rPr lang="de-DE" dirty="0"/>
              <a:t>In Mischgebieten werden </a:t>
            </a:r>
            <a:r>
              <a:rPr lang="de-DE" sz="4500" dirty="0">
                <a:solidFill>
                  <a:srgbClr val="FF0000"/>
                </a:solidFill>
              </a:rPr>
              <a:t>Wohnen und Wirtschaften</a:t>
            </a:r>
            <a:r>
              <a:rPr lang="de-DE" sz="4500" dirty="0"/>
              <a:t> </a:t>
            </a:r>
            <a:r>
              <a:rPr lang="de-DE" dirty="0"/>
              <a:t>zusammengeführt</a:t>
            </a:r>
            <a:r>
              <a:rPr lang="de-DE" dirty="0" smtClean="0"/>
              <a:t>.</a:t>
            </a:r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endParaRPr lang="de-DE" sz="1100" dirty="0"/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r>
              <a:rPr lang="de-DE" dirty="0"/>
              <a:t>Mischgebiete sind </a:t>
            </a:r>
            <a:r>
              <a:rPr lang="de-DE" sz="4500" dirty="0">
                <a:solidFill>
                  <a:srgbClr val="FF0000"/>
                </a:solidFill>
              </a:rPr>
              <a:t>vorwiegend zum Wohnen </a:t>
            </a:r>
            <a:r>
              <a:rPr lang="de-DE" dirty="0"/>
              <a:t>bestimmt</a:t>
            </a:r>
            <a:r>
              <a:rPr lang="de-DE" dirty="0" smtClean="0"/>
              <a:t>.</a:t>
            </a:r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endParaRPr lang="de-DE" sz="1100" dirty="0"/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r>
              <a:rPr lang="de-DE" dirty="0"/>
              <a:t>Hier können aber auch mit dem Wohnen </a:t>
            </a:r>
            <a:r>
              <a:rPr lang="de-DE" sz="4500" dirty="0">
                <a:solidFill>
                  <a:srgbClr val="FF0000"/>
                </a:solidFill>
              </a:rPr>
              <a:t>vereinbare Betriebe </a:t>
            </a:r>
            <a:r>
              <a:rPr lang="de-DE" dirty="0"/>
              <a:t>angesiedelt werden, also etwa Dienstleister, Tourismusbetriebe, Geschäfte, öffentliche Einrichtungen oder emissionsarme </a:t>
            </a:r>
            <a:r>
              <a:rPr lang="de-DE" dirty="0" smtClean="0"/>
              <a:t>Handwerksbetriebe.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smtClean="0"/>
              <a:t>Zwei zentrale Grundsätze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de-DE" sz="2000" dirty="0" smtClean="0"/>
              <a:t>Bebaubarer Grund und Boden ist in Südtirol knapp, der verfügbare muss deshalb besonders effizient genutzt werden</a:t>
            </a:r>
            <a:r>
              <a:rPr lang="de-DE" sz="2000" dirty="0"/>
              <a:t> </a:t>
            </a:r>
            <a:r>
              <a:rPr lang="de-DE" sz="2000" dirty="0" smtClean="0"/>
              <a:t>– auch deshalb, weil die mangelnde Verfügbarkeit </a:t>
            </a:r>
            <a:r>
              <a:rPr lang="de-DE" sz="2800" dirty="0" smtClean="0">
                <a:solidFill>
                  <a:srgbClr val="FF0000"/>
                </a:solidFill>
              </a:rPr>
              <a:t>hohe Grundstückspreise </a:t>
            </a:r>
            <a:r>
              <a:rPr lang="de-DE" sz="2000" dirty="0" smtClean="0"/>
              <a:t>nach sich zieht.</a:t>
            </a:r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de-DE" sz="2000" dirty="0" smtClean="0"/>
          </a:p>
          <a:p>
            <a:pPr>
              <a:lnSpc>
                <a:spcPct val="150000"/>
              </a:lnSpc>
              <a:defRPr/>
            </a:pPr>
            <a:r>
              <a:rPr lang="de-DE" sz="2000" dirty="0" smtClean="0"/>
              <a:t>Weil Grund und Boden knapp ist, bedeutet die Ausweisung als Bauland eine enorme Wertsteigerung. Weil die Ausweisung aber im öffentlichen Interesse ist, muss der Eigentümer der Öffentlichkeit einen </a:t>
            </a:r>
            <a:r>
              <a:rPr lang="de-DE" sz="2800" dirty="0" smtClean="0">
                <a:solidFill>
                  <a:srgbClr val="FF0000"/>
                </a:solidFill>
              </a:rPr>
              <a:t>Wertausgleich</a:t>
            </a:r>
            <a:r>
              <a:rPr lang="de-DE" sz="2800" dirty="0" smtClean="0"/>
              <a:t> </a:t>
            </a:r>
            <a:r>
              <a:rPr lang="de-DE" sz="2000" dirty="0" smtClean="0"/>
              <a:t>leisten. 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platzhalter 2"/>
          <p:cNvSpPr txBox="1">
            <a:spLocks/>
          </p:cNvSpPr>
          <p:nvPr/>
        </p:nvSpPr>
        <p:spPr bwMode="auto">
          <a:xfrm>
            <a:off x="755650" y="1484313"/>
            <a:ext cx="79216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Aft>
                <a:spcPts val="1000"/>
              </a:spcAft>
            </a:pPr>
            <a:endParaRPr lang="de-AT" altLang="de-DE" b="1">
              <a:solidFill>
                <a:srgbClr val="006666"/>
              </a:solidFill>
            </a:endParaRPr>
          </a:p>
        </p:txBody>
      </p:sp>
      <p:sp>
        <p:nvSpPr>
          <p:cNvPr id="65538" name="Textplatzhalter 2"/>
          <p:cNvSpPr txBox="1">
            <a:spLocks/>
          </p:cNvSpPr>
          <p:nvPr/>
        </p:nvSpPr>
        <p:spPr bwMode="auto">
          <a:xfrm>
            <a:off x="787400" y="373063"/>
            <a:ext cx="756285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Aft>
                <a:spcPts val="1000"/>
              </a:spcAft>
            </a:pPr>
            <a:r>
              <a:rPr lang="de-AT" altLang="de-DE" sz="4000"/>
              <a:t>Wertausgleich</a:t>
            </a:r>
            <a:endParaRPr lang="de-AT" altLang="de-DE"/>
          </a:p>
        </p:txBody>
      </p:sp>
      <p:sp>
        <p:nvSpPr>
          <p:cNvPr id="65539" name="Text Box 31"/>
          <p:cNvSpPr txBox="1">
            <a:spLocks noChangeArrowheads="1"/>
          </p:cNvSpPr>
          <p:nvPr/>
        </p:nvSpPr>
        <p:spPr bwMode="auto">
          <a:xfrm>
            <a:off x="971550" y="908050"/>
            <a:ext cx="936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sp>
        <p:nvSpPr>
          <p:cNvPr id="65540" name="Text Box 32"/>
          <p:cNvSpPr txBox="1">
            <a:spLocks noChangeArrowheads="1"/>
          </p:cNvSpPr>
          <p:nvPr/>
        </p:nvSpPr>
        <p:spPr bwMode="auto">
          <a:xfrm>
            <a:off x="755650" y="1271588"/>
            <a:ext cx="7416800" cy="565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de-AT" sz="2000"/>
              <a:t>Planungsmaßnahmen wie die Zuerkennung neuer Baurechte oder die Änderung der Nutzungskategorie </a:t>
            </a:r>
            <a:r>
              <a:rPr lang="de-AT" sz="2800">
                <a:solidFill>
                  <a:srgbClr val="FF0000"/>
                </a:solidFill>
              </a:rPr>
              <a:t>steigern den Wert </a:t>
            </a:r>
            <a:r>
              <a:rPr lang="de-AT" sz="2000"/>
              <a:t>einer Immobilie.</a:t>
            </a:r>
          </a:p>
          <a:p>
            <a:pPr>
              <a:lnSpc>
                <a:spcPct val="150000"/>
              </a:lnSpc>
            </a:pPr>
            <a:endParaRPr lang="de-AT" sz="110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</a:pPr>
            <a:r>
              <a:rPr lang="de-AT" sz="2000"/>
              <a:t>Von dieser Wertsteigerung profitiert nicht nur der Eigentümer, sondern auch die Gemeinschaft, muss der Eigentümer doch </a:t>
            </a:r>
            <a:r>
              <a:rPr lang="de-AT" sz="2800">
                <a:solidFill>
                  <a:srgbClr val="FF0000"/>
                </a:solidFill>
              </a:rPr>
              <a:t>30 Prozent </a:t>
            </a:r>
            <a:r>
              <a:rPr lang="de-AT" sz="2000"/>
              <a:t>der Wertsteigerung</a:t>
            </a:r>
            <a:r>
              <a:rPr lang="de-DE" sz="2000"/>
              <a:t> </a:t>
            </a:r>
            <a:r>
              <a:rPr lang="de-AT" sz="2000"/>
              <a:t>der Gemeinde abgelten.</a:t>
            </a:r>
          </a:p>
          <a:p>
            <a:pPr>
              <a:lnSpc>
                <a:spcPct val="150000"/>
              </a:lnSpc>
            </a:pPr>
            <a:endParaRPr lang="de-AT" sz="1100">
              <a:solidFill>
                <a:srgbClr val="404040"/>
              </a:solidFill>
            </a:endParaRPr>
          </a:p>
          <a:p>
            <a:pPr>
              <a:lnSpc>
                <a:spcPct val="150000"/>
              </a:lnSpc>
            </a:pPr>
            <a:r>
              <a:rPr lang="de-AT" sz="2800">
                <a:solidFill>
                  <a:srgbClr val="FF0000"/>
                </a:solidFill>
              </a:rPr>
              <a:t>Freibetrag</a:t>
            </a:r>
            <a:r>
              <a:rPr lang="de-AT" sz="2000"/>
              <a:t>: Bestehende Baumasse kann um 30 Prozent, aber maximal 500 Kubikmeter erweitert werden.</a:t>
            </a:r>
            <a:endParaRPr lang="de-AT"/>
          </a:p>
          <a:p>
            <a:pPr>
              <a:lnSpc>
                <a:spcPct val="150000"/>
              </a:lnSpc>
            </a:pPr>
            <a:endParaRPr lang="de-AT" sz="2000">
              <a:solidFill>
                <a:srgbClr val="40404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89" name="Group 37"/>
          <p:cNvGraphicFramePr>
            <a:graphicFrameLocks noGrp="1"/>
          </p:cNvGraphicFramePr>
          <p:nvPr/>
        </p:nvGraphicFramePr>
        <p:xfrm>
          <a:off x="900113" y="2349500"/>
          <a:ext cx="6335712" cy="3673475"/>
        </p:xfrm>
        <a:graphic>
          <a:graphicData uri="http://schemas.openxmlformats.org/drawingml/2006/table">
            <a:tbl>
              <a:tblPr/>
              <a:tblGrid>
                <a:gridCol w="2171700"/>
                <a:gridCol w="3259137"/>
                <a:gridCol w="904875"/>
              </a:tblGrid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40 %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 Kubatur</a:t>
                      </a:r>
                      <a:endParaRPr kumimoji="0" lang="de-AT" altLang="de-DE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Freies Wohnen oder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andere Nutzungen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40%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</a:tr>
              <a:tr h="12192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60%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mit vergünstigtem Preis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11826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</a:t>
                      </a:r>
                      <a:r>
                        <a:rPr kumimoji="0" lang="it-I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für Ansässige 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69"/>
                    </a:solidFill>
                  </a:tcPr>
                </a:tc>
              </a:tr>
            </a:tbl>
          </a:graphicData>
        </a:graphic>
      </p:graphicFrame>
      <p:sp>
        <p:nvSpPr>
          <p:cNvPr id="66582" name="Textplatzhalter 2"/>
          <p:cNvSpPr txBox="1">
            <a:spLocks/>
          </p:cNvSpPr>
          <p:nvPr/>
        </p:nvSpPr>
        <p:spPr bwMode="auto">
          <a:xfrm>
            <a:off x="827088" y="188913"/>
            <a:ext cx="75628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Aft>
                <a:spcPts val="1000"/>
              </a:spcAft>
            </a:pPr>
            <a:endParaRPr lang="de-AT" altLang="de-DE" b="1">
              <a:solidFill>
                <a:srgbClr val="006666"/>
              </a:solidFill>
            </a:endParaRPr>
          </a:p>
        </p:txBody>
      </p:sp>
      <p:sp>
        <p:nvSpPr>
          <p:cNvPr id="66583" name="Text Box 31"/>
          <p:cNvSpPr txBox="1">
            <a:spLocks noChangeArrowheads="1"/>
          </p:cNvSpPr>
          <p:nvPr/>
        </p:nvSpPr>
        <p:spPr bwMode="auto">
          <a:xfrm>
            <a:off x="971550" y="908050"/>
            <a:ext cx="936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sp>
        <p:nvSpPr>
          <p:cNvPr id="66584" name="Line 39"/>
          <p:cNvSpPr>
            <a:spLocks noChangeShapeType="1"/>
          </p:cNvSpPr>
          <p:nvPr/>
        </p:nvSpPr>
        <p:spPr bwMode="auto">
          <a:xfrm>
            <a:off x="6300788" y="2349500"/>
            <a:ext cx="0" cy="32400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graphicFrame>
        <p:nvGraphicFramePr>
          <p:cNvPr id="2" name="Group 37"/>
          <p:cNvGraphicFramePr>
            <a:graphicFrameLocks noGrp="1"/>
          </p:cNvGraphicFramePr>
          <p:nvPr/>
        </p:nvGraphicFramePr>
        <p:xfrm>
          <a:off x="900113" y="2349500"/>
          <a:ext cx="6335712" cy="3673475"/>
        </p:xfrm>
        <a:graphic>
          <a:graphicData uri="http://schemas.openxmlformats.org/drawingml/2006/table">
            <a:tbl>
              <a:tblPr/>
              <a:tblGrid>
                <a:gridCol w="2171700"/>
                <a:gridCol w="3259137"/>
                <a:gridCol w="904875"/>
              </a:tblGrid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40 %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 Kubatur</a:t>
                      </a:r>
                      <a:endParaRPr kumimoji="0" lang="de-AT" altLang="de-DE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Freies Wohnen oder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andere Nutzungen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40%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</a:tr>
              <a:tr h="12192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60%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mit vergünstigtem Preis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11826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</a:t>
                      </a:r>
                      <a:r>
                        <a:rPr kumimoji="0" lang="it-I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für Ansässige 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6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Group 37"/>
          <p:cNvGraphicFramePr>
            <a:graphicFrameLocks noGrp="1"/>
          </p:cNvGraphicFramePr>
          <p:nvPr/>
        </p:nvGraphicFramePr>
        <p:xfrm>
          <a:off x="900113" y="2349500"/>
          <a:ext cx="6335712" cy="3673475"/>
        </p:xfrm>
        <a:graphic>
          <a:graphicData uri="http://schemas.openxmlformats.org/drawingml/2006/table">
            <a:tbl>
              <a:tblPr/>
              <a:tblGrid>
                <a:gridCol w="2171700"/>
                <a:gridCol w="3259137"/>
                <a:gridCol w="904875"/>
              </a:tblGrid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40 %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 Kubatur</a:t>
                      </a:r>
                      <a:endParaRPr kumimoji="0" lang="de-AT" altLang="de-DE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Freies Wohnen oder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andere Nutzungen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40%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</a:tr>
              <a:tr h="12192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60%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mit vergünstigtem Preis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11826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</a:t>
                      </a:r>
                      <a:r>
                        <a:rPr kumimoji="0" lang="it-I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für Ansässige 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6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Group 37"/>
          <p:cNvGraphicFramePr>
            <a:graphicFrameLocks noGrp="1"/>
          </p:cNvGraphicFramePr>
          <p:nvPr/>
        </p:nvGraphicFramePr>
        <p:xfrm>
          <a:off x="900113" y="2349500"/>
          <a:ext cx="6335712" cy="3673475"/>
        </p:xfrm>
        <a:graphic>
          <a:graphicData uri="http://schemas.openxmlformats.org/drawingml/2006/table">
            <a:tbl>
              <a:tblPr/>
              <a:tblGrid>
                <a:gridCol w="2171700"/>
                <a:gridCol w="3259137"/>
                <a:gridCol w="904875"/>
              </a:tblGrid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40 %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 Kubatur</a:t>
                      </a:r>
                      <a:endParaRPr kumimoji="0" lang="de-AT" altLang="de-DE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Freies Wohnen oder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andere Nutzungen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40%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</a:tr>
              <a:tr h="12192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60%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mit vergünstigtem Preis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11826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</a:t>
                      </a:r>
                      <a:r>
                        <a:rPr kumimoji="0" lang="it-I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für Ansässige 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6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Group 37"/>
          <p:cNvGraphicFramePr>
            <a:graphicFrameLocks noGrp="1"/>
          </p:cNvGraphicFramePr>
          <p:nvPr/>
        </p:nvGraphicFramePr>
        <p:xfrm>
          <a:off x="900113" y="2349500"/>
          <a:ext cx="6335712" cy="3673475"/>
        </p:xfrm>
        <a:graphic>
          <a:graphicData uri="http://schemas.openxmlformats.org/drawingml/2006/table">
            <a:tbl>
              <a:tblPr/>
              <a:tblGrid>
                <a:gridCol w="2171700"/>
                <a:gridCol w="3259137"/>
                <a:gridCol w="904875"/>
              </a:tblGrid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40 %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 Kubatur</a:t>
                      </a:r>
                      <a:endParaRPr kumimoji="0" lang="de-AT" altLang="de-DE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Freies Wohnen oder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andere Nutzungen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40%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</a:tr>
              <a:tr h="12192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60%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mit vergünstigtem Preis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11826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</a:t>
                      </a:r>
                      <a:r>
                        <a:rPr kumimoji="0" lang="it-I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für Ansässige 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69"/>
                    </a:solidFill>
                  </a:tcPr>
                </a:tc>
              </a:tr>
            </a:tbl>
          </a:graphicData>
        </a:graphic>
      </p:graphicFrame>
      <p:sp>
        <p:nvSpPr>
          <p:cNvPr id="66669" name="Text Box 36"/>
          <p:cNvSpPr txBox="1">
            <a:spLocks noChangeArrowheads="1"/>
          </p:cNvSpPr>
          <p:nvPr/>
        </p:nvSpPr>
        <p:spPr bwMode="auto">
          <a:xfrm>
            <a:off x="6372225" y="1412875"/>
            <a:ext cx="18351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AT"/>
              <a:t>Entscheidungs-spielraum der Gemeinden</a:t>
            </a:r>
            <a:endParaRPr lang="de-DE"/>
          </a:p>
        </p:txBody>
      </p:sp>
      <p:sp>
        <p:nvSpPr>
          <p:cNvPr id="66670" name="Textplatzhalter 2"/>
          <p:cNvSpPr txBox="1">
            <a:spLocks/>
          </p:cNvSpPr>
          <p:nvPr/>
        </p:nvSpPr>
        <p:spPr bwMode="auto">
          <a:xfrm>
            <a:off x="755650" y="765175"/>
            <a:ext cx="79216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Aft>
                <a:spcPts val="1000"/>
              </a:spcAft>
            </a:pPr>
            <a:r>
              <a:rPr lang="de-AT" altLang="de-DE" sz="3200"/>
              <a:t>Ansässigen-Vorbehalt und freier Wohnbau</a:t>
            </a:r>
          </a:p>
        </p:txBody>
      </p:sp>
      <p:graphicFrame>
        <p:nvGraphicFramePr>
          <p:cNvPr id="6" name="Group 37"/>
          <p:cNvGraphicFramePr>
            <a:graphicFrameLocks noGrp="1"/>
          </p:cNvGraphicFramePr>
          <p:nvPr/>
        </p:nvGraphicFramePr>
        <p:xfrm>
          <a:off x="900113" y="2349500"/>
          <a:ext cx="6335712" cy="3673475"/>
        </p:xfrm>
        <a:graphic>
          <a:graphicData uri="http://schemas.openxmlformats.org/drawingml/2006/table">
            <a:tbl>
              <a:tblPr/>
              <a:tblGrid>
                <a:gridCol w="2171700"/>
                <a:gridCol w="3259137"/>
                <a:gridCol w="904875"/>
              </a:tblGrid>
              <a:tr h="836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40 %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 Kubatur</a:t>
                      </a:r>
                      <a:endParaRPr kumimoji="0" lang="de-AT" altLang="de-DE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Freies Wohnen oder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andere Nutzungen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40%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>
                        <a:alpha val="39607"/>
                      </a:srgbClr>
                    </a:solidFill>
                  </a:tcPr>
                </a:tc>
              </a:tr>
              <a:tr h="12192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60%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 für Ansässige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mit vergünstigtem Preis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118268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Wohnen</a:t>
                      </a:r>
                      <a:r>
                        <a:rPr kumimoji="0" lang="it-I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für Ansässige 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de-DE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 30%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>
                        <a:alpha val="30196"/>
                      </a:srgbClr>
                    </a:solidFill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altLang="de-DE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100%</a:t>
                      </a:r>
                    </a:p>
                  </a:txBody>
                  <a:tcPr marL="144000" marR="1080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69"/>
                    </a:solidFill>
                  </a:tcPr>
                </a:tc>
              </a:tr>
            </a:tbl>
          </a:graphicData>
        </a:graphic>
      </p:graphicFrame>
      <p:sp>
        <p:nvSpPr>
          <p:cNvPr id="66692" name="Line 137"/>
          <p:cNvSpPr>
            <a:spLocks noChangeShapeType="1"/>
          </p:cNvSpPr>
          <p:nvPr/>
        </p:nvSpPr>
        <p:spPr bwMode="auto">
          <a:xfrm>
            <a:off x="6300788" y="1557338"/>
            <a:ext cx="0" cy="403225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smtClean="0"/>
              <a:t>Wohnungen mit Preisbindung</a:t>
            </a:r>
          </a:p>
        </p:txBody>
      </p:sp>
      <p:sp>
        <p:nvSpPr>
          <p:cNvPr id="67586" name="Inhaltsplatzhalter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39261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2000" smtClean="0"/>
              <a:t>Künftig kann die Gemeinde vorab einen </a:t>
            </a:r>
            <a:r>
              <a:rPr lang="de-DE" sz="2800" smtClean="0">
                <a:solidFill>
                  <a:srgbClr val="FF0000"/>
                </a:solidFill>
              </a:rPr>
              <a:t>Höchstpreis</a:t>
            </a:r>
            <a:r>
              <a:rPr lang="de-DE" sz="2800" smtClean="0"/>
              <a:t> </a:t>
            </a:r>
            <a:r>
              <a:rPr lang="de-DE" sz="2000" smtClean="0"/>
              <a:t>festlegen, zu dem eine Wohnung, die auf neu ausgewiesenem Bauland errichtet wird, vermietet oder verkauft werden muss.</a:t>
            </a:r>
          </a:p>
          <a:p>
            <a:pPr>
              <a:lnSpc>
                <a:spcPct val="150000"/>
              </a:lnSpc>
            </a:pPr>
            <a:r>
              <a:rPr lang="de-DE" sz="2000" smtClean="0"/>
              <a:t>Die Wohnungen werden mit einer entsprechenden </a:t>
            </a:r>
            <a:r>
              <a:rPr lang="de-DE" sz="2800" smtClean="0">
                <a:solidFill>
                  <a:srgbClr val="FF0000"/>
                </a:solidFill>
              </a:rPr>
              <a:t>Bindung</a:t>
            </a:r>
            <a:r>
              <a:rPr lang="de-DE" sz="2800" smtClean="0"/>
              <a:t> </a:t>
            </a:r>
            <a:r>
              <a:rPr lang="de-DE" sz="2000" smtClean="0"/>
              <a:t>belegt.</a:t>
            </a:r>
          </a:p>
          <a:p>
            <a:pPr>
              <a:lnSpc>
                <a:spcPct val="150000"/>
              </a:lnSpc>
            </a:pPr>
            <a:r>
              <a:rPr lang="de-DE" sz="2000" smtClean="0"/>
              <a:t>Damit können auch </a:t>
            </a:r>
            <a:r>
              <a:rPr lang="de-DE" sz="2800" smtClean="0">
                <a:solidFill>
                  <a:srgbClr val="FF0000"/>
                </a:solidFill>
              </a:rPr>
              <a:t>Bauunternehmen</a:t>
            </a:r>
            <a:r>
              <a:rPr lang="de-DE" sz="2800" smtClean="0"/>
              <a:t> </a:t>
            </a:r>
            <a:r>
              <a:rPr lang="de-DE" sz="2000" smtClean="0"/>
              <a:t>als Bauträger auftreten, sind allerdings an die Preisdeckelung gebunden.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33375"/>
            <a:ext cx="7772400" cy="5616575"/>
          </a:xfrm>
        </p:spPr>
        <p:txBody>
          <a:bodyPr anchor="ctr"/>
          <a:lstStyle/>
          <a:p>
            <a:pPr eaLnBrk="1" hangingPunct="1"/>
            <a:r>
              <a:rPr lang="de-DE" altLang="de-DE" sz="3200" smtClean="0"/>
              <a:t>Informationen / informazioni</a:t>
            </a: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400" b="1" smtClean="0"/>
              <a:t/>
            </a:r>
            <a:br>
              <a:rPr lang="de-DE" altLang="de-DE" sz="2400" b="1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>	@RaumLandschaft</a:t>
            </a:r>
            <a:br>
              <a:rPr lang="de-DE" altLang="de-DE" sz="2000" smtClean="0"/>
            </a:br>
            <a:r>
              <a:rPr lang="de-DE" altLang="de-DE" sz="2000" smtClean="0"/>
              <a:t/>
            </a:r>
            <a:br>
              <a:rPr lang="de-DE" altLang="de-DE" sz="2000" smtClean="0"/>
            </a:br>
            <a:r>
              <a:rPr lang="de-DE" altLang="de-DE" sz="2000" smtClean="0"/>
              <a:t>	    @TerritorioPaesaggio</a:t>
            </a:r>
            <a:br>
              <a:rPr lang="de-DE" altLang="de-DE" sz="2000" smtClean="0"/>
            </a:br>
            <a:endParaRPr lang="de-DE" altLang="de-DE" sz="2000" smtClean="0"/>
          </a:p>
        </p:txBody>
      </p:sp>
      <p:sp>
        <p:nvSpPr>
          <p:cNvPr id="686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0013" y="2524125"/>
            <a:ext cx="6400800" cy="438150"/>
          </a:xfrm>
        </p:spPr>
        <p:txBody>
          <a:bodyPr/>
          <a:lstStyle/>
          <a:p>
            <a:pPr eaLnBrk="1" hangingPunct="1"/>
            <a:r>
              <a:rPr lang="de-DE" altLang="de-DE" sz="2000" smtClean="0">
                <a:hlinkClick r:id="rId2"/>
              </a:rPr>
              <a:t>www.provinz.bz.it/natur-raum/land-raum-mitdenken</a:t>
            </a:r>
            <a:endParaRPr lang="de-DE" altLang="de-DE" sz="2000" smtClean="0"/>
          </a:p>
          <a:p>
            <a:pPr eaLnBrk="1" hangingPunct="1"/>
            <a:endParaRPr lang="de-DE" altLang="de-DE" sz="2000" smtClean="0"/>
          </a:p>
          <a:p>
            <a:pPr eaLnBrk="1" hangingPunct="1"/>
            <a:r>
              <a:rPr lang="de-DE" altLang="de-DE" sz="2000" smtClean="0">
                <a:hlinkClick r:id="rId3"/>
              </a:rPr>
              <a:t>http://www.provincia.bz.it/natura-territorio/paesaggio-partecipa.asp</a:t>
            </a:r>
            <a:endParaRPr lang="de-DE" altLang="de-DE" sz="2000" smtClean="0"/>
          </a:p>
          <a:p>
            <a:pPr eaLnBrk="1" hangingPunct="1"/>
            <a:endParaRPr lang="de-DE" altLang="de-DE" sz="2000" smtClean="0"/>
          </a:p>
        </p:txBody>
      </p:sp>
      <p:pic>
        <p:nvPicPr>
          <p:cNvPr id="68611" name="Picture 4" descr="LW-1Z-2S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5805488"/>
            <a:ext cx="7559675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Rectangle 6"/>
          <p:cNvSpPr>
            <a:spLocks noChangeArrowheads="1"/>
          </p:cNvSpPr>
          <p:nvPr/>
        </p:nvSpPr>
        <p:spPr bwMode="auto">
          <a:xfrm>
            <a:off x="0" y="10858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de-DE" altLang="de-DE"/>
          </a:p>
        </p:txBody>
      </p:sp>
      <p:sp>
        <p:nvSpPr>
          <p:cNvPr id="68613" name="Rectangle 7"/>
          <p:cNvSpPr>
            <a:spLocks noChangeArrowheads="1"/>
          </p:cNvSpPr>
          <p:nvPr/>
        </p:nvSpPr>
        <p:spPr bwMode="auto">
          <a:xfrm>
            <a:off x="0" y="5591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de-DE" altLang="de-DE"/>
          </a:p>
        </p:txBody>
      </p:sp>
      <p:pic>
        <p:nvPicPr>
          <p:cNvPr id="68614" name="Grafik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0838" y="4492625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5" name="Grafik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3063" y="1484313"/>
            <a:ext cx="3533775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92" name="Titel 1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r>
              <a:rPr lang="de-DE" sz="3600" smtClean="0"/>
              <a:t>Das Gesetz Raum und Landschaft sorgt für…</a:t>
            </a:r>
          </a:p>
        </p:txBody>
      </p:sp>
      <p:graphicFrame>
        <p:nvGraphicFramePr>
          <p:cNvPr id="50185" name="Object 9"/>
          <p:cNvGraphicFramePr>
            <a:graphicFrameLocks noChangeAspect="1"/>
          </p:cNvGraphicFramePr>
          <p:nvPr/>
        </p:nvGraphicFramePr>
        <p:xfrm>
          <a:off x="628650" y="2125663"/>
          <a:ext cx="1557338" cy="1557337"/>
        </p:xfrm>
        <a:graphic>
          <a:graphicData uri="http://schemas.openxmlformats.org/presentationml/2006/ole">
            <p:oleObj spid="_x0000_s50185" r:id="rId3" imgW="3809524" imgH="3809524" progId="">
              <p:embed/>
            </p:oleObj>
          </a:graphicData>
        </a:graphic>
      </p:graphicFrame>
      <p:graphicFrame>
        <p:nvGraphicFramePr>
          <p:cNvPr id="50186" name="Object 10"/>
          <p:cNvGraphicFramePr>
            <a:graphicFrameLocks noChangeAspect="1"/>
          </p:cNvGraphicFramePr>
          <p:nvPr/>
        </p:nvGraphicFramePr>
        <p:xfrm>
          <a:off x="6650038" y="2049463"/>
          <a:ext cx="1685925" cy="1685925"/>
        </p:xfrm>
        <a:graphic>
          <a:graphicData uri="http://schemas.openxmlformats.org/presentationml/2006/ole">
            <p:oleObj spid="_x0000_s50186" r:id="rId4" imgW="3809524" imgH="3809524" progId="">
              <p:embed/>
            </p:oleObj>
          </a:graphicData>
        </a:graphic>
      </p:graphicFrame>
      <p:graphicFrame>
        <p:nvGraphicFramePr>
          <p:cNvPr id="50187" name="Object 11"/>
          <p:cNvGraphicFramePr>
            <a:graphicFrameLocks noChangeAspect="1"/>
          </p:cNvGraphicFramePr>
          <p:nvPr/>
        </p:nvGraphicFramePr>
        <p:xfrm>
          <a:off x="2568575" y="2032000"/>
          <a:ext cx="1660525" cy="1662113"/>
        </p:xfrm>
        <a:graphic>
          <a:graphicData uri="http://schemas.openxmlformats.org/presentationml/2006/ole">
            <p:oleObj spid="_x0000_s50187" r:id="rId5" imgW="3809524" imgH="3809524" progId="">
              <p:embed/>
            </p:oleObj>
          </a:graphicData>
        </a:graphic>
      </p:graphicFrame>
      <p:graphicFrame>
        <p:nvGraphicFramePr>
          <p:cNvPr id="50188" name="Object 12"/>
          <p:cNvGraphicFramePr>
            <a:graphicFrameLocks noChangeAspect="1"/>
          </p:cNvGraphicFramePr>
          <p:nvPr/>
        </p:nvGraphicFramePr>
        <p:xfrm>
          <a:off x="1441450" y="3854450"/>
          <a:ext cx="1781175" cy="1781175"/>
        </p:xfrm>
        <a:graphic>
          <a:graphicData uri="http://schemas.openxmlformats.org/presentationml/2006/ole">
            <p:oleObj spid="_x0000_s50188" r:id="rId6" imgW="3809524" imgH="3809524" progId="">
              <p:embed/>
            </p:oleObj>
          </a:graphicData>
        </a:graphic>
      </p:graphicFrame>
      <p:graphicFrame>
        <p:nvGraphicFramePr>
          <p:cNvPr id="50189" name="Object 13"/>
          <p:cNvGraphicFramePr>
            <a:graphicFrameLocks noChangeAspect="1"/>
          </p:cNvGraphicFramePr>
          <p:nvPr/>
        </p:nvGraphicFramePr>
        <p:xfrm>
          <a:off x="3578225" y="3854450"/>
          <a:ext cx="1801813" cy="1800225"/>
        </p:xfrm>
        <a:graphic>
          <a:graphicData uri="http://schemas.openxmlformats.org/presentationml/2006/ole">
            <p:oleObj spid="_x0000_s50189" r:id="rId7" imgW="3809524" imgH="3809524" progId="">
              <p:embed/>
            </p:oleObj>
          </a:graphicData>
        </a:graphic>
      </p:graphicFrame>
      <p:graphicFrame>
        <p:nvGraphicFramePr>
          <p:cNvPr id="50190" name="Object 14"/>
          <p:cNvGraphicFramePr>
            <a:graphicFrameLocks noChangeAspect="1"/>
          </p:cNvGraphicFramePr>
          <p:nvPr/>
        </p:nvGraphicFramePr>
        <p:xfrm>
          <a:off x="5837238" y="3978275"/>
          <a:ext cx="1657350" cy="1657350"/>
        </p:xfrm>
        <a:graphic>
          <a:graphicData uri="http://schemas.openxmlformats.org/presentationml/2006/ole">
            <p:oleObj spid="_x0000_s50190" r:id="rId8" imgW="3809524" imgH="3809524" progId="">
              <p:embed/>
            </p:oleObj>
          </a:graphicData>
        </a:graphic>
      </p:graphicFrame>
      <p:graphicFrame>
        <p:nvGraphicFramePr>
          <p:cNvPr id="50191" name="Object 15"/>
          <p:cNvGraphicFramePr>
            <a:graphicFrameLocks noChangeAspect="1"/>
          </p:cNvGraphicFramePr>
          <p:nvPr/>
        </p:nvGraphicFramePr>
        <p:xfrm>
          <a:off x="4568825" y="1951038"/>
          <a:ext cx="1743075" cy="1743075"/>
        </p:xfrm>
        <a:graphic>
          <a:graphicData uri="http://schemas.openxmlformats.org/presentationml/2006/ole">
            <p:oleObj spid="_x0000_s50191" r:id="rId9" imgW="3809524" imgH="3809524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49275"/>
            <a:ext cx="7772400" cy="719138"/>
          </a:xfrm>
        </p:spPr>
        <p:txBody>
          <a:bodyPr anchor="ctr"/>
          <a:lstStyle/>
          <a:p>
            <a:pPr eaLnBrk="1" hangingPunct="1"/>
            <a:r>
              <a:rPr lang="de-DE" altLang="de-DE" sz="3200" smtClean="0"/>
              <a:t>Zwei Seiten derselben Medaille</a:t>
            </a:r>
          </a:p>
        </p:txBody>
      </p:sp>
      <p:sp>
        <p:nvSpPr>
          <p:cNvPr id="4915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1557338"/>
            <a:ext cx="7416800" cy="4081462"/>
          </a:xfrm>
        </p:spPr>
        <p:txBody>
          <a:bodyPr/>
          <a:lstStyle/>
          <a:p>
            <a:pPr algn="l" eaLnBrk="1" hangingPunct="1"/>
            <a:endParaRPr lang="de-DE" altLang="de-DE" sz="1600" smtClean="0"/>
          </a:p>
          <a:p>
            <a:pPr algn="l" eaLnBrk="1" hangingPunct="1"/>
            <a:endParaRPr lang="de-DE" altLang="de-DE" sz="1600" smtClean="0"/>
          </a:p>
          <a:p>
            <a:pPr algn="l" eaLnBrk="1" hangingPunct="1"/>
            <a:endParaRPr lang="de-DE" altLang="de-DE" sz="1800" smtClean="0"/>
          </a:p>
        </p:txBody>
      </p:sp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1214438" y="1371600"/>
          <a:ext cx="6715125" cy="4452938"/>
        </p:xfrm>
        <a:graphic>
          <a:graphicData uri="http://schemas.openxmlformats.org/presentationml/2006/ole">
            <p:oleObj spid="_x0000_s49156" r:id="rId3" imgW="1828804" imgH="1213106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el 1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r>
              <a:rPr lang="de-DE" sz="3600" smtClean="0"/>
              <a:t>Raumordnung ist (auch) Raumplanung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2000250"/>
            <a:ext cx="7886700" cy="452437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70000"/>
              </a:lnSpc>
              <a:buFontTx/>
              <a:buNone/>
              <a:defRPr/>
            </a:pPr>
            <a:r>
              <a:rPr lang="de-DE" dirty="0"/>
              <a:t>Um eine </a:t>
            </a:r>
            <a:r>
              <a:rPr lang="de-DE" sz="4000" dirty="0">
                <a:solidFill>
                  <a:srgbClr val="FF0000"/>
                </a:solidFill>
              </a:rPr>
              <a:t>nachhaltige Entwicklung </a:t>
            </a:r>
            <a:r>
              <a:rPr lang="de-DE" dirty="0"/>
              <a:t>und den </a:t>
            </a:r>
            <a:r>
              <a:rPr lang="de-DE" sz="4000" dirty="0">
                <a:solidFill>
                  <a:srgbClr val="FF0000"/>
                </a:solidFill>
              </a:rPr>
              <a:t>Schutz der Landschaft</a:t>
            </a:r>
            <a:r>
              <a:rPr lang="de-DE" sz="3000" dirty="0">
                <a:solidFill>
                  <a:srgbClr val="FF0000"/>
                </a:solidFill>
              </a:rPr>
              <a:t> </a:t>
            </a:r>
            <a:r>
              <a:rPr lang="de-DE" dirty="0"/>
              <a:t>zu </a:t>
            </a:r>
            <a:r>
              <a:rPr lang="de-DE" dirty="0" smtClean="0"/>
              <a:t>sichern und zugleich Ad-hoc-Entscheidungen </a:t>
            </a:r>
            <a:r>
              <a:rPr lang="de-DE" dirty="0"/>
              <a:t>und </a:t>
            </a:r>
            <a:r>
              <a:rPr lang="de-DE" sz="4000" dirty="0">
                <a:solidFill>
                  <a:srgbClr val="FF0000"/>
                </a:solidFill>
              </a:rPr>
              <a:t>mangelnde Koordination </a:t>
            </a:r>
            <a:r>
              <a:rPr lang="de-DE" dirty="0"/>
              <a:t>zu verhindern, setzt das Gesetz Raum und Landschaft auf umfassende Planung</a:t>
            </a:r>
            <a:r>
              <a:rPr lang="de-DE" dirty="0" smtClean="0"/>
              <a:t>.</a:t>
            </a:r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endParaRPr lang="de-DE" sz="1000" dirty="0"/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endParaRPr lang="de-DE" sz="825" dirty="0"/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r>
              <a:rPr lang="de-DE" dirty="0" smtClean="0"/>
              <a:t>Die </a:t>
            </a:r>
            <a:r>
              <a:rPr lang="de-DE" dirty="0"/>
              <a:t>Planungsaufgaben werden </a:t>
            </a:r>
            <a:r>
              <a:rPr lang="de-DE" sz="4000" dirty="0">
                <a:solidFill>
                  <a:srgbClr val="FF0000"/>
                </a:solidFill>
              </a:rPr>
              <a:t>Land und Gemeinden </a:t>
            </a:r>
            <a:r>
              <a:rPr lang="de-DE" dirty="0"/>
              <a:t>zugewiesen, wobei jene der </a:t>
            </a:r>
            <a:r>
              <a:rPr lang="de-DE" sz="4000" dirty="0" smtClean="0">
                <a:solidFill>
                  <a:srgbClr val="FF0000"/>
                </a:solidFill>
              </a:rPr>
              <a:t>Gemeinden deutlich aufgewertet </a:t>
            </a:r>
            <a:r>
              <a:rPr lang="de-DE" dirty="0" smtClean="0"/>
              <a:t>werden</a:t>
            </a:r>
            <a:r>
              <a:rPr lang="de-DE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8" name="Titel 1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1143000"/>
          </a:xfrm>
        </p:spPr>
        <p:txBody>
          <a:bodyPr/>
          <a:lstStyle/>
          <a:p>
            <a:r>
              <a:rPr lang="de-DE" sz="4000" smtClean="0"/>
              <a:t>Pläne und Programme</a:t>
            </a:r>
          </a:p>
        </p:txBody>
      </p:sp>
      <p:sp>
        <p:nvSpPr>
          <p:cNvPr id="51209" name="Inhaltsplatzhalter 2"/>
          <p:cNvSpPr>
            <a:spLocks noGrp="1"/>
          </p:cNvSpPr>
          <p:nvPr>
            <p:ph idx="1"/>
          </p:nvPr>
        </p:nvSpPr>
        <p:spPr>
          <a:xfrm>
            <a:off x="628650" y="1892300"/>
            <a:ext cx="7886700" cy="3779838"/>
          </a:xfrm>
        </p:spPr>
        <p:txBody>
          <a:bodyPr/>
          <a:lstStyle/>
          <a:p>
            <a:pPr marL="0" indent="0">
              <a:lnSpc>
                <a:spcPct val="150000"/>
              </a:lnSpc>
              <a:buFontTx/>
              <a:buNone/>
            </a:pPr>
            <a:endParaRPr lang="de-DE" smtClean="0"/>
          </a:p>
        </p:txBody>
      </p:sp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3224213" y="2125663"/>
          <a:ext cx="2695575" cy="2695575"/>
        </p:xfrm>
        <a:graphic>
          <a:graphicData uri="http://schemas.openxmlformats.org/presentationml/2006/ole">
            <p:oleObj spid="_x0000_s51205" r:id="rId3" imgW="3593651" imgH="3593651" progId="">
              <p:embed/>
            </p:oleObj>
          </a:graphicData>
        </a:graphic>
      </p:graphicFrame>
      <p:graphicFrame>
        <p:nvGraphicFramePr>
          <p:cNvPr id="51206" name="Object 6"/>
          <p:cNvGraphicFramePr>
            <a:graphicFrameLocks noChangeAspect="1"/>
          </p:cNvGraphicFramePr>
          <p:nvPr/>
        </p:nvGraphicFramePr>
        <p:xfrm>
          <a:off x="6053138" y="2125663"/>
          <a:ext cx="2695575" cy="2695575"/>
        </p:xfrm>
        <a:graphic>
          <a:graphicData uri="http://schemas.openxmlformats.org/presentationml/2006/ole">
            <p:oleObj spid="_x0000_s51206" r:id="rId4" imgW="3593651" imgH="3593651" progId="">
              <p:embed/>
            </p:oleObj>
          </a:graphicData>
        </a:graphic>
      </p:graphicFrame>
      <p:graphicFrame>
        <p:nvGraphicFramePr>
          <p:cNvPr id="51207" name="Object 7"/>
          <p:cNvGraphicFramePr>
            <a:graphicFrameLocks noChangeAspect="1"/>
          </p:cNvGraphicFramePr>
          <p:nvPr/>
        </p:nvGraphicFramePr>
        <p:xfrm>
          <a:off x="395288" y="2125663"/>
          <a:ext cx="2695575" cy="2695575"/>
        </p:xfrm>
        <a:graphic>
          <a:graphicData uri="http://schemas.openxmlformats.org/presentationml/2006/ole">
            <p:oleObj spid="_x0000_s51207" r:id="rId5" imgW="3593651" imgH="3593651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smtClean="0"/>
              <a:t>Neue Organe, neue Besetzung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417638"/>
            <a:ext cx="7886700" cy="5106987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60000"/>
              </a:lnSpc>
              <a:buFontTx/>
              <a:buNone/>
              <a:defRPr/>
            </a:pPr>
            <a:r>
              <a:rPr lang="de-DE" dirty="0" smtClean="0"/>
              <a:t>Das Gesetz Raum und Landschaft hat das </a:t>
            </a:r>
            <a:r>
              <a:rPr lang="de-DE" sz="3800" dirty="0">
                <a:solidFill>
                  <a:srgbClr val="FF0000"/>
                </a:solidFill>
              </a:rPr>
              <a:t>Gemeinwohl</a:t>
            </a:r>
            <a:r>
              <a:rPr lang="de-DE" sz="3800" dirty="0"/>
              <a:t> </a:t>
            </a:r>
            <a:r>
              <a:rPr lang="de-DE" dirty="0" smtClean="0"/>
              <a:t>und nur das Gemeinwohl im Blick. </a:t>
            </a:r>
          </a:p>
          <a:p>
            <a:pPr marL="0" indent="0">
              <a:lnSpc>
                <a:spcPct val="160000"/>
              </a:lnSpc>
              <a:buFontTx/>
              <a:buNone/>
              <a:defRPr/>
            </a:pPr>
            <a:endParaRPr lang="de-DE" sz="1200" dirty="0"/>
          </a:p>
          <a:p>
            <a:pPr marL="0" indent="0">
              <a:lnSpc>
                <a:spcPct val="160000"/>
              </a:lnSpc>
              <a:buFontTx/>
              <a:buNone/>
              <a:defRPr/>
            </a:pPr>
            <a:r>
              <a:rPr lang="de-DE" dirty="0" smtClean="0"/>
              <a:t>Deshalb werden die Kommissionen und Beiräte nicht mehr mit Interessensvertretern, sondern mit </a:t>
            </a:r>
            <a:r>
              <a:rPr lang="de-DE" sz="3800" dirty="0">
                <a:solidFill>
                  <a:srgbClr val="FF0000"/>
                </a:solidFill>
              </a:rPr>
              <a:t>Fachleuten</a:t>
            </a:r>
            <a:r>
              <a:rPr lang="de-DE" sz="3800" dirty="0"/>
              <a:t> </a:t>
            </a:r>
            <a:r>
              <a:rPr lang="de-DE" dirty="0" smtClean="0"/>
              <a:t>besetzt. </a:t>
            </a:r>
          </a:p>
          <a:p>
            <a:pPr marL="0" indent="0">
              <a:lnSpc>
                <a:spcPct val="160000"/>
              </a:lnSpc>
              <a:buFontTx/>
              <a:buNone/>
              <a:defRPr/>
            </a:pPr>
            <a:endParaRPr lang="de-DE" sz="1200" dirty="0"/>
          </a:p>
          <a:p>
            <a:pPr marL="0" indent="0">
              <a:lnSpc>
                <a:spcPct val="160000"/>
              </a:lnSpc>
              <a:buFontTx/>
              <a:buNone/>
              <a:defRPr/>
            </a:pPr>
            <a:r>
              <a:rPr lang="de-DE" dirty="0" smtClean="0"/>
              <a:t>Sie garantieren </a:t>
            </a:r>
            <a:r>
              <a:rPr lang="de-DE" sz="3800" dirty="0">
                <a:solidFill>
                  <a:srgbClr val="FF0000"/>
                </a:solidFill>
              </a:rPr>
              <a:t>transparente Entscheidungen </a:t>
            </a:r>
            <a:r>
              <a:rPr lang="de-DE" dirty="0" smtClean="0"/>
              <a:t>nach rein </a:t>
            </a:r>
            <a:r>
              <a:rPr lang="de-DE" sz="3700" dirty="0">
                <a:solidFill>
                  <a:srgbClr val="FF0000"/>
                </a:solidFill>
              </a:rPr>
              <a:t>fachlichen Kriterien</a:t>
            </a:r>
            <a:r>
              <a:rPr lang="de-DE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3059113" y="3284538"/>
          <a:ext cx="3744912" cy="3744912"/>
        </p:xfrm>
        <a:graphic>
          <a:graphicData uri="http://schemas.openxmlformats.org/presentationml/2006/ole">
            <p:oleObj spid="_x0000_s52227" r:id="rId3" imgW="7338977" imgH="7338977" progId="">
              <p:embed/>
            </p:oleObj>
          </a:graphicData>
        </a:graphic>
      </p:graphicFrame>
      <p:sp>
        <p:nvSpPr>
          <p:cNvPr id="5222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smtClean="0"/>
              <a:t>Die Landeskommission</a:t>
            </a:r>
            <a:br>
              <a:rPr lang="de-DE" sz="3600" smtClean="0"/>
            </a:br>
            <a:r>
              <a:rPr lang="de-DE" sz="3600" smtClean="0"/>
              <a:t>für Raum und Landschaft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2011363"/>
            <a:ext cx="7886700" cy="3263900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de-DE" sz="2000" dirty="0" smtClean="0"/>
              <a:t>ist das Fach</a:t>
            </a:r>
            <a:r>
              <a:rPr lang="de-DE" sz="2800" dirty="0">
                <a:solidFill>
                  <a:srgbClr val="FF0000"/>
                </a:solidFill>
              </a:rPr>
              <a:t>beratungsorgan</a:t>
            </a:r>
            <a:r>
              <a:rPr lang="de-DE" sz="2000" dirty="0" smtClean="0"/>
              <a:t> der Landesregierung</a:t>
            </a:r>
          </a:p>
          <a:p>
            <a:pPr>
              <a:lnSpc>
                <a:spcPct val="150000"/>
              </a:lnSpc>
              <a:defRPr/>
            </a:pPr>
            <a:r>
              <a:rPr lang="de-DE" sz="2000" dirty="0" smtClean="0"/>
              <a:t>gibt immer dann Gutachten und Stellungnahmen ab, wenn das Land zuständig ist</a:t>
            </a:r>
            <a:endParaRPr lang="de-DE" sz="20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de-DE" sz="2000" dirty="0" smtClean="0"/>
          </a:p>
          <a:p>
            <a:pPr>
              <a:lnSpc>
                <a:spcPct val="150000"/>
              </a:lnSpc>
              <a:defRPr/>
            </a:pPr>
            <a:r>
              <a:rPr lang="de-DE" sz="2000" dirty="0"/>
              <a:t>b</a:t>
            </a:r>
            <a:r>
              <a:rPr lang="de-DE" sz="2000" dirty="0" smtClean="0"/>
              <a:t>esteht aus…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2771775" y="3117850"/>
          <a:ext cx="4608513" cy="3548063"/>
        </p:xfrm>
        <a:graphic>
          <a:graphicData uri="http://schemas.openxmlformats.org/presentationml/2006/ole">
            <p:oleObj spid="_x0000_s53251" r:id="rId3" imgW="7338977" imgH="5650525" progId="">
              <p:embed/>
            </p:oleObj>
          </a:graphicData>
        </a:graphic>
      </p:graphicFrame>
      <p:sp>
        <p:nvSpPr>
          <p:cNvPr id="5325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smtClean="0"/>
              <a:t>Die Gemeindekommission</a:t>
            </a:r>
            <a:br>
              <a:rPr lang="de-DE" sz="3600" smtClean="0"/>
            </a:br>
            <a:r>
              <a:rPr lang="de-DE" sz="3600" smtClean="0"/>
              <a:t>für Raum und Landschaft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628775"/>
            <a:ext cx="7886700" cy="3263900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de-DE" sz="2000" dirty="0" smtClean="0"/>
              <a:t>ist auf </a:t>
            </a:r>
            <a:r>
              <a:rPr lang="de-DE" sz="2800" dirty="0">
                <a:solidFill>
                  <a:srgbClr val="FF0000"/>
                </a:solidFill>
              </a:rPr>
              <a:t>Gemeinde</a:t>
            </a:r>
            <a:r>
              <a:rPr lang="de-DE" sz="2000" dirty="0" smtClean="0"/>
              <a:t>ebene oder </a:t>
            </a:r>
            <a:r>
              <a:rPr lang="de-DE" sz="2800" dirty="0">
                <a:solidFill>
                  <a:srgbClr val="FF0000"/>
                </a:solidFill>
              </a:rPr>
              <a:t>übergemeindlich</a:t>
            </a:r>
            <a:r>
              <a:rPr lang="de-DE" sz="2800" dirty="0"/>
              <a:t> </a:t>
            </a:r>
            <a:r>
              <a:rPr lang="de-DE" sz="2000" dirty="0" smtClean="0"/>
              <a:t>tätig</a:t>
            </a:r>
          </a:p>
          <a:p>
            <a:pPr>
              <a:lnSpc>
                <a:spcPct val="150000"/>
              </a:lnSpc>
              <a:defRPr/>
            </a:pPr>
            <a:r>
              <a:rPr lang="de-DE" sz="2000" dirty="0"/>
              <a:t>Unterstützt die </a:t>
            </a:r>
            <a:r>
              <a:rPr lang="de-DE" sz="2000" dirty="0" smtClean="0"/>
              <a:t>Gemeinde(n) </a:t>
            </a:r>
            <a:r>
              <a:rPr lang="de-DE" sz="2000" dirty="0"/>
              <a:t>bei der Prüfung </a:t>
            </a:r>
            <a:r>
              <a:rPr lang="de-DE" sz="2000" dirty="0" smtClean="0"/>
              <a:t>besonders wichtiger Pläne </a:t>
            </a:r>
            <a:r>
              <a:rPr lang="de-DE" sz="2000" dirty="0"/>
              <a:t>und </a:t>
            </a:r>
            <a:r>
              <a:rPr lang="de-DE" sz="2000" dirty="0" smtClean="0"/>
              <a:t>Projekte</a:t>
            </a:r>
          </a:p>
          <a:p>
            <a:pPr>
              <a:lnSpc>
                <a:spcPct val="150000"/>
              </a:lnSpc>
              <a:defRPr/>
            </a:pPr>
            <a:endParaRPr lang="de-DE" sz="2000" dirty="0"/>
          </a:p>
          <a:p>
            <a:pPr marL="0" indent="0">
              <a:lnSpc>
                <a:spcPct val="150000"/>
              </a:lnSpc>
              <a:buFontTx/>
              <a:buNone/>
              <a:defRPr/>
            </a:pPr>
            <a:endParaRPr lang="de-DE" sz="2000" dirty="0" smtClean="0"/>
          </a:p>
          <a:p>
            <a:pPr>
              <a:lnSpc>
                <a:spcPct val="150000"/>
              </a:lnSpc>
              <a:defRPr/>
            </a:pPr>
            <a:r>
              <a:rPr lang="de-DE" sz="2000" dirty="0"/>
              <a:t>b</a:t>
            </a:r>
            <a:r>
              <a:rPr lang="de-DE" sz="2000" dirty="0" smtClean="0"/>
              <a:t>esteht aus…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30" name="Object 18"/>
          <p:cNvGraphicFramePr>
            <a:graphicFrameLocks noChangeAspect="1"/>
          </p:cNvGraphicFramePr>
          <p:nvPr/>
        </p:nvGraphicFramePr>
        <p:xfrm>
          <a:off x="2293938" y="1911350"/>
          <a:ext cx="4556125" cy="3744913"/>
        </p:xfrm>
        <a:graphic>
          <a:graphicData uri="http://schemas.openxmlformats.org/presentationml/2006/ole">
            <p:oleObj spid="_x0000_s38930" r:id="rId3" imgW="5079365" imgH="4177778" progId="">
              <p:embed/>
            </p:oleObj>
          </a:graphicData>
        </a:graphic>
      </p:graphicFrame>
      <p:sp>
        <p:nvSpPr>
          <p:cNvPr id="3893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smtClean="0"/>
              <a:t>Erleichterte Beziehungen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417638"/>
            <a:ext cx="7886700" cy="518001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buFontTx/>
              <a:buNone/>
              <a:defRPr/>
            </a:pPr>
            <a:r>
              <a:rPr lang="de-DE" dirty="0"/>
              <a:t>Die Gemeinden richten eine </a:t>
            </a:r>
            <a:r>
              <a:rPr lang="de-DE" sz="4100" dirty="0">
                <a:solidFill>
                  <a:srgbClr val="FF0000"/>
                </a:solidFill>
              </a:rPr>
              <a:t>Servicestelle</a:t>
            </a:r>
            <a:r>
              <a:rPr lang="de-DE" sz="4100" dirty="0"/>
              <a:t> </a:t>
            </a:r>
            <a:r>
              <a:rPr lang="de-DE" dirty="0"/>
              <a:t>für Bau- und Landschaftsangelegenheiten ein.</a:t>
            </a:r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endParaRPr lang="de-DE" sz="450" dirty="0"/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r>
              <a:rPr lang="de-DE" dirty="0"/>
              <a:t>Sie ist die </a:t>
            </a:r>
            <a:r>
              <a:rPr lang="de-DE" sz="4100" dirty="0">
                <a:solidFill>
                  <a:srgbClr val="FF0000"/>
                </a:solidFill>
              </a:rPr>
              <a:t>einzige Anlaufstelle </a:t>
            </a:r>
            <a:r>
              <a:rPr lang="de-DE" dirty="0"/>
              <a:t>für den Bürger, alle Anträge werden hier eingereicht, alle Genehmigungen abgeholt.</a:t>
            </a:r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endParaRPr lang="de-DE" sz="450" dirty="0"/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r>
              <a:rPr lang="de-DE" dirty="0"/>
              <a:t>Die Beziehungen zwischen Gemeinden und Bürgern werden damit wesentlich </a:t>
            </a:r>
            <a:r>
              <a:rPr lang="de-DE" sz="4100" dirty="0">
                <a:solidFill>
                  <a:srgbClr val="FF0000"/>
                </a:solidFill>
              </a:rPr>
              <a:t>erleichtert</a:t>
            </a:r>
            <a:r>
              <a:rPr lang="de-DE" dirty="0"/>
              <a:t>.</a:t>
            </a:r>
          </a:p>
          <a:p>
            <a:pPr marL="0" indent="0">
              <a:lnSpc>
                <a:spcPct val="170000"/>
              </a:lnSpc>
              <a:buFontTx/>
              <a:buNone/>
              <a:defRPr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661</Words>
  <Application>Microsoft Office PowerPoint</Application>
  <PresentationFormat>Bildschirmpräsentation (4:3)</PresentationFormat>
  <Paragraphs>162</Paragraphs>
  <Slides>18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2</vt:i4>
      </vt:variant>
      <vt:variant>
        <vt:lpstr>Entwurfsvorlage</vt:lpstr>
      </vt:variant>
      <vt:variant>
        <vt:i4>1</vt:i4>
      </vt:variant>
      <vt:variant>
        <vt:lpstr>Eingebettete OLE-Server</vt:lpstr>
      </vt:variant>
      <vt:variant>
        <vt:i4>0</vt:i4>
      </vt:variant>
      <vt:variant>
        <vt:lpstr>Folientitel</vt:lpstr>
      </vt:variant>
      <vt:variant>
        <vt:i4>18</vt:i4>
      </vt:variant>
    </vt:vector>
  </HeadingPairs>
  <TitlesOfParts>
    <vt:vector size="21" baseType="lpstr">
      <vt:lpstr>Arial</vt:lpstr>
      <vt:lpstr>Times New Roman</vt:lpstr>
      <vt:lpstr>Standarddesign</vt:lpstr>
      <vt:lpstr>Folie 1</vt:lpstr>
      <vt:lpstr>Das Gesetz Raum und Landschaft sorgt für…</vt:lpstr>
      <vt:lpstr>Zwei Seiten derselben Medaille</vt:lpstr>
      <vt:lpstr>Raumordnung ist (auch) Raumplanung</vt:lpstr>
      <vt:lpstr>Pläne und Programme</vt:lpstr>
      <vt:lpstr>Neue Organe, neue Besetzung</vt:lpstr>
      <vt:lpstr>Die Landeskommission für Raum und Landschaft</vt:lpstr>
      <vt:lpstr>Die Gemeindekommission für Raum und Landschaft</vt:lpstr>
      <vt:lpstr>Erleichterte Beziehungen</vt:lpstr>
      <vt:lpstr>Welche Baurechtstitel gibt es?</vt:lpstr>
      <vt:lpstr>Ein neues Paradigma</vt:lpstr>
      <vt:lpstr>Ziele der Abgrenzung sind</vt:lpstr>
      <vt:lpstr>Mischgebiete</vt:lpstr>
      <vt:lpstr>Zwei zentrale Grundsätze</vt:lpstr>
      <vt:lpstr>Folie 15</vt:lpstr>
      <vt:lpstr>Folie 16</vt:lpstr>
      <vt:lpstr>Wohnungen mit Preisbindung</vt:lpstr>
      <vt:lpstr>Informationen / informazioni            @RaumLandschaft       @TerritorioPaesaggio </vt:lpstr>
    </vt:vector>
  </TitlesOfParts>
  <Company>prov.bz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Mara Dellosso</dc:creator>
  <cp:lastModifiedBy>Johanna Woerndle</cp:lastModifiedBy>
  <cp:revision>86</cp:revision>
  <dcterms:created xsi:type="dcterms:W3CDTF">2016-09-16T07:01:12Z</dcterms:created>
  <dcterms:modified xsi:type="dcterms:W3CDTF">2017-03-24T10:09:28Z</dcterms:modified>
</cp:coreProperties>
</file>